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2" r:id="rId2"/>
  </p:sldMasterIdLst>
  <p:notesMasterIdLst>
    <p:notesMasterId r:id="rId21"/>
  </p:notesMasterIdLst>
  <p:sldIdLst>
    <p:sldId id="278" r:id="rId3"/>
    <p:sldId id="256" r:id="rId4"/>
    <p:sldId id="257" r:id="rId5"/>
    <p:sldId id="262" r:id="rId6"/>
    <p:sldId id="261" r:id="rId7"/>
    <p:sldId id="266" r:id="rId8"/>
    <p:sldId id="263" r:id="rId9"/>
    <p:sldId id="264" r:id="rId10"/>
    <p:sldId id="267" r:id="rId11"/>
    <p:sldId id="277" r:id="rId12"/>
    <p:sldId id="275" r:id="rId13"/>
    <p:sldId id="276" r:id="rId14"/>
    <p:sldId id="274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77B9E256-FF52-4FCE-8C82-A5B199D843CE}">
          <p14:sldIdLst>
            <p14:sldId id="278"/>
            <p14:sldId id="256"/>
            <p14:sldId id="257"/>
            <p14:sldId id="262"/>
            <p14:sldId id="261"/>
            <p14:sldId id="266"/>
            <p14:sldId id="263"/>
            <p14:sldId id="264"/>
            <p14:sldId id="267"/>
            <p14:sldId id="277"/>
            <p14:sldId id="275"/>
            <p14:sldId id="276"/>
            <p14:sldId id="274"/>
            <p14:sldId id="268"/>
            <p14:sldId id="269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1201337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/>
            <a:r>
              <a:rPr/>
              <a:t>We may be able to eliminate this slide, or drastically reduce it if time is really short.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/>
              <a:t>Needs deleted after downloading to PowerPoint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/>
              <a:t>Needs deleted after downloading to PowerPoint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/>
              <a:t>Slides 15 - 17 can mostly be replaced by a UML diagram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/>
            <a:r>
              <a:rPr/>
              <a:t>Slides 15 - 17 can mostly be replaced by a UML diagram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/>
            <a:r>
              <a:rPr dirty="0"/>
              <a:t>Slides 15 - 17 can mostly be replaced by a UML diagram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/>
            <a:r>
              <a:rPr/>
              <a:t>I feel like this slide and the last 4th slide could be combined.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/>
              <a:t>I feel like this slide and the last 2nd slide could be combined.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/>
            <a:r>
              <a:rPr/>
              <a:t>This slide sums up the Multiplayer slides and we may even be able to add stuff from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/>
            <a:r>
              <a:rPr/>
              <a:t>This slide sums up the Multiplayer slides and we may even be able to add stuff from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83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rot="10800000" flipH="1">
            <a:off x="228600" y="5333978"/>
            <a:ext cx="2208225" cy="1527698"/>
          </a:xfrm>
          <a:custGeom>
            <a:avLst/>
            <a:gdLst/>
            <a:ahLst/>
            <a:cxnLst/>
            <a:rect l="0" t="0" r="0" b="0"/>
            <a:pathLst>
              <a:path w="10000" h="18832" extrusionOk="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497136" y="5334000"/>
            <a:ext cx="2432099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995862" y="5334000"/>
            <a:ext cx="1965299" cy="2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7010400" y="5334000"/>
            <a:ext cx="2133599" cy="2079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1020958" y="5875078"/>
            <a:ext cx="7813199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1pPr>
            <a:lvl2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2pPr>
            <a:lvl3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3pPr>
            <a:lvl4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4pPr>
            <a:lvl5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5pPr>
            <a:lvl6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6pPr>
            <a:lvl7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7pPr>
            <a:lvl8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8pPr>
            <a:lvl9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44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413000" y="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911726" y="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943725" y="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2346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6650036"/>
            <a:ext cx="2432099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498725" y="6650036"/>
            <a:ext cx="1965299" cy="20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513262" y="6650036"/>
            <a:ext cx="46307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85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81000" y="4056001"/>
            <a:ext cx="2835275" cy="803275"/>
          </a:xfrm>
          <a:custGeom>
            <a:avLst/>
            <a:gdLst/>
            <a:ahLst/>
            <a:cxnLst/>
            <a:rect l="0" t="0" r="0" b="0"/>
            <a:pathLst>
              <a:path w="3572" h="1012" extrusionOk="0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781800" y="4659251"/>
            <a:ext cx="1903412" cy="736601"/>
          </a:xfrm>
          <a:custGeom>
            <a:avLst/>
            <a:gdLst/>
            <a:ahLst/>
            <a:cxnLst/>
            <a:rect l="0" t="0" r="0" b="0"/>
            <a:pathLst>
              <a:path w="2398" h="927" extrusionOk="0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81000" y="0"/>
            <a:ext cx="1136699" cy="3962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268663" y="4659251"/>
            <a:ext cx="1700099" cy="2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021262" y="4659251"/>
            <a:ext cx="1684199" cy="2000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546975" y="5449826"/>
            <a:ext cx="1139824" cy="1409700"/>
          </a:xfrm>
          <a:custGeom>
            <a:avLst/>
            <a:gdLst/>
            <a:ahLst/>
            <a:cxnLst/>
            <a:rect l="0" t="0" r="0" b="0"/>
            <a:pathLst>
              <a:path w="1437" h="1776" extrusionOk="0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ctrTitle"/>
          </p:nvPr>
        </p:nvSpPr>
        <p:spPr>
          <a:xfrm>
            <a:off x="2220060" y="2916233"/>
            <a:ext cx="47100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subTitle" idx="1"/>
          </p:nvPr>
        </p:nvSpPr>
        <p:spPr>
          <a:xfrm>
            <a:off x="2220060" y="4974907"/>
            <a:ext cx="4710000" cy="8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13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854948" y="1579562"/>
            <a:ext cx="7831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marL="800100" indent="-342900" rtl="0">
              <a:defRPr>
                <a:solidFill>
                  <a:schemeClr val="lt2"/>
                </a:solidFill>
              </a:defRPr>
            </a:lvl2pPr>
            <a:lvl3pPr marL="1257300" indent="-342900" rtl="0">
              <a:defRPr>
                <a:solidFill>
                  <a:schemeClr val="lt2"/>
                </a:solidFill>
              </a:defRPr>
            </a:lvl3pPr>
            <a:lvl4pPr marL="1657350" indent="-285750" rtl="0">
              <a:defRPr>
                <a:solidFill>
                  <a:schemeClr val="lt2"/>
                </a:solidFill>
              </a:defRPr>
            </a:lvl4pPr>
            <a:lvl5pPr marL="2114550" indent="-285750" rtl="0">
              <a:defRPr sz="1800">
                <a:solidFill>
                  <a:schemeClr val="lt2"/>
                </a:solidFill>
              </a:defRPr>
            </a:lvl5pPr>
            <a:lvl6pPr marL="2571750" indent="-285750" rtl="0">
              <a:defRPr sz="1800">
                <a:solidFill>
                  <a:schemeClr val="lt2"/>
                </a:solidFill>
              </a:defRPr>
            </a:lvl6pPr>
            <a:lvl7pPr marL="3028950" indent="-285750" rtl="0">
              <a:defRPr sz="1800">
                <a:solidFill>
                  <a:schemeClr val="lt2"/>
                </a:solidFill>
              </a:defRPr>
            </a:lvl7pPr>
            <a:lvl8pPr marL="3486150" indent="-285750" rtl="0">
              <a:defRPr sz="1800">
                <a:solidFill>
                  <a:schemeClr val="lt2"/>
                </a:solidFill>
              </a:defRPr>
            </a:lvl8pPr>
            <a:lvl9pPr marL="3943350" indent="-285750"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558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854948" y="1579562"/>
            <a:ext cx="3859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idx="2"/>
          </p:nvPr>
        </p:nvSpPr>
        <p:spPr>
          <a:xfrm>
            <a:off x="4827083" y="1579562"/>
            <a:ext cx="3859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59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1062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38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42900"/>
            <a:r>
              <a:rPr lang="en-US" sz="2400" dirty="0" smtClean="0"/>
              <a:t>Expand gameplay of the Single-player campaign</a:t>
            </a:r>
          </a:p>
          <a:p>
            <a:pPr indent="-342900"/>
            <a:r>
              <a:rPr lang="en-US" sz="2400" dirty="0" smtClean="0"/>
              <a:t>Implement Multi-player gameplay</a:t>
            </a:r>
          </a:p>
          <a:p>
            <a:pPr lvl="1"/>
            <a:r>
              <a:rPr lang="en-US" sz="1800" dirty="0" smtClean="0"/>
              <a:t>Pass and play</a:t>
            </a:r>
          </a:p>
          <a:p>
            <a:pPr lvl="1"/>
            <a:r>
              <a:rPr lang="en-US" sz="1800" dirty="0" smtClean="0"/>
              <a:t>Networked play</a:t>
            </a:r>
          </a:p>
          <a:p>
            <a:pPr lvl="2"/>
            <a:r>
              <a:rPr lang="en-US" sz="1800" dirty="0" smtClean="0"/>
              <a:t>Bluetooth</a:t>
            </a:r>
            <a:endParaRPr lang="en-US" sz="1800" dirty="0"/>
          </a:p>
          <a:p>
            <a:pPr lvl="2"/>
            <a:r>
              <a:rPr lang="en-US" sz="1800" dirty="0" smtClean="0"/>
              <a:t>Internet</a:t>
            </a:r>
          </a:p>
          <a:p>
            <a:pPr indent="-342900"/>
            <a:r>
              <a:rPr lang="en-US" sz="2400" dirty="0" smtClean="0"/>
              <a:t>Integration with Facebook</a:t>
            </a:r>
          </a:p>
          <a:p>
            <a:pPr lvl="1"/>
            <a:r>
              <a:rPr lang="en-US" sz="1800" dirty="0" smtClean="0"/>
              <a:t>To find Facebook friends to play with</a:t>
            </a:r>
          </a:p>
          <a:p>
            <a:pPr lvl="1"/>
            <a:r>
              <a:rPr lang="en-US" sz="1800" dirty="0" smtClean="0"/>
              <a:t>To track the scores of your Facebook friends</a:t>
            </a:r>
          </a:p>
          <a:p>
            <a:pPr indent="-342900"/>
            <a:r>
              <a:rPr lang="en-US" sz="2400" dirty="0" err="1" smtClean="0"/>
              <a:t>OpenFeint</a:t>
            </a:r>
            <a:r>
              <a:rPr lang="en-US" sz="2400" dirty="0" smtClean="0"/>
              <a:t> or our own server for achievements</a:t>
            </a:r>
            <a:endParaRPr lang="en-US" sz="2400" dirty="0"/>
          </a:p>
          <a:p>
            <a:pPr indent="-342900"/>
            <a:r>
              <a:rPr lang="en-US" sz="2400" dirty="0"/>
              <a:t>Black </a:t>
            </a:r>
            <a:r>
              <a:rPr lang="en-US" sz="2400" dirty="0" smtClean="0"/>
              <a:t>and White </a:t>
            </a:r>
            <a:r>
              <a:rPr lang="en-US" sz="2400" dirty="0" smtClean="0"/>
              <a:t>Box Testing</a:t>
            </a:r>
            <a:endParaRPr lang="en-US" sz="2400" dirty="0" smtClean="0"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Future goals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2444700" y="2363175"/>
            <a:ext cx="4254600" cy="1107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-US" sz="6000" dirty="0" smtClean="0"/>
              <a:t>Questions?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64955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2444700" y="2363175"/>
            <a:ext cx="4254600" cy="1107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-US" sz="6000" dirty="0" smtClean="0"/>
              <a:t>Demo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17294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trike="sngStrike" dirty="0" smtClean="0"/>
              <a:t>Black Box Testing</a:t>
            </a:r>
          </a:p>
          <a:p>
            <a:pPr lvl="1"/>
            <a:r>
              <a:rPr lang="en-US" strike="sngStrike" dirty="0" smtClean="0"/>
              <a:t>Playing the game will be black-box testing.  The tester will have no knowledge of the specifications or design of the game.</a:t>
            </a:r>
          </a:p>
          <a:p>
            <a:pPr lvl="0"/>
            <a:r>
              <a:rPr lang="en-US" strike="sngStrike" dirty="0" smtClean="0"/>
              <a:t>White Box Testing</a:t>
            </a:r>
          </a:p>
          <a:p>
            <a:pPr lvl="1"/>
            <a:r>
              <a:rPr lang="en-US" strike="sngStrike" dirty="0" smtClean="0"/>
              <a:t>To Name a Few...</a:t>
            </a:r>
          </a:p>
          <a:p>
            <a:pPr lvl="2"/>
            <a:r>
              <a:rPr lang="en-US" strike="sngStrike" dirty="0" smtClean="0"/>
              <a:t>Selecting Icons on the Screen and See If They Go to Their Specified Destination</a:t>
            </a:r>
          </a:p>
          <a:p>
            <a:pPr lvl="2"/>
            <a:r>
              <a:rPr lang="en-US" strike="sngStrike" dirty="0" smtClean="0"/>
              <a:t>Testing the Physics Engine of the Game</a:t>
            </a:r>
          </a:p>
          <a:p>
            <a:pPr lvl="2"/>
            <a:r>
              <a:rPr lang="en-US" strike="sngStrike" dirty="0" smtClean="0"/>
              <a:t>Testing the Structure Building Feature</a:t>
            </a:r>
          </a:p>
          <a:p>
            <a:pPr lvl="2"/>
            <a:r>
              <a:rPr lang="en-US" strike="sngStrike" dirty="0" smtClean="0"/>
              <a:t>Testing the Pass-and-Play and Networking Features of Multi-Player.</a:t>
            </a:r>
            <a:endParaRPr lang="en-US" strike="sngStrike" dirty="0"/>
          </a:p>
        </p:txBody>
      </p:sp>
      <p:sp>
        <p:nvSpPr>
          <p:cNvPr id="181" name="Shape 1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Testing Issues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trike="sngStrike" dirty="0" smtClean="0"/>
              <a:t>Single device, played turn-by-turn, passed between players.</a:t>
            </a:r>
          </a:p>
          <a:p>
            <a:pPr lvl="2"/>
            <a:r>
              <a:rPr lang="en-US" strike="sngStrike" dirty="0" smtClean="0"/>
              <a:t>Pass and Play will provide entertainment for users that enjoy being face-to-face with their opponent. </a:t>
            </a:r>
          </a:p>
          <a:p>
            <a:pPr lvl="2"/>
            <a:r>
              <a:rPr lang="en-US" strike="sngStrike" dirty="0" smtClean="0"/>
              <a:t>Pass and Play button that leads to setup for this mode. </a:t>
            </a:r>
          </a:p>
          <a:p>
            <a:pPr lvl="2"/>
            <a:r>
              <a:rPr lang="en-US" strike="sngStrike" dirty="0" smtClean="0"/>
              <a:t>Each player chooses which side he/she will play (aliens or cats). </a:t>
            </a:r>
          </a:p>
          <a:p>
            <a:pPr lvl="2"/>
            <a:r>
              <a:rPr lang="en-US" strike="sngStrike" dirty="0" smtClean="0"/>
              <a:t>The code must handle shifting the camera's focus as players take their respective turns.</a:t>
            </a:r>
            <a:endParaRPr lang="en-US" strike="sngStrike" dirty="0"/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Multi-Player: Pass and Play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trike="sngStrike" dirty="0" smtClean="0"/>
              <a:t>Structured around scoreboards; will track scores based on user’s Facebook friends list. </a:t>
            </a:r>
          </a:p>
          <a:p>
            <a:pPr lvl="2"/>
            <a:r>
              <a:rPr lang="en-US" strike="sngStrike" dirty="0" smtClean="0"/>
              <a:t>Scoreboards are not global, only pulled from user's Facebook friends list.</a:t>
            </a:r>
          </a:p>
          <a:p>
            <a:pPr lvl="2"/>
            <a:r>
              <a:rPr lang="en-US" strike="sngStrike" dirty="0" smtClean="0"/>
              <a:t>User will log into their Facebook account and create or join a game with a friend. </a:t>
            </a:r>
          </a:p>
          <a:p>
            <a:pPr lvl="2"/>
            <a:r>
              <a:rPr lang="en-US" strike="sngStrike" dirty="0" smtClean="0"/>
              <a:t>Active Internet connection needed to establish a connection between both clients via centralized game server.</a:t>
            </a:r>
            <a:endParaRPr lang="en-US" strike="sngStrike" dirty="0"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Multi-Player: Network Play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Internal Software Data Structures</a:t>
            </a:r>
          </a:p>
          <a:p>
            <a:pPr lvl="1"/>
            <a:r>
              <a:rPr lang="en-US" dirty="0" smtClean="0"/>
              <a:t>Level Layout</a:t>
            </a:r>
          </a:p>
          <a:p>
            <a:pPr lvl="0"/>
            <a:r>
              <a:rPr lang="en-US" dirty="0" smtClean="0"/>
              <a:t>Each level's floor, background, list of troops, opponent's structure, and par score will be hard-coded into a separate file.</a:t>
            </a:r>
          </a:p>
          <a:p>
            <a:pPr lvl="1"/>
            <a:r>
              <a:rPr lang="en-US" dirty="0" smtClean="0"/>
              <a:t>Par Score</a:t>
            </a:r>
          </a:p>
          <a:p>
            <a:pPr lvl="2"/>
            <a:r>
              <a:rPr lang="en-US" dirty="0" smtClean="0"/>
              <a:t>This is the score the player must achieve in order for them to get the achievement for that level.  The player doesn't need this score to win, however.</a:t>
            </a:r>
          </a:p>
          <a:p>
            <a:pPr lvl="1"/>
            <a:r>
              <a:rPr lang="en-US" dirty="0" smtClean="0"/>
              <a:t>Building Layout</a:t>
            </a:r>
          </a:p>
          <a:p>
            <a:pPr lvl="2"/>
            <a:r>
              <a:rPr lang="en-US" dirty="0" smtClean="0"/>
              <a:t>Holds the list of available building blocks and weapons available to the user during initial construction.</a:t>
            </a:r>
          </a:p>
          <a:p>
            <a:pPr lvl="1"/>
            <a:r>
              <a:rPr lang="en-US" dirty="0" smtClean="0"/>
              <a:t>Player's Wallet</a:t>
            </a:r>
          </a:p>
          <a:p>
            <a:pPr lvl="2"/>
            <a:r>
              <a:rPr lang="en-US" dirty="0" smtClean="0"/>
              <a:t>The set amount of money for constructing the player's structure</a:t>
            </a:r>
            <a:endParaRPr lang="en-US" dirty="0"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and Component-Level Design </a:t>
            </a:r>
            <a:r>
              <a:rPr lang="en-US" dirty="0" smtClean="0"/>
              <a:t>1		UML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Global Data Structures</a:t>
            </a:r>
          </a:p>
          <a:p>
            <a:pPr lvl="1"/>
            <a:r>
              <a:rPr lang="en-US" smtClean="0"/>
              <a:t>Achievements</a:t>
            </a:r>
          </a:p>
          <a:p>
            <a:pPr lvl="2"/>
            <a:r>
              <a:rPr lang="en-US" smtClean="0"/>
              <a:t>A Boolean array structure that will specify whether or not the player has accomplished a certain special task.</a:t>
            </a:r>
          </a:p>
          <a:p>
            <a:pPr lvl="1"/>
            <a:r>
              <a:rPr lang="en-US" smtClean="0"/>
              <a:t>High Score</a:t>
            </a:r>
          </a:p>
          <a:p>
            <a:pPr lvl="2"/>
            <a:r>
              <a:rPr lang="en-US" smtClean="0"/>
              <a:t>The highest score achieved by the player on that level.</a:t>
            </a:r>
          </a:p>
          <a:p>
            <a:pPr lvl="1"/>
            <a:r>
              <a:rPr lang="en-US" smtClean="0"/>
              <a:t>Storyboard</a:t>
            </a:r>
          </a:p>
          <a:p>
            <a:pPr lvl="2"/>
            <a:r>
              <a:rPr lang="en-US" smtClean="0"/>
              <a:t>Holds the current scene that is being displayed to the user.</a:t>
            </a:r>
          </a:p>
          <a:p>
            <a:pPr lvl="1"/>
            <a:r>
              <a:rPr lang="en-US" smtClean="0"/>
              <a:t>User Account</a:t>
            </a:r>
          </a:p>
          <a:p>
            <a:pPr lvl="2"/>
            <a:r>
              <a:rPr lang="en-US" smtClean="0"/>
              <a:t>The information of the user</a:t>
            </a:r>
          </a:p>
          <a:p>
            <a:pPr lvl="1"/>
            <a:r>
              <a:rPr lang="en-US" smtClean="0"/>
              <a:t>Level Progress</a:t>
            </a:r>
          </a:p>
          <a:p>
            <a:pPr lvl="2"/>
            <a:r>
              <a:rPr lang="en-US" smtClean="0"/>
              <a:t>Which levels and chapters the player has completed</a:t>
            </a:r>
            <a:endParaRPr lang="en-US"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Architectural and Component-Level Design </a:t>
            </a:r>
            <a:r>
              <a:rPr lang="en-US" dirty="0"/>
              <a:t>2			 UML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Temporary Data Structures</a:t>
            </a:r>
          </a:p>
          <a:p>
            <a:pPr lvl="1"/>
            <a:r>
              <a:rPr lang="en-US" smtClean="0"/>
              <a:t>Blocks</a:t>
            </a:r>
          </a:p>
          <a:p>
            <a:pPr lvl="2"/>
            <a:r>
              <a:rPr lang="en-US" smtClean="0"/>
              <a:t>The materials used to build the data structure.  These will be deleted when the player travels from level to level.</a:t>
            </a:r>
          </a:p>
          <a:p>
            <a:pPr lvl="1"/>
            <a:r>
              <a:rPr lang="en-US" smtClean="0"/>
              <a:t>Weapons</a:t>
            </a:r>
          </a:p>
          <a:p>
            <a:pPr lvl="2"/>
            <a:r>
              <a:rPr lang="en-US" smtClean="0"/>
              <a:t>The player will be able to choose what weapons they wish to use in the battle.  This decision is made at the beginning of each game.</a:t>
            </a:r>
          </a:p>
          <a:p>
            <a:pPr lvl="1"/>
            <a:r>
              <a:rPr lang="en-US" smtClean="0"/>
              <a:t>Current Score</a:t>
            </a:r>
          </a:p>
          <a:p>
            <a:pPr lvl="2"/>
            <a:r>
              <a:rPr lang="en-US" smtClean="0"/>
              <a:t>The score accumulated during the course of the current battle.</a:t>
            </a:r>
          </a:p>
          <a:p>
            <a:pPr lvl="1"/>
            <a:r>
              <a:rPr lang="en-US" smtClean="0"/>
              <a:t>Number of Attacks</a:t>
            </a:r>
          </a:p>
          <a:p>
            <a:pPr lvl="2"/>
            <a:r>
              <a:rPr lang="en-US" smtClean="0"/>
              <a:t>The number of turns taken by the player in the battle.  Some achievements will be based on how many turns were taken.</a:t>
            </a:r>
            <a:endParaRPr lang="en-US"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Level </a:t>
            </a:r>
            <a:r>
              <a:rPr lang="en-US" dirty="0" smtClean="0"/>
              <a:t>Design </a:t>
            </a:r>
            <a:r>
              <a:rPr lang="en-US" dirty="0" smtClean="0"/>
              <a:t>3	replaced with UML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ctrTitle"/>
          </p:nvPr>
        </p:nvSpPr>
        <p:spPr>
          <a:xfrm>
            <a:off x="2057400" y="3657600"/>
            <a:ext cx="5105400" cy="909232"/>
          </a:xfrm>
        </p:spPr>
        <p:txBody>
          <a:bodyPr/>
          <a:lstStyle/>
          <a:p>
            <a:pPr indent="0"/>
            <a:r>
              <a:rPr lang="en-US" sz="6000" dirty="0" smtClean="0"/>
              <a:t>KatAstrophy</a:t>
            </a:r>
            <a:r>
              <a:rPr lang="en-US" sz="6000" dirty="0" smtClean="0"/>
              <a:t>!</a:t>
            </a:r>
            <a:endParaRPr lang="en-US" sz="6000" dirty="0"/>
          </a:p>
        </p:txBody>
      </p:sp>
      <p:sp>
        <p:nvSpPr>
          <p:cNvPr id="75" name="Shape 75"/>
          <p:cNvSpPr>
            <a:spLocks noGrp="1"/>
          </p:cNvSpPr>
          <p:nvPr>
            <p:ph type="subTitle" idx="1"/>
          </p:nvPr>
        </p:nvSpPr>
        <p:spPr>
          <a:xfrm>
            <a:off x="3124200" y="533400"/>
            <a:ext cx="2935287" cy="22621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ctr" rtl="0">
              <a:buNone/>
            </a:pPr>
            <a:r>
              <a:rPr dirty="0"/>
              <a:t>Presenters:</a:t>
            </a:r>
          </a:p>
          <a:p>
            <a:pPr marL="0" lvl="0" indent="0" algn="ctr" rtl="0">
              <a:buNone/>
            </a:pPr>
            <a:r>
              <a:rPr dirty="0" err="1"/>
              <a:t>Neeti</a:t>
            </a:r>
            <a:r>
              <a:rPr dirty="0"/>
              <a:t> </a:t>
            </a:r>
            <a:r>
              <a:rPr dirty="0" err="1" smtClean="0"/>
              <a:t>Pat</a:t>
            </a:r>
            <a:r>
              <a:rPr lang="en-US" dirty="0" err="1" smtClean="0"/>
              <a:t>hak</a:t>
            </a:r>
            <a:endParaRPr dirty="0"/>
          </a:p>
          <a:p>
            <a:pPr marL="0" lvl="0" indent="0" algn="ctr" rtl="0">
              <a:buNone/>
            </a:pPr>
            <a:r>
              <a:rPr dirty="0"/>
              <a:t>Chris </a:t>
            </a:r>
            <a:r>
              <a:rPr dirty="0" err="1"/>
              <a:t>Collazo</a:t>
            </a:r>
            <a:endParaRPr dirty="0"/>
          </a:p>
          <a:p>
            <a:pPr marL="0" lvl="0" indent="0" algn="ctr">
              <a:buNone/>
            </a:pPr>
            <a:r>
              <a:rPr dirty="0"/>
              <a:t>Matt Martin</a:t>
            </a:r>
          </a:p>
        </p:txBody>
      </p:sp>
      <p:pic>
        <p:nvPicPr>
          <p:cNvPr id="1026" name="Picture 2" descr="C:\Users\XeroEquality\Replusion-Software\Mine\Repulsion-Software\images\logo_RepulsionSoftw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18676"/>
            <a:ext cx="1828800" cy="186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vortex dir="u"/>
        <p:sndAc>
          <p:stSnd>
            <p:snd r:embed="rId3" name="beam1b.wav"/>
          </p:stSnd>
        </p:sndAc>
      </p:transition>
    </mc:Choice>
    <mc:Fallback>
      <p:transition spd="slow">
        <p:fade/>
        <p:sndAc>
          <p:stSnd>
            <p:snd r:embed="rId3" name="beam1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Evil Cats have taken over the earth and the Aliens are here to protect </a:t>
            </a:r>
            <a:r>
              <a:rPr lang="en-US" sz="2400" dirty="0" smtClean="0"/>
              <a:t>humanity!</a:t>
            </a:r>
          </a:p>
          <a:p>
            <a:r>
              <a:rPr lang="en-US" sz="2400" dirty="0" smtClean="0"/>
              <a:t>Single-player:</a:t>
            </a:r>
          </a:p>
          <a:p>
            <a:pPr lvl="1"/>
            <a:r>
              <a:rPr lang="en-US" sz="1800" dirty="0" smtClean="0"/>
              <a:t>Players </a:t>
            </a:r>
            <a:r>
              <a:rPr lang="en-US" sz="1800" dirty="0"/>
              <a:t>fight against computer controlled </a:t>
            </a:r>
            <a:r>
              <a:rPr lang="en-US" sz="1800" dirty="0" smtClean="0"/>
              <a:t>antagonist</a:t>
            </a:r>
          </a:p>
          <a:p>
            <a:pPr lvl="1"/>
            <a:r>
              <a:rPr lang="en-US" sz="1800" dirty="0" smtClean="0"/>
              <a:t>7 </a:t>
            </a:r>
            <a:r>
              <a:rPr lang="en-US" sz="1800" dirty="0" smtClean="0"/>
              <a:t>chapters, </a:t>
            </a:r>
            <a:r>
              <a:rPr lang="en-US" sz="1800" dirty="0" smtClean="0"/>
              <a:t>5 </a:t>
            </a:r>
            <a:r>
              <a:rPr lang="en-US" sz="1800" dirty="0" smtClean="0"/>
              <a:t>levels </a:t>
            </a:r>
            <a:r>
              <a:rPr lang="en-US" sz="1800" dirty="0" smtClean="0"/>
              <a:t>per </a:t>
            </a:r>
            <a:r>
              <a:rPr lang="en-US" sz="1800" dirty="0" smtClean="0"/>
              <a:t>chapter</a:t>
            </a:r>
            <a:endParaRPr lang="en-US" sz="1800" dirty="0"/>
          </a:p>
          <a:p>
            <a:pPr lvl="1"/>
            <a:r>
              <a:rPr lang="en-US" sz="1800" dirty="0" smtClean="0"/>
              <a:t>Each </a:t>
            </a:r>
            <a:r>
              <a:rPr lang="en-US" sz="1800" dirty="0" smtClean="0"/>
              <a:t>level will take place in a different city around the </a:t>
            </a:r>
            <a:r>
              <a:rPr lang="en-US" sz="1800" dirty="0" smtClean="0"/>
              <a:t>world</a:t>
            </a:r>
          </a:p>
          <a:p>
            <a:pPr lvl="2"/>
            <a:r>
              <a:rPr lang="en-US" sz="1800" dirty="0" smtClean="0"/>
              <a:t>Alien </a:t>
            </a:r>
            <a:r>
              <a:rPr lang="en-US" sz="1800" dirty="0"/>
              <a:t>Campaign: Destroy the Cat Overlords and liberate the human </a:t>
            </a:r>
            <a:r>
              <a:rPr lang="en-US" sz="1800" dirty="0" smtClean="0"/>
              <a:t>race</a:t>
            </a:r>
          </a:p>
          <a:p>
            <a:pPr lvl="2"/>
            <a:r>
              <a:rPr lang="en-US" sz="1800" dirty="0" smtClean="0"/>
              <a:t>Cat </a:t>
            </a:r>
            <a:r>
              <a:rPr lang="en-US" sz="1800" dirty="0"/>
              <a:t>Campaign: Conquer the globe and enslave the entire human </a:t>
            </a:r>
            <a:r>
              <a:rPr lang="en-US" sz="1800" dirty="0" smtClean="0"/>
              <a:t>race</a:t>
            </a:r>
            <a:endParaRPr lang="en-US" sz="1800" dirty="0"/>
          </a:p>
          <a:p>
            <a:r>
              <a:rPr lang="en-US" sz="2400" dirty="0" smtClean="0"/>
              <a:t>Multi-player</a:t>
            </a:r>
            <a:endParaRPr lang="en-US" sz="2400" dirty="0"/>
          </a:p>
          <a:p>
            <a:pPr lvl="1"/>
            <a:r>
              <a:rPr lang="en-US" sz="1800" dirty="0" smtClean="0"/>
              <a:t>Play locally with pass and play </a:t>
            </a:r>
            <a:r>
              <a:rPr lang="en-US" sz="1800" dirty="0" smtClean="0"/>
              <a:t>or online against others</a:t>
            </a:r>
            <a:endParaRPr lang="en-US" sz="1800" dirty="0"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KatAstrophy!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System Requirements:</a:t>
            </a:r>
          </a:p>
          <a:p>
            <a:pPr lvl="1"/>
            <a:r>
              <a:rPr lang="en-US" sz="1800" b="1" dirty="0" smtClean="0"/>
              <a:t>Target Memory Usage: </a:t>
            </a:r>
            <a:r>
              <a:rPr lang="en-US" sz="1800" dirty="0" smtClean="0"/>
              <a:t>Approximately 25 MB</a:t>
            </a:r>
          </a:p>
          <a:p>
            <a:pPr lvl="1"/>
            <a:r>
              <a:rPr lang="en-US" sz="1800" b="1" dirty="0" smtClean="0"/>
              <a:t>Minimum Screen Resolution:</a:t>
            </a:r>
            <a:r>
              <a:rPr lang="en-US" sz="1800" dirty="0" smtClean="0"/>
              <a:t> </a:t>
            </a:r>
            <a:r>
              <a:rPr lang="en-US" sz="1800" dirty="0" smtClean="0"/>
              <a:t>480x320 </a:t>
            </a:r>
            <a:r>
              <a:rPr lang="en-US" sz="1800" dirty="0" smtClean="0"/>
              <a:t>(HVGA)</a:t>
            </a:r>
          </a:p>
          <a:p>
            <a:pPr lvl="1"/>
            <a:r>
              <a:rPr lang="en-US" sz="1800" b="1" dirty="0" smtClean="0"/>
              <a:t>OS:</a:t>
            </a:r>
            <a:r>
              <a:rPr lang="en-US" sz="1800" dirty="0" smtClean="0"/>
              <a:t> Android smartphone v2.2+</a:t>
            </a:r>
            <a:endParaRPr lang="en-US" dirty="0" smtClean="0"/>
          </a:p>
          <a:p>
            <a:r>
              <a:rPr lang="en-US" sz="2400" dirty="0" smtClean="0"/>
              <a:t>Interfaces with Other Applications: Use web servers for high scores, user content</a:t>
            </a:r>
          </a:p>
          <a:p>
            <a:r>
              <a:rPr lang="en-US" sz="2400" dirty="0" smtClean="0"/>
              <a:t>Security: User account information will be encrypted and stored on third party servers</a:t>
            </a:r>
          </a:p>
          <a:p>
            <a:r>
              <a:rPr lang="en-US" sz="2400" dirty="0" smtClean="0"/>
              <a:t>Technologies: </a:t>
            </a:r>
            <a:r>
              <a:rPr lang="en-US" sz="2400" dirty="0" smtClean="0"/>
              <a:t>SQLite, </a:t>
            </a:r>
            <a:r>
              <a:rPr lang="en-US" sz="2400" dirty="0" smtClean="0"/>
              <a:t>Corona SDK, </a:t>
            </a:r>
            <a:r>
              <a:rPr lang="en-US" sz="2400" dirty="0" smtClean="0"/>
              <a:t>Particle Candy Library, </a:t>
            </a:r>
            <a:r>
              <a:rPr lang="en-US" sz="2400" dirty="0" smtClean="0"/>
              <a:t>and Physics Editor</a:t>
            </a:r>
            <a:endParaRPr lang="en-US" sz="2400" dirty="0" smtClean="0"/>
          </a:p>
          <a:p>
            <a:r>
              <a:rPr lang="en-US" sz="2400" dirty="0" smtClean="0"/>
              <a:t>Communications Protocols: HTTP, P2P Socket Connection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Components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Gameplay: </a:t>
            </a:r>
          </a:p>
          <a:p>
            <a:pPr lvl="1"/>
            <a:r>
              <a:rPr lang="en-US" sz="1800" dirty="0" smtClean="0"/>
              <a:t>Use allotted </a:t>
            </a:r>
            <a:r>
              <a:rPr lang="en-US" sz="1800" dirty="0" smtClean="0"/>
              <a:t>funds to </a:t>
            </a:r>
            <a:r>
              <a:rPr lang="en-US" sz="1800" dirty="0" smtClean="0"/>
              <a:t>build fortress and select units</a:t>
            </a:r>
            <a:endParaRPr lang="en-US" sz="1800" dirty="0" smtClean="0"/>
          </a:p>
          <a:p>
            <a:r>
              <a:rPr lang="en-US" sz="2400" dirty="0" smtClean="0"/>
              <a:t>Scoring: </a:t>
            </a:r>
          </a:p>
          <a:p>
            <a:pPr lvl="1"/>
            <a:r>
              <a:rPr lang="en-US" sz="1800" dirty="0" smtClean="0"/>
              <a:t>Block hits, </a:t>
            </a:r>
            <a:r>
              <a:rPr lang="en-US" sz="1800" dirty="0" smtClean="0"/>
              <a:t>building under-budget</a:t>
            </a:r>
            <a:r>
              <a:rPr lang="en-US" sz="1800" dirty="0"/>
              <a:t>, </a:t>
            </a:r>
            <a:r>
              <a:rPr lang="en-US" sz="1800" dirty="0" smtClean="0"/>
              <a:t>quick victories</a:t>
            </a:r>
          </a:p>
          <a:p>
            <a:r>
              <a:rPr lang="en-US" sz="2400" dirty="0" smtClean="0"/>
              <a:t>Unlock Reward System</a:t>
            </a:r>
          </a:p>
          <a:p>
            <a:r>
              <a:rPr lang="en-US" sz="2400" dirty="0" smtClean="0"/>
              <a:t>Networking:</a:t>
            </a:r>
          </a:p>
          <a:p>
            <a:pPr lvl="1"/>
            <a:r>
              <a:rPr lang="en-US" sz="1800" dirty="0" smtClean="0"/>
              <a:t>Host-Client P2P Client Protocol OR SQL-backed web server.</a:t>
            </a:r>
          </a:p>
          <a:p>
            <a:pPr lvl="1"/>
            <a:r>
              <a:rPr lang="en-US" sz="1800" dirty="0" smtClean="0"/>
              <a:t>Website for leaderboards</a:t>
            </a:r>
          </a:p>
          <a:p>
            <a:r>
              <a:rPr lang="en-US" sz="2400" dirty="0" smtClean="0"/>
              <a:t>Objectives : </a:t>
            </a:r>
          </a:p>
          <a:p>
            <a:pPr lvl="1"/>
            <a:r>
              <a:rPr lang="en-US" sz="1800" dirty="0" smtClean="0"/>
              <a:t>Destroy opponent's structure and troops</a:t>
            </a:r>
          </a:p>
          <a:p>
            <a:pPr lvl="1"/>
            <a:r>
              <a:rPr lang="en-US" sz="1800" dirty="0" smtClean="0"/>
              <a:t>Challenge and scenarios scale with progress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 Features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Match start: Player uses allotted level funds to buy materials, troops from pull-out menu </a:t>
            </a:r>
          </a:p>
          <a:p>
            <a:r>
              <a:rPr lang="en-US" sz="2400" dirty="0" smtClean="0"/>
              <a:t>Match end: Player will be notified of any unlocks awarded for that round</a:t>
            </a:r>
          </a:p>
          <a:p>
            <a:r>
              <a:rPr lang="en-US" sz="2400" dirty="0" smtClean="0"/>
              <a:t>Unlocks are awarded to players differently between single-player and multi-player</a:t>
            </a:r>
          </a:p>
          <a:p>
            <a:pPr lvl="1"/>
            <a:r>
              <a:rPr lang="en-US" sz="1800" dirty="0" smtClean="0"/>
              <a:t>Single-player: New technology </a:t>
            </a:r>
            <a:r>
              <a:rPr lang="en-US" sz="1800" dirty="0" smtClean="0"/>
              <a:t>unlocks will be </a:t>
            </a:r>
            <a:r>
              <a:rPr lang="en-US" sz="1800" dirty="0" smtClean="0"/>
              <a:t>rewarded </a:t>
            </a:r>
            <a:r>
              <a:rPr lang="en-US" sz="1800" dirty="0" smtClean="0"/>
              <a:t>after </a:t>
            </a:r>
            <a:r>
              <a:rPr lang="en-US" sz="1800" dirty="0" smtClean="0"/>
              <a:t>levels are completed</a:t>
            </a:r>
            <a:endParaRPr lang="en-US" sz="1800" dirty="0" smtClean="0"/>
          </a:p>
          <a:p>
            <a:pPr lvl="1"/>
            <a:r>
              <a:rPr lang="en-US" sz="1800" dirty="0" smtClean="0"/>
              <a:t>Multi-player: the more of your friends that you beat the more unlocks you get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Unlocks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Release Gameplay</a:t>
            </a:r>
          </a:p>
          <a:p>
            <a:pPr lvl="1"/>
            <a:r>
              <a:rPr lang="en-US" sz="1800" dirty="0" smtClean="0"/>
              <a:t>Grid of 5 introductory levels for the player to choose from will be displayed</a:t>
            </a:r>
          </a:p>
          <a:p>
            <a:pPr lvl="1"/>
            <a:r>
              <a:rPr lang="en-US" sz="1800" dirty="0"/>
              <a:t>User </a:t>
            </a:r>
            <a:r>
              <a:rPr lang="en-US" sz="1800" dirty="0" smtClean="0"/>
              <a:t>can only play as the </a:t>
            </a:r>
            <a:r>
              <a:rPr lang="en-US" sz="1800" dirty="0" smtClean="0"/>
              <a:t>Aliens</a:t>
            </a:r>
            <a:endParaRPr lang="en-US" sz="1800" dirty="0" smtClean="0"/>
          </a:p>
          <a:p>
            <a:pPr lvl="1"/>
            <a:r>
              <a:rPr lang="en-US" sz="1800" dirty="0" smtClean="0"/>
              <a:t>Enemy’s fortresses </a:t>
            </a:r>
            <a:r>
              <a:rPr lang="en-US" sz="1800" dirty="0" smtClean="0"/>
              <a:t>will be </a:t>
            </a:r>
            <a:r>
              <a:rPr lang="en-US" sz="1800" dirty="0" smtClean="0"/>
              <a:t>pre-constructed</a:t>
            </a:r>
            <a:endParaRPr lang="en-US" sz="1800" dirty="0" smtClean="0"/>
          </a:p>
          <a:p>
            <a:pPr lvl="1"/>
            <a:r>
              <a:rPr lang="en-US" sz="1800" dirty="0" smtClean="0"/>
              <a:t>Building materials will be limited</a:t>
            </a: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First Release: </a:t>
            </a:r>
          </a:p>
          <a:p>
            <a:pPr lvl="0"/>
            <a:r>
              <a:rPr lang="en-US" smtClean="0"/>
              <a:t>Single-player Campaign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Build Your Own Fortresses</a:t>
            </a:r>
          </a:p>
          <a:p>
            <a:pPr lvl="1"/>
            <a:r>
              <a:rPr lang="en-US" sz="1800" dirty="0" smtClean="0"/>
              <a:t>Corona </a:t>
            </a:r>
            <a:r>
              <a:rPr lang="en-US" sz="1800" dirty="0" smtClean="0"/>
              <a:t>built-in physics engine accelerates the core gameplay</a:t>
            </a:r>
          </a:p>
          <a:p>
            <a:pPr lvl="1"/>
            <a:r>
              <a:rPr lang="en-US" sz="1800" dirty="0" smtClean="0"/>
              <a:t>Player will </a:t>
            </a:r>
            <a:r>
              <a:rPr lang="en-US" sz="1800" dirty="0" smtClean="0"/>
              <a:t>have a selection of unique units and materials</a:t>
            </a:r>
            <a:endParaRPr lang="en-US" sz="1800" dirty="0" smtClean="0"/>
          </a:p>
          <a:p>
            <a:pPr lvl="1"/>
            <a:r>
              <a:rPr lang="en-US" sz="1800" dirty="0" smtClean="0"/>
              <a:t>Each </a:t>
            </a:r>
            <a:r>
              <a:rPr lang="en-US" sz="1800" dirty="0" smtClean="0"/>
              <a:t>unit’s weapon </a:t>
            </a:r>
            <a:r>
              <a:rPr lang="en-US" sz="1800" dirty="0" smtClean="0"/>
              <a:t>will have unique interactions with the enemy’s structures and </a:t>
            </a:r>
            <a:r>
              <a:rPr lang="en-US" sz="1800" dirty="0" smtClean="0"/>
              <a:t>units</a:t>
            </a:r>
            <a:endParaRPr lang="en-US" sz="1800" dirty="0" smtClean="0"/>
          </a:p>
          <a:p>
            <a:pPr lvl="1"/>
            <a:r>
              <a:rPr lang="en-US" sz="1800" dirty="0" smtClean="0"/>
              <a:t>Money </a:t>
            </a:r>
            <a:r>
              <a:rPr lang="en-US" sz="1800" dirty="0" smtClean="0"/>
              <a:t>must be managed</a:t>
            </a:r>
          </a:p>
          <a:p>
            <a:pPr lvl="1"/>
            <a:r>
              <a:rPr lang="en-US" sz="1800" dirty="0" smtClean="0"/>
              <a:t>Default units provided should the player not purchase </a:t>
            </a:r>
            <a:r>
              <a:rPr lang="en-US" sz="1800" dirty="0" smtClean="0"/>
              <a:t>units</a:t>
            </a:r>
            <a:endParaRPr lang="en-US" sz="1800" dirty="0" smtClean="0"/>
          </a:p>
          <a:p>
            <a:pPr lvl="1"/>
            <a:r>
              <a:rPr lang="en-US" sz="1800" dirty="0" smtClean="0"/>
              <a:t>A user-friendly drag-and-drop UI for easy choice and placement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Features for First Release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42900"/>
            <a:r>
              <a:rPr lang="en-US" sz="2400" dirty="0" smtClean="0"/>
              <a:t>Menu class</a:t>
            </a:r>
          </a:p>
          <a:p>
            <a:pPr indent="-342900"/>
            <a:r>
              <a:rPr lang="en-US" sz="2400" dirty="0" smtClean="0"/>
              <a:t>Level class</a:t>
            </a:r>
          </a:p>
          <a:p>
            <a:pPr indent="-342900"/>
            <a:r>
              <a:rPr lang="en-US" sz="2400" dirty="0" smtClean="0"/>
              <a:t>Materials class</a:t>
            </a:r>
          </a:p>
          <a:p>
            <a:pPr indent="-342900"/>
            <a:r>
              <a:rPr lang="en-US" sz="2400" dirty="0" smtClean="0"/>
              <a:t>Unit class</a:t>
            </a:r>
          </a:p>
          <a:p>
            <a:pPr indent="-342900"/>
            <a:r>
              <a:rPr lang="en-US" sz="2400" dirty="0" smtClean="0"/>
              <a:t>Projectile class</a:t>
            </a:r>
          </a:p>
          <a:p>
            <a:pPr indent="-342900"/>
            <a:r>
              <a:rPr lang="en-US" sz="2400" dirty="0" smtClean="0"/>
              <a:t>Enemy base class</a:t>
            </a:r>
            <a:endParaRPr lang="en-US" sz="2400" dirty="0" smtClean="0"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UML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1058</Words>
  <Application>Microsoft Office PowerPoint</Application>
  <PresentationFormat>On-screen Show (4:3)</PresentationFormat>
  <Paragraphs>140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/>
      <vt:lpstr>Office Theme</vt:lpstr>
      <vt:lpstr>PowerPoint Presentation</vt:lpstr>
      <vt:lpstr>KatAstrophy!</vt:lpstr>
      <vt:lpstr>KatAstrophy!</vt:lpstr>
      <vt:lpstr>Technical Components</vt:lpstr>
      <vt:lpstr>Final Product Features</vt:lpstr>
      <vt:lpstr>Unlocks</vt:lpstr>
      <vt:lpstr>First Release:  Single-player Campaign</vt:lpstr>
      <vt:lpstr>System Features for First Release</vt:lpstr>
      <vt:lpstr>UML</vt:lpstr>
      <vt:lpstr>Future goals</vt:lpstr>
      <vt:lpstr>PowerPoint Presentation</vt:lpstr>
      <vt:lpstr>PowerPoint Presentation</vt:lpstr>
      <vt:lpstr>Testing Issues</vt:lpstr>
      <vt:lpstr>Multi-Player: Pass and Play</vt:lpstr>
      <vt:lpstr>Multi-Player: Network Play</vt:lpstr>
      <vt:lpstr>Architectural and Component-Level Design 1  UML</vt:lpstr>
      <vt:lpstr>Architectural and Component-Level Design 2    UML</vt:lpstr>
      <vt:lpstr>Level Design 3 replaced with UML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KatAstrophy!</dc:title>
  <dc:creator>XeroEquality</dc:creator>
  <cp:lastModifiedBy>XeroEquality</cp:lastModifiedBy>
  <cp:revision>39</cp:revision>
  <dcterms:modified xsi:type="dcterms:W3CDTF">2012-03-01T07:25:28Z</dcterms:modified>
</cp:coreProperties>
</file>