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5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736E-BAC0-C84E-3B4C-E947696CF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62F9-976F-1452-A385-3A8B4E252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0C38-F676-7504-B70E-4FC55419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1220-E538-38E4-00D5-5F00F9D9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5129-B9E1-0735-CBFC-4218977F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51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2626-A188-6775-97C9-6914C720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0B7A0-2737-F989-8E1A-2D72C5683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38D6-41A7-E18A-D152-EE9A40D9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76363-9B5E-5096-29BD-2D3E7115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7034-7BD2-330E-616E-177D7918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0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1B91D-C0B7-81AA-CA1F-8DF8C0E3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A747E-61F8-6AC2-1A0A-ED5A546BA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205D-6394-B576-0D67-1C8EB80A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D95D-761E-660C-186F-1970DA47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1884-0F01-F066-16B4-D6844206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D8D1-FDD6-35E0-4102-FC660713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BBCD-FF0A-28B9-1A3E-6AFE9951F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7F20-3BAE-54AE-4F1B-00C133DB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ACAEA-3372-B072-3E68-62C96B21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4943-5E20-DC8F-ADF8-B5BB41CF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C300-51F0-6808-8D3B-3A044A81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FB6B0-F584-9260-EE93-B966E72D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8EA4-670C-CAAA-9408-B3440F1D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6162-4389-C5D2-12D5-D69EDF8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538-49AA-B219-E899-2C03C76D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7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682-EEF8-1736-E9EE-D503312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B598-C153-89B4-718A-07112D00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BA69A-9F49-4C4E-A5CD-08A6011C8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A243-DFE9-8D48-E7F2-49194921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4AC88-3924-7EF2-9191-90B00853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C54AD-60A0-F9D4-3DD9-EAC90285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1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6468-9FFD-68D0-744B-62C8B76D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C7348-8482-C297-DCFF-E49E335F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821C-5B4A-F25B-68FF-E3EB6DE0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41D83-3208-CACE-1EB9-FCBA9C8E3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021A8-22B4-0E63-2026-8467968E9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C9A18-9C71-032F-6E97-744740AD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AC354-462C-6667-6DF6-1D05B0B1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3AAA0-A710-D92C-B1AA-8CDE692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0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B0A1-C626-D239-5535-C52F8F8F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8C2E3-4A58-0DB2-A58A-E1538D4A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BE129-B56E-2645-AB84-2A3996C1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F2BB7-EABA-8B7F-D8C1-0177E1B2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0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E6D44-B46A-704D-29DF-EBD47CFE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E9ADD-BB3B-90D1-5062-75F26D4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BFEE-95A6-515B-1495-1E730BF8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4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B4AE-46F5-4DB2-F3D8-F3D975B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04D-8B9A-C40F-2919-3D406211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0A77C-A4B6-5D9B-181D-D76334254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58A9D-3501-B699-B3A1-C7B94C36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09DC8-AE71-B2A1-777F-FC50CD0C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1BC49-FB32-8571-B924-B20DCDE6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8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33FF-EC81-D54D-0217-F620E8DE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B4A92-2837-2F62-AA74-DE659EA4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D80B3-5435-8334-A6FB-A10FFA272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4973-C08A-068A-6377-AE8CE6D9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6997-764C-E4D1-71E8-5EDF60FF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9A798-0930-6760-BAD8-44EB40EF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97A0-05E6-6D61-BAEF-8FEF30B9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86147-470C-0561-C8C7-D9CB27E5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568F-8BE8-AC8C-5B85-6BD091080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61D5E-A3E8-4B6F-9E92-9F763678E46F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C6A01-1BB9-A4F4-9E67-065C75767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1C32-E688-73D0-F68F-C9CCB1D31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F2A95-D086-4985-ABF2-73D5488DF7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9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9E2A4B-D038-4A8B-7577-1FE8CC94C447}"/>
              </a:ext>
            </a:extLst>
          </p:cNvPr>
          <p:cNvSpPr/>
          <p:nvPr/>
        </p:nvSpPr>
        <p:spPr>
          <a:xfrm>
            <a:off x="1" y="144262"/>
            <a:ext cx="2646954" cy="3025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Tables in the Schema:</a:t>
            </a:r>
          </a:p>
          <a:p>
            <a:pPr marL="342900" indent="-342900" algn="ctr">
              <a:buAutoNum type="arabicPeriod"/>
            </a:pPr>
            <a:r>
              <a:rPr lang="en-GB" dirty="0" err="1"/>
              <a:t>SNP_Data</a:t>
            </a:r>
            <a:endParaRPr lang="en-GB" dirty="0"/>
          </a:p>
          <a:p>
            <a:pPr marL="342900" indent="-342900" algn="ctr">
              <a:buAutoNum type="arabicPeriod"/>
            </a:pPr>
            <a:r>
              <a:rPr lang="en-GB" dirty="0" err="1"/>
              <a:t>admixture_results</a:t>
            </a:r>
            <a:endParaRPr lang="en-GB" dirty="0"/>
          </a:p>
          <a:p>
            <a:pPr marL="342900" indent="-342900" algn="ctr">
              <a:buAutoNum type="arabicPeriod"/>
            </a:pPr>
            <a:r>
              <a:rPr lang="en-GB" dirty="0"/>
              <a:t> </a:t>
            </a:r>
            <a:r>
              <a:rPr lang="en-GB" dirty="0" err="1"/>
              <a:t>individual_pca_coordinates</a:t>
            </a:r>
            <a:endParaRPr lang="en-GB" dirty="0"/>
          </a:p>
          <a:p>
            <a:pPr marL="342900" indent="-342900" algn="ctr">
              <a:buAutoNum type="arabicPeriod"/>
            </a:pPr>
            <a:r>
              <a:rPr lang="en-GB" dirty="0"/>
              <a:t> </a:t>
            </a:r>
            <a:r>
              <a:rPr lang="en-GB" dirty="0" err="1"/>
              <a:t>pca_coordinates</a:t>
            </a:r>
            <a:endParaRPr lang="en-GB" dirty="0"/>
          </a:p>
          <a:p>
            <a:pPr marL="342900" indent="-342900" algn="ctr">
              <a:buAutoNum type="arabicPeriod"/>
            </a:pPr>
            <a:r>
              <a:rPr lang="en-GB" dirty="0"/>
              <a:t> populations</a:t>
            </a:r>
          </a:p>
          <a:p>
            <a:pPr marL="342900" indent="-342900" algn="ctr">
              <a:buAutoNum type="arabicPeriod"/>
            </a:pPr>
            <a:r>
              <a:rPr lang="en-GB" dirty="0"/>
              <a:t> </a:t>
            </a:r>
            <a:r>
              <a:rPr lang="en-GB" dirty="0" err="1"/>
              <a:t>sqlite_sequence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237B-EB92-1385-F73C-16C83E391FE6}"/>
              </a:ext>
            </a:extLst>
          </p:cNvPr>
          <p:cNvSpPr/>
          <p:nvPr/>
        </p:nvSpPr>
        <p:spPr>
          <a:xfrm>
            <a:off x="4351679" y="243673"/>
            <a:ext cx="3338004" cy="1438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Snp</a:t>
            </a:r>
            <a:r>
              <a:rPr lang="en-GB" dirty="0"/>
              <a:t> analysis page:</a:t>
            </a:r>
          </a:p>
          <a:p>
            <a:pPr algn="ctr"/>
            <a:r>
              <a:rPr lang="en-GB" dirty="0"/>
              <a:t>Uses </a:t>
            </a:r>
            <a:r>
              <a:rPr lang="en-GB" dirty="0" err="1"/>
              <a:t>position,id</a:t>
            </a:r>
            <a:r>
              <a:rPr lang="en-GB" dirty="0"/>
              <a:t>, gene name columns from </a:t>
            </a:r>
            <a:r>
              <a:rPr lang="en-GB" dirty="0" err="1"/>
              <a:t>SNP_Data</a:t>
            </a:r>
            <a:r>
              <a:rPr lang="en-GB" dirty="0"/>
              <a:t> table to be displayed for all </a:t>
            </a:r>
            <a:r>
              <a:rPr lang="en-GB" dirty="0" err="1"/>
              <a:t>snps</a:t>
            </a:r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990A3-0551-C07C-C939-3367E1FBA8A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46955" y="962765"/>
            <a:ext cx="1704724" cy="69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E0F822-034E-17BF-6C3F-17F885D392D7}"/>
              </a:ext>
            </a:extLst>
          </p:cNvPr>
          <p:cNvSpPr/>
          <p:nvPr/>
        </p:nvSpPr>
        <p:spPr>
          <a:xfrm>
            <a:off x="8859913" y="243673"/>
            <a:ext cx="2796467" cy="1507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Analyze</a:t>
            </a:r>
            <a:r>
              <a:rPr lang="en-GB" dirty="0"/>
              <a:t> button on </a:t>
            </a:r>
            <a:r>
              <a:rPr lang="en-GB" dirty="0" err="1"/>
              <a:t>Snp</a:t>
            </a:r>
            <a:r>
              <a:rPr lang="en-GB" dirty="0"/>
              <a:t> analysis page displays relevant information from all but last 5 columns of the </a:t>
            </a:r>
            <a:r>
              <a:rPr lang="en-GB" dirty="0" err="1"/>
              <a:t>SNP_Data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67DE1-ED81-7CF1-5E7A-E482EF65B989}"/>
              </a:ext>
            </a:extLst>
          </p:cNvPr>
          <p:cNvSpPr/>
          <p:nvPr/>
        </p:nvSpPr>
        <p:spPr>
          <a:xfrm>
            <a:off x="9013795" y="1875408"/>
            <a:ext cx="3015447" cy="1846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 </a:t>
            </a:r>
            <a:r>
              <a:rPr lang="en-GB" dirty="0" err="1"/>
              <a:t>fst</a:t>
            </a:r>
            <a:r>
              <a:rPr lang="en-GB" dirty="0"/>
              <a:t> button on </a:t>
            </a:r>
            <a:r>
              <a:rPr lang="en-GB" dirty="0" err="1"/>
              <a:t>snp</a:t>
            </a:r>
            <a:r>
              <a:rPr lang="en-GB" dirty="0"/>
              <a:t> analysis page uses relevant information from the columns 12-39 (allele frequencies are after the semicolons) of the </a:t>
            </a:r>
            <a:r>
              <a:rPr lang="en-GB" dirty="0" err="1"/>
              <a:t>SNP_Data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0093D4-8FAB-04A0-1F85-F37E93198FA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689683" y="962765"/>
            <a:ext cx="1170230" cy="34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B525A7-E94B-BBC9-70F0-79600F5DBA8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689683" y="962765"/>
            <a:ext cx="1324112" cy="1835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17943-FD8B-2436-9D06-5B86461EA502}"/>
              </a:ext>
            </a:extLst>
          </p:cNvPr>
          <p:cNvSpPr/>
          <p:nvPr/>
        </p:nvSpPr>
        <p:spPr>
          <a:xfrm>
            <a:off x="3494521" y="2146361"/>
            <a:ext cx="2876689" cy="707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PCA Analysis 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81EBB8-B2B2-440C-3E4D-B2B002B65E5E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646955" y="1656795"/>
            <a:ext cx="847566" cy="84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E74BB4-218F-AE89-0706-360F7A6E302D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6371210" y="2500359"/>
            <a:ext cx="2968099" cy="2789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BDA536-F481-20B4-893A-6ACAAAADFAA7}"/>
              </a:ext>
            </a:extLst>
          </p:cNvPr>
          <p:cNvCxnSpPr>
            <a:cxnSpLocks/>
            <a:stCxn id="20" idx="3"/>
            <a:endCxn id="62" idx="0"/>
          </p:cNvCxnSpPr>
          <p:nvPr/>
        </p:nvCxnSpPr>
        <p:spPr>
          <a:xfrm>
            <a:off x="6371210" y="2500359"/>
            <a:ext cx="734291" cy="2275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46715-0CDE-5D42-7259-5269E84C4707}"/>
              </a:ext>
            </a:extLst>
          </p:cNvPr>
          <p:cNvSpPr/>
          <p:nvPr/>
        </p:nvSpPr>
        <p:spPr>
          <a:xfrm>
            <a:off x="9339309" y="3721964"/>
            <a:ext cx="2689933" cy="3136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 per sample </a:t>
            </a:r>
            <a:r>
              <a:rPr lang="en-GB" dirty="0" err="1"/>
              <a:t>page:If</a:t>
            </a:r>
            <a:r>
              <a:rPr lang="en-GB" dirty="0"/>
              <a:t> user selects option of per sample, this uses the individual </a:t>
            </a:r>
            <a:r>
              <a:rPr lang="en-GB" dirty="0" err="1"/>
              <a:t>pca</a:t>
            </a:r>
            <a:r>
              <a:rPr lang="en-GB" dirty="0"/>
              <a:t> coordinates table specifically pc1 and pc2 columns, relevant rows used based on what populations/superpopulations user selects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E35CD6-BBED-B2B8-79FB-57D30E619643}"/>
              </a:ext>
            </a:extLst>
          </p:cNvPr>
          <p:cNvSpPr/>
          <p:nvPr/>
        </p:nvSpPr>
        <p:spPr>
          <a:xfrm>
            <a:off x="5484252" y="4776186"/>
            <a:ext cx="3242498" cy="2016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 page: if the user doesn’t select per sample, user taken to a page with PopulationName,CoordinateID,PC1 and PC2 values for each population and then a plot of PC1 and PC2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1BD581-7728-66B9-B917-4C6D6AD8607E}"/>
              </a:ext>
            </a:extLst>
          </p:cNvPr>
          <p:cNvSpPr/>
          <p:nvPr/>
        </p:nvSpPr>
        <p:spPr>
          <a:xfrm>
            <a:off x="426963" y="4143177"/>
            <a:ext cx="1179895" cy="1014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Admixture Analysis page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26125B-4C0B-E7CC-C18A-BF574FD106D4}"/>
              </a:ext>
            </a:extLst>
          </p:cNvPr>
          <p:cNvCxnSpPr>
            <a:cxnSpLocks/>
            <a:stCxn id="4" idx="3"/>
            <a:endCxn id="68" idx="0"/>
          </p:cNvCxnSpPr>
          <p:nvPr/>
        </p:nvCxnSpPr>
        <p:spPr>
          <a:xfrm flipH="1">
            <a:off x="1016911" y="1656795"/>
            <a:ext cx="1630044" cy="2486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67B3B2-94BF-C7AD-23E0-EC3921F0BCDC}"/>
              </a:ext>
            </a:extLst>
          </p:cNvPr>
          <p:cNvCxnSpPr>
            <a:cxnSpLocks/>
            <a:stCxn id="68" idx="3"/>
            <a:endCxn id="120" idx="1"/>
          </p:cNvCxnSpPr>
          <p:nvPr/>
        </p:nvCxnSpPr>
        <p:spPr>
          <a:xfrm>
            <a:off x="1606858" y="4650552"/>
            <a:ext cx="1135423" cy="723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303F2AD-5FBB-83C7-9736-CAB8C4598D05}"/>
              </a:ext>
            </a:extLst>
          </p:cNvPr>
          <p:cNvSpPr/>
          <p:nvPr/>
        </p:nvSpPr>
        <p:spPr>
          <a:xfrm>
            <a:off x="2742281" y="4051408"/>
            <a:ext cx="2620714" cy="2644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Ancestry_1, Ancestry_2, Ancestry_3, Ancestry_4, Ancestry_5 columns used, relevant rows of those columns used based on populations/superpopulations user selects</a:t>
            </a:r>
          </a:p>
        </p:txBody>
      </p:sp>
    </p:spTree>
    <p:extLst>
      <p:ext uri="{BB962C8B-B14F-4D97-AF65-F5344CB8AC3E}">
        <p14:creationId xmlns:p14="http://schemas.microsoft.com/office/powerpoint/2010/main" val="221411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A7994C-C808-3D4A-2E7D-739D8A2D2573}"/>
              </a:ext>
            </a:extLst>
          </p:cNvPr>
          <p:cNvSpPr/>
          <p:nvPr/>
        </p:nvSpPr>
        <p:spPr>
          <a:xfrm>
            <a:off x="4184073" y="2036618"/>
            <a:ext cx="2147454" cy="1288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Population table</a:t>
            </a:r>
          </a:p>
          <a:p>
            <a:pPr algn="ctr"/>
            <a:r>
              <a:rPr lang="en-GB" dirty="0"/>
              <a:t>(Population id is the primary key)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F60118-309D-9FA6-FCFF-545C90E6F91F}"/>
              </a:ext>
            </a:extLst>
          </p:cNvPr>
          <p:cNvCxnSpPr>
            <a:cxnSpLocks/>
          </p:cNvCxnSpPr>
          <p:nvPr/>
        </p:nvCxnSpPr>
        <p:spPr>
          <a:xfrm>
            <a:off x="6324599" y="2628900"/>
            <a:ext cx="3235037" cy="529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92E9F4-79CA-D747-752C-411F569E7ECC}"/>
              </a:ext>
            </a:extLst>
          </p:cNvPr>
          <p:cNvSpPr txBox="1"/>
          <p:nvPr/>
        </p:nvSpPr>
        <p:spPr>
          <a:xfrm>
            <a:off x="7813963" y="3187230"/>
            <a:ext cx="189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Linked via Population id foreign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5EC246-94BF-7C6E-43E9-F241A1D1C560}"/>
              </a:ext>
            </a:extLst>
          </p:cNvPr>
          <p:cNvSpPr/>
          <p:nvPr/>
        </p:nvSpPr>
        <p:spPr>
          <a:xfrm>
            <a:off x="9559636" y="2628900"/>
            <a:ext cx="2272146" cy="1288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admixture_results</a:t>
            </a:r>
            <a:r>
              <a:rPr lang="en-GB" dirty="0"/>
              <a:t>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89A41-DF43-8893-4F44-AAC17EC3128E}"/>
              </a:ext>
            </a:extLst>
          </p:cNvPr>
          <p:cNvSpPr/>
          <p:nvPr/>
        </p:nvSpPr>
        <p:spPr>
          <a:xfrm>
            <a:off x="7481455" y="817418"/>
            <a:ext cx="2563090" cy="104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SNP_Data</a:t>
            </a:r>
            <a:r>
              <a:rPr lang="en-GB" dirty="0"/>
              <a:t>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91DE7-719E-3E77-F1DF-F334A05E1F1D}"/>
              </a:ext>
            </a:extLst>
          </p:cNvPr>
          <p:cNvSpPr/>
          <p:nvPr/>
        </p:nvSpPr>
        <p:spPr>
          <a:xfrm>
            <a:off x="5541817" y="4637809"/>
            <a:ext cx="2272146" cy="1288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individual_pca_coordinates</a:t>
            </a:r>
            <a:r>
              <a:rPr lang="en-GB" dirty="0"/>
              <a:t> 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27826-C9CF-9BC7-AB9C-2DECB1414D6B}"/>
              </a:ext>
            </a:extLst>
          </p:cNvPr>
          <p:cNvSpPr txBox="1"/>
          <p:nvPr/>
        </p:nvSpPr>
        <p:spPr>
          <a:xfrm>
            <a:off x="4301835" y="3806173"/>
            <a:ext cx="189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Linked via Population id  foreign key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94A27-7ECE-CBAC-EBEA-CD6C969AC7B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257800" y="3325091"/>
            <a:ext cx="1420090" cy="1312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1C809-A214-F857-FAB4-2437D0EEDE4C}"/>
              </a:ext>
            </a:extLst>
          </p:cNvPr>
          <p:cNvSpPr/>
          <p:nvPr/>
        </p:nvSpPr>
        <p:spPr>
          <a:xfrm>
            <a:off x="1170709" y="3058390"/>
            <a:ext cx="2272146" cy="1288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pca_coordinates</a:t>
            </a:r>
            <a:r>
              <a:rPr lang="en-GB" dirty="0"/>
              <a:t>  table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90E304-A836-ADD6-D67F-2FF0B1EE6EC7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306782" y="2493818"/>
            <a:ext cx="1877291" cy="56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D16F59-FBDF-C5D0-4509-475FF325C5E8}"/>
              </a:ext>
            </a:extLst>
          </p:cNvPr>
          <p:cNvSpPr txBox="1"/>
          <p:nvPr/>
        </p:nvSpPr>
        <p:spPr>
          <a:xfrm>
            <a:off x="2036617" y="2183459"/>
            <a:ext cx="1898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Linked via Population id foreign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89A00-F1AD-2836-570F-CC455810214D}"/>
              </a:ext>
            </a:extLst>
          </p:cNvPr>
          <p:cNvSpPr/>
          <p:nvPr/>
        </p:nvSpPr>
        <p:spPr>
          <a:xfrm>
            <a:off x="1077191" y="5277212"/>
            <a:ext cx="3009900" cy="1705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Sqlite_sequence</a:t>
            </a:r>
            <a:r>
              <a:rPr lang="en-GB" dirty="0"/>
              <a:t>(keeps track of increasing unique record numbers for records used to populate the other tables)</a:t>
            </a:r>
          </a:p>
        </p:txBody>
      </p:sp>
    </p:spTree>
    <p:extLst>
      <p:ext uri="{BB962C8B-B14F-4D97-AF65-F5344CB8AC3E}">
        <p14:creationId xmlns:p14="http://schemas.microsoft.com/office/powerpoint/2010/main" val="142025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Warsame, Nasibah (2017)</dc:creator>
  <cp:lastModifiedBy>Warsame, Nasibah (2017)</cp:lastModifiedBy>
  <cp:revision>5</cp:revision>
  <dcterms:created xsi:type="dcterms:W3CDTF">2024-02-26T00:52:35Z</dcterms:created>
  <dcterms:modified xsi:type="dcterms:W3CDTF">2024-02-26T07:22:57Z</dcterms:modified>
</cp:coreProperties>
</file>