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75" r:id="rId8"/>
    <p:sldId id="262" r:id="rId9"/>
    <p:sldId id="263" r:id="rId10"/>
    <p:sldId id="264" r:id="rId11"/>
    <p:sldId id="265" r:id="rId12"/>
    <p:sldId id="266" r:id="rId13"/>
    <p:sldId id="267" r:id="rId14"/>
    <p:sldId id="268" r:id="rId15"/>
    <p:sldId id="269" r:id="rId16"/>
    <p:sldId id="270" r:id="rId17"/>
    <p:sldId id="272" r:id="rId18"/>
    <p:sldId id="271" r:id="rId19"/>
    <p:sldId id="273" r:id="rId20"/>
    <p:sldId id="274" r:id="rId21"/>
    <p:sldId id="276" r:id="rId22"/>
    <p:sldId id="278" r:id="rId23"/>
    <p:sldId id="279" r:id="rId24"/>
    <p:sldId id="280" r:id="rId25"/>
    <p:sldId id="281" r:id="rId26"/>
    <p:sldId id="282" r:id="rId27"/>
    <p:sldId id="283" r:id="rId28"/>
    <p:sldId id="284" r:id="rId29"/>
    <p:sldId id="286" r:id="rId30"/>
    <p:sldId id="287" r:id="rId31"/>
    <p:sldId id="288" r:id="rId32"/>
    <p:sldId id="289" r:id="rId33"/>
    <p:sldId id="290" r:id="rId34"/>
    <p:sldId id="291" r:id="rId35"/>
    <p:sldId id="292" r:id="rId36"/>
    <p:sldId id="294" r:id="rId37"/>
    <p:sldId id="296" r:id="rId38"/>
    <p:sldId id="297" r:id="rId39"/>
    <p:sldId id="298" r:id="rId40"/>
    <p:sldId id="299" r:id="rId41"/>
    <p:sldId id="300" r:id="rId42"/>
    <p:sldId id="301" r:id="rId43"/>
    <p:sldId id="293"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1" d="100"/>
          <a:sy n="101" d="100"/>
        </p:scale>
        <p:origin x="126"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8-02-20T16:01:22.543"/>
    </inkml:context>
    <inkml:brush xml:id="br0">
      <inkml:brushProperty name="width" value="0.06667" units="cm"/>
      <inkml:brushProperty name="height" value="0.06667" units="cm"/>
      <inkml:brushProperty name="color" value="#00B050"/>
      <inkml:brushProperty name="fitToCurve" value="1"/>
    </inkml:brush>
  </inkml:definitions>
  <inkml:traceGroup>
    <inkml:annotationXML>
      <emma:emma xmlns:emma="http://www.w3.org/2003/04/emma" version="1.0">
        <emma:interpretation id="{4BE2E120-A900-4A0C-A9B2-2F267B956FBF}" emma:medium="tactile" emma:mode="ink">
          <msink:context xmlns:msink="http://schemas.microsoft.com/ink/2010/main" type="inkDrawing" rotatedBoundingBox="11082,10713 11083,11198 10691,11199 10690,10714" semanticType="callout" shapeName="Other">
            <msink:sourceLink direction="with" ref="{919601A3-495A-4B03-AF74-3D7FE6961814}"/>
          </msink:context>
        </emma:interpretation>
      </emma:emma>
    </inkml:annotationXML>
    <inkml:trace contextRef="#ctx0" brushRef="#br0">1524-1016 0,'46'23'94,"-23"-23"-78,-23 23-1,46-23-15,0 23 16,-46 0-16,24-23 16,-1 23-1,0-23-15,0 23 16,-23 1-16,23-24 16,0 23-1,-23 0 1,23-23-16,-23 23 15,23 0 1,-23 0-16,23-23 31,-23 23 110,0 0-125,0 0-1,-23-23-15,0 23 16,-23 0-1,0-23-15,46 24 16,-23-24-16,0 23 16,-24-23-16,24 0 15,0 0 1,0 0-16,0 0 16,23 23-16,-23-23 15,-23 23 16</inkml:trace>
  </inkml:traceGroup>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8-02-20T16:00:58.118"/>
    </inkml:context>
    <inkml:brush xml:id="br0">
      <inkml:brushProperty name="width" value="0.06667" units="cm"/>
      <inkml:brushProperty name="height" value="0.06667" units="cm"/>
      <inkml:brushProperty name="color" value="#FFFF00"/>
      <inkml:brushProperty name="fitToCurve" value="1"/>
    </inkml:brush>
  </inkml:definitions>
  <inkml:trace contextRef="#ctx0" brushRef="#br0">6512-231 0,'-46'0'62,"46"23"-62,-47 23 16,1-23-16,23 23 16,0 0-16,0 1 15,23-24-15,-23 23 16,-23 23-16,-1-23 15,24-23-15,0 1 16,0 22-16,0-23 16,0 23-16,0-23 15,0 23-15,23-23 16,-23-23 0,23 47-1,-23-24 1,0 0-1,23 0 1,-24 23 0,1-46-16,23 23 15,0 0 1,-23 0 15,0 0-15,0 0-1,23 24 1,-23-47 0</inkml:trace>
  <inkml:trace contextRef="#ctx0" brushRef="#br0" timeOffset="1768.9007">5727 346 0,'0'23'78,"0"0"-62,0 23-16,0-23 15,0 24-15,0-24 16,0 23-16,0-23 16,0 0-1,0 0 95,0 0-1,0 0-109,0 0 16,0 1 218,46-24-218,23 0-1,-23 0-15,24-24 16,-47 24-16,46-23 16,-23 0-1,0 0-15,24 0 16,-24 0-1,0 0-15,-23 0 16,0 23-16,0-23 16,0 23 15,0 0 0,0 0 47</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8-02-20T16:01:37.950"/>
    </inkml:context>
    <inkml:brush xml:id="br0">
      <inkml:brushProperty name="width" value="0.06667" units="cm"/>
      <inkml:brushProperty name="height" value="0.06667" units="cm"/>
      <inkml:brushProperty name="color" value="#FF0000"/>
      <inkml:brushProperty name="fitToCurve" value="1"/>
    </inkml:brush>
  </inkml:definitions>
  <inkml:trace contextRef="#ctx0" brushRef="#br0">2355 1086 0,'-46'-23'16,"-23"23"-1,-1-47-15,-45 24 16,69 0-16,23 23 15,-47-46-15,1 0 16,-23 46-16,-1-69 16,24 45-16,-139-68 15,70 46-15,45-23 16,-68 22-16,22-22 16,24 23-16,-1 0 15,24 0-15,-47-47 16,70 93-16,0-92 15,-24 69-15,47-23 16,23 46-16,-23-23 16,23-1-16,0 1 47</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8-02-20T16:01:39.574"/>
    </inkml:context>
    <inkml:brush xml:id="br0">
      <inkml:brushProperty name="width" value="0.06667" units="cm"/>
      <inkml:brushProperty name="height" value="0.06667" units="cm"/>
      <inkml:brushProperty name="color" value="#FF0000"/>
      <inkml:brushProperty name="fitToCurve" value="1"/>
    </inkml:brush>
  </inkml:definitions>
  <inkml:trace contextRef="#ctx0" brushRef="#br0">3 300 0,'0'-23'0,"46"46"47,-23 0-47,0 23 16,0 0-16,23 0 15,-23-22-15,47 68 16,-47-46 0,23 23-16,-23-46 15,0 24 1,0-24-16,23 23 15,-46-23-15,46 23 16,-46-23 0,0 0-16,0 0 15,-23-46 142,23-23-157,-92-23 15,46-23-15,0 22 16,23 47-16,-1-23 15,-68-69 1,92 91 0,-23-22-16,0 0 15,23 23-15,-23 0 16,0 0-16,23 0 31,0-23-15,0 22-1,-23-22 1,23 23-16,-23-23 16,23 23-1,0 0 110,0 0-125,0 0 63,23 23-32,0 0-31,46 0 16,-23 0-16,70 23 15,45 0-15,-45-23 16,22 23-16,-45-23 16,22 46-16,-23-46 15,1 23-15,-24 0 16,23-23-1,-22 0-15,22 0 16,0 46-16,-45-46 0,-1 0 16,-23 0-16,0 24 15</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8-02-20T16:01:22.543"/>
    </inkml:context>
    <inkml:brush xml:id="br0">
      <inkml:brushProperty name="width" value="0.06667" units="cm"/>
      <inkml:brushProperty name="height" value="0.06667" units="cm"/>
      <inkml:brushProperty name="color" value="#00B050"/>
      <inkml:brushProperty name="fitToCurve" value="1"/>
    </inkml:brush>
  </inkml:definitions>
  <inkml:trace contextRef="#ctx0" brushRef="#br0">1524-1016 0,'46'23'94,"-23"-23"-78,-23 23-1,46-23-15,0 23 16,-46 0-16,24-23 16,-1 23-1,0-23-15,0 23 16,-23 1-16,23-24 16,0 23-1,-23 0 1,23-23-16,-23 23 15,23 0 1,-23 0-16,23-23 31,-23 23 110,0 0-125,0 0-1,-23-23-15,0 23 16,-23 0-1,0-23-15,46 24 16,-23-24-16,0 23 16,-24-23-16,24 0 15,0 0 1,0 0-16,0 0 16,23 23-16,-23-23 15,-23 23 16</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8-02-20T16:00:38.472"/>
    </inkml:context>
    <inkml:brush xml:id="br0">
      <inkml:brushProperty name="width" value="0.06667" units="cm"/>
      <inkml:brushProperty name="height" value="0.06667" units="cm"/>
      <inkml:brushProperty name="color" value="#0070C0"/>
      <inkml:brushProperty name="fitToCurve" value="1"/>
    </inkml:brush>
  </inkml:definitions>
  <inkml:trace contextRef="#ctx0" brushRef="#br0">924 0 0,'0'69'32,"0"0"-32,0-23 15,0 1-15,0-24 16,0 23-16,0 0 16,0-23-1,0 0-15,0 0 16,0 23-1,0-22-15,0-1 32,0 0-17,0 0 1,0 0 0,0 0-1,0 0 16,-23 0 32,0-23-47,-24 0-1,1 0-15,23 0 16,-23 0-1,23 0-15,-23 0 16,-1-46-16,1 46 16,0-23-16,0 0 15,0-23-15,0 23 16,-1 23-16,-22-70 16,23 47-16,0 23 15,0 0-15,22 0 16,-22-46-16,23 46 15,0 0 1</inkml:trace>
  <inkml:trace contextRef="#ctx0" brushRef="#br0" timeOffset="-1040.4533">231-508 0,'0'23'47,"0"46"-47,0-46 16,0 46-16,23-46 15,23 70-15,-23-70 16,0 23-16,1 23 16,-24-46-16,23-23 15,-23 47 1,46 22-16,-23-46 15,0 0 1,-23 23-16,46 0 16,-46-22-16,46 22 15,1 0 1,-47-23-16,23 0 16,-23 0-16,46 23 15,-23-23-15,-23 1 16,23-1-1,-23 0-15,23-23 16</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8-02-20T16:01:21.151"/>
    </inkml:context>
    <inkml:brush xml:id="br0">
      <inkml:brushProperty name="width" value="0.06667" units="cm"/>
      <inkml:brushProperty name="height" value="0.06667" units="cm"/>
      <inkml:brushProperty name="color" value="#00B050"/>
      <inkml:brushProperty name="fitToCurve" value="1"/>
    </inkml:brush>
  </inkml:definitions>
  <inkml:trace contextRef="#ctx0" brushRef="#br0">0 0 0,'23'0'78,"46"0"-78,-23 0 16,0 23-16,1-23 15,-1 0-15,23 0 16,23 0-16,-22 0 15,-1 0-15,-23 0 16,23 0-16,-22 0 16,-1 0-1,0 0-15,0 0 32,0 0-32,1 0 15,-24 0-15,46 0 16,-46 0-16,23 0 15,-23 0-15,23 0 16,-22 0 0,22 0-16,-23 0 47,23 0-1,-23 0 17,23 0-1,-23 0 1,0 0-47,1 0 46,-1 0-46,0 0-1</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8-02-20T16:00:58.118"/>
    </inkml:context>
    <inkml:brush xml:id="br0">
      <inkml:brushProperty name="width" value="0.06667" units="cm"/>
      <inkml:brushProperty name="height" value="0.06667" units="cm"/>
      <inkml:brushProperty name="color" value="#FFFF00"/>
      <inkml:brushProperty name="fitToCurve" value="1"/>
    </inkml:brush>
  </inkml:definitions>
  <inkml:trace contextRef="#ctx0" brushRef="#br0">6512-231 0,'-46'0'62,"46"23"-62,-47 23 16,1-23-16,23 23 16,0 0-16,0 1 15,23-24-15,-23 23 16,-23 23-16,-1-23 15,24-23-15,0 1 16,0 22-16,0-23 16,0 23-16,0-23 15,0 23-15,23-23 16,-23-23 0,23 47-1,-23-24 1,0 0-1,23 0 1,-24 23 0,1-46-16,23 23 15,0 0 1,-23 0 15,0 0-15,0 0-1,23 24 1,-23-47 0</inkml:trace>
  <inkml:trace contextRef="#ctx0" brushRef="#br0" timeOffset="1768.9007">5727 346 0,'0'23'78,"0"0"-62,0 23-16,0-23 15,0 24-15,0-24 16,0 23-16,0-23 16,0 0-1,0 0 95,0 0-1,0 0-109,0 0 16,0 1 218,46-24-218,23 0-1,-23 0-15,24-24 16,-47 24-16,46-23 16,-23 0-1,0 0-15,24 0 16,-24 0-1,0 0-15,-23 0 16,0 23-16,0-23 16,0 23 15,0 0 0,0 0 47</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8-02-20T16:01:37.950"/>
    </inkml:context>
    <inkml:brush xml:id="br0">
      <inkml:brushProperty name="width" value="0.06667" units="cm"/>
      <inkml:brushProperty name="height" value="0.06667" units="cm"/>
      <inkml:brushProperty name="color" value="#FF0000"/>
      <inkml:brushProperty name="fitToCurve" value="1"/>
    </inkml:brush>
  </inkml:definitions>
  <inkml:trace contextRef="#ctx0" brushRef="#br0">2355 1086 0,'-46'-23'16,"-23"23"-1,-1-47-15,-45 24 16,69 0-16,23 23 15,-47-46-15,1 0 16,-23 46-16,-1-69 16,24 45-16,-139-68 15,70 46-15,45-23 16,-68 22-16,22-22 16,24 23-16,-1 0 15,24 0-15,-47-47 16,70 93-16,0-92 15,-24 69-15,47-23 16,23 46-16,-23-23 16,23-1-16,0 1 47</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8-02-20T16:01:39.574"/>
    </inkml:context>
    <inkml:brush xml:id="br0">
      <inkml:brushProperty name="width" value="0.06667" units="cm"/>
      <inkml:brushProperty name="height" value="0.06667" units="cm"/>
      <inkml:brushProperty name="color" value="#FF0000"/>
      <inkml:brushProperty name="fitToCurve" value="1"/>
    </inkml:brush>
  </inkml:definitions>
  <inkml:trace contextRef="#ctx0" brushRef="#br0">3 300 0,'0'-23'0,"46"46"47,-23 0-47,0 23 16,0 0-16,23 0 15,-23-22-15,47 68 16,-47-46 0,23 23-16,-23-46 15,0 24 1,0-24-16,23 23 15,-46-23-15,46 23 16,-46-23 0,0 0-16,0 0 15,-23-46 142,23-23-157,-92-23 15,46-23-15,0 22 16,23 47-16,-1-23 15,-68-69 1,92 91 0,-23-22-16,0 0 15,23 23-15,-23 0 16,0 0-16,23 0 31,0-23-15,0 22-1,-23-22 1,23 23-16,-23-23 16,23 23-1,0 0 110,0 0-125,0 0 63,23 23-32,0 0-31,46 0 16,-23 0-16,70 23 15,45 0-15,-45-23 16,22 23-16,-45-23 16,22 46-16,-23-46 15,1 23-15,-24 0 16,23-23-1,-22 0-15,22 0 16,0 46-16,-45-46 0,-1 0 16,-23 0-16,0 24 15</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8-02-20T16:01:22.543"/>
    </inkml:context>
    <inkml:brush xml:id="br0">
      <inkml:brushProperty name="width" value="0.06667" units="cm"/>
      <inkml:brushProperty name="height" value="0.06667" units="cm"/>
      <inkml:brushProperty name="color" value="#00B050"/>
      <inkml:brushProperty name="fitToCurve" value="1"/>
    </inkml:brush>
  </inkml:definitions>
  <inkml:trace contextRef="#ctx0" brushRef="#br0">1524-1016 0,'46'23'94,"-23"-23"-78,-23 23-1,46-23-15,0 23 16,-46 0-16,24-23 16,-1 23-1,0-23-15,0 23 16,-23 1-16,23-24 16,0 23-1,-23 0 1,23-23-16,-23 23 15,23 0 1,-23 0-16,23-23 31,-23 23 110,0 0-125,0 0-1,-23-23-15,0 23 16,-23 0-1,0-23-15,46 24 16,-23-24-16,0 23 16,-24-23-16,24 0 15,0 0 1,0 0-16,0 0 16,23 23-16,-23-23 15,-23 23 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8-02-20T16:00:38.472"/>
    </inkml:context>
    <inkml:brush xml:id="br0">
      <inkml:brushProperty name="width" value="0.06667" units="cm"/>
      <inkml:brushProperty name="height" value="0.06667" units="cm"/>
      <inkml:brushProperty name="color" value="#0070C0"/>
      <inkml:brushProperty name="fitToCurve" value="1"/>
    </inkml:brush>
  </inkml:definitions>
  <inkml:traceGroup>
    <inkml:annotationXML>
      <emma:emma xmlns:emma="http://www.w3.org/2003/04/emma" version="1.0">
        <emma:interpretation id="{D0B3BDAB-C5DB-4940-8DEB-3657286D76D0}" emma:medium="tactile" emma:mode="ink">
          <msink:context xmlns:msink="http://schemas.microsoft.com/ink/2010/main" type="writingRegion" rotatedBoundingBox="16371,8359 17295,8359 17295,9513 16371,9513"/>
        </emma:interpretation>
      </emma:emma>
    </inkml:annotationXML>
    <inkml:traceGroup>
      <inkml:annotationXML>
        <emma:emma xmlns:emma="http://www.w3.org/2003/04/emma" version="1.0">
          <emma:interpretation id="{70EF1E73-7F85-4CBB-8785-49B14A2A3791}" emma:medium="tactile" emma:mode="ink">
            <msink:context xmlns:msink="http://schemas.microsoft.com/ink/2010/main" type="paragraph" rotatedBoundingBox="16371,8359 17295,8359 17295,9513 16371,9513" alignmentLevel="1"/>
          </emma:interpretation>
        </emma:emma>
      </inkml:annotationXML>
      <inkml:traceGroup>
        <inkml:annotationXML>
          <emma:emma xmlns:emma="http://www.w3.org/2003/04/emma" version="1.0">
            <emma:interpretation id="{54CE05B1-32CA-4453-A172-455407CDD6AC}" emma:medium="tactile" emma:mode="ink">
              <msink:context xmlns:msink="http://schemas.microsoft.com/ink/2010/main" type="line" rotatedBoundingBox="16371,8359 17295,8359 17295,9513 16371,9513"/>
            </emma:interpretation>
          </emma:emma>
        </inkml:annotationXML>
        <inkml:traceGroup>
          <inkml:annotationXML>
            <emma:emma xmlns:emma="http://www.w3.org/2003/04/emma" version="1.0">
              <emma:interpretation id="{C726156D-A398-436A-8CAD-001552D08477}" emma:medium="tactile" emma:mode="ink">
                <msink:context xmlns:msink="http://schemas.microsoft.com/ink/2010/main" type="inkWord" rotatedBoundingBox="16371,8359 17295,8359 17295,9513 16371,9513">
                  <msink:destinationLink direction="with" ref="{C73B5521-E7C3-4BE2-9E2C-65238D5644E6}"/>
                  <msink:destinationLink direction="with" ref="{7EE15B0E-04CB-41CA-9130-035FB5EDC3D5}"/>
                  <msink:destinationLink direction="from" ref="{B5300A17-B3B6-4218-B266-DC652AE84785}"/>
                  <msink:destinationLink direction="to" ref="{B5300A17-B3B6-4218-B266-DC652AE84785}"/>
                </msink:context>
              </emma:interpretation>
            </emma:emma>
          </inkml:annotationXML>
          <inkml:trace contextRef="#ctx0" brushRef="#br0">924 0 0,'0'69'32,"0"0"-32,0-23 15,0 1-15,0-24 16,0 23-16,0 0 16,0-23-1,0 0-15,0 0 16,0 23-1,0-22-15,0-1 32,0 0-17,0 0 1,0 0 0,0 0-1,0 0 16,-23 0 32,0-23-47,-24 0-1,1 0-15,23 0 16,-23 0-1,23 0-15,-23 0 16,-1-46-16,1 46 16,0-23-16,0 0 15,0-23-15,0 23 16,-1 23-16,-22-70 16,23 47-16,0 23 15,0 0-15,22 0 16,-22-46-16,23 46 15,0 0 1</inkml:trace>
          <inkml:trace contextRef="#ctx0" brushRef="#br0" timeOffset="-1040.4533">231-508 0,'0'23'47,"0"46"-47,0-46 16,0 46-16,23-46 15,23 70-15,-23-70 16,0 23-16,1 23 16,-24-46-16,23-23 15,-23 47 1,46 22-16,-23-46 15,0 0 1,-23 23-16,46 0 16,-46-22-16,46 22 15,1 0 1,-47-23-16,23 0 16,-23 0-16,46 23 15,-23-23-15,-23 1 16,23-1-1,-23 0-15,23-23 16</inkml:trace>
        </inkml:traceGroup>
      </inkml:traceGroup>
    </inkml:traceGroup>
  </inkml:traceGroup>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8-02-20T16:00:38.472"/>
    </inkml:context>
    <inkml:brush xml:id="br0">
      <inkml:brushProperty name="width" value="0.06667" units="cm"/>
      <inkml:brushProperty name="height" value="0.06667" units="cm"/>
      <inkml:brushProperty name="color" value="#0070C0"/>
      <inkml:brushProperty name="fitToCurve" value="1"/>
    </inkml:brush>
  </inkml:definitions>
  <inkml:trace contextRef="#ctx0" brushRef="#br0">924 0 0,'0'69'32,"0"0"-32,0-23 15,0 1-15,0-24 16,0 23-16,0 0 16,0-23-1,0 0-15,0 0 16,0 23-1,0-22-15,0-1 32,0 0-17,0 0 1,0 0 0,0 0-1,0 0 16,-23 0 32,0-23-47,-24 0-1,1 0-15,23 0 16,-23 0-1,23 0-15,-23 0 16,-1-46-16,1 46 16,0-23-16,0 0 15,0-23-15,0 23 16,-1 23-16,-22-70 16,23 47-16,0 23 15,0 0-15,22 0 16,-22-46-16,23 46 15,0 0 1</inkml:trace>
  <inkml:trace contextRef="#ctx0" brushRef="#br0" timeOffset="-1040.4533">231-508 0,'0'23'47,"0"46"-47,0-46 16,0 46-16,23-46 15,23 70-15,-23-70 16,0 23-16,1 23 16,-24-46-16,23-23 15,-23 47 1,46 22-16,-23-46 15,0 0 1,-23 23-16,46 0 16,-46-22-16,46 22 15,1 0 1,-47-23-16,23 0 16,-23 0-16,46 23 15,-23-23-15,-23 1 16,23-1-1,-23 0-15,23-23 16</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8-02-20T16:01:21.151"/>
    </inkml:context>
    <inkml:brush xml:id="br0">
      <inkml:brushProperty name="width" value="0.06667" units="cm"/>
      <inkml:brushProperty name="height" value="0.06667" units="cm"/>
      <inkml:brushProperty name="color" value="#00B050"/>
      <inkml:brushProperty name="fitToCurve" value="1"/>
    </inkml:brush>
  </inkml:definitions>
  <inkml:trace contextRef="#ctx0" brushRef="#br0">0 0 0,'23'0'78,"46"0"-78,-23 0 16,0 23-16,1-23 15,-1 0-15,23 0 16,23 0-16,-22 0 15,-1 0-15,-23 0 16,23 0-16,-22 0 16,-1 0-1,0 0-15,0 0 32,0 0-32,1 0 15,-24 0-15,46 0 16,-46 0-16,23 0 15,-23 0-15,23 0 16,-22 0 0,22 0-16,-23 0 47,23 0-1,-23 0 17,23 0-1,-23 0 1,0 0-47,1 0 46,-1 0-46,0 0-1</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8-02-20T16:00:58.118"/>
    </inkml:context>
    <inkml:brush xml:id="br0">
      <inkml:brushProperty name="width" value="0.06667" units="cm"/>
      <inkml:brushProperty name="height" value="0.06667" units="cm"/>
      <inkml:brushProperty name="color" value="#FFFF00"/>
      <inkml:brushProperty name="fitToCurve" value="1"/>
    </inkml:brush>
  </inkml:definitions>
  <inkml:trace contextRef="#ctx0" brushRef="#br0">6512-231 0,'-46'0'62,"46"23"-62,-47 23 16,1-23-16,23 23 16,0 0-16,0 1 15,23-24-15,-23 23 16,-23 23-16,-1-23 15,24-23-15,0 1 16,0 22-16,0-23 16,0 23-16,0-23 15,0 23-15,23-23 16,-23-23 0,23 47-1,-23-24 1,0 0-1,23 0 1,-24 23 0,1-46-16,23 23 15,0 0 1,-23 0 15,0 0-15,0 0-1,23 24 1,-23-47 0</inkml:trace>
  <inkml:trace contextRef="#ctx0" brushRef="#br0" timeOffset="1768.9007">5727 346 0,'0'23'78,"0"0"-62,0 23-16,0-23 15,0 24-15,0-24 16,0 23-16,0-23 16,0 0-1,0 0 95,0 0-1,0 0-109,0 0 16,0 1 218,46-24-218,23 0-1,-23 0-15,24-24 16,-47 24-16,46-23 16,-23 0-1,0 0-15,24 0 16,-24 0-1,0 0-15,-23 0 16,0 23-16,0-23 16,0 23 15,0 0 0,0 0 47</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8-02-20T16:01:37.950"/>
    </inkml:context>
    <inkml:brush xml:id="br0">
      <inkml:brushProperty name="width" value="0.06667" units="cm"/>
      <inkml:brushProperty name="height" value="0.06667" units="cm"/>
      <inkml:brushProperty name="color" value="#FF0000"/>
      <inkml:brushProperty name="fitToCurve" value="1"/>
    </inkml:brush>
  </inkml:definitions>
  <inkml:trace contextRef="#ctx0" brushRef="#br0">2355 1086 0,'-46'-23'16,"-23"23"-1,-1-47-15,-45 24 16,69 0-16,23 23 15,-47-46-15,1 0 16,-23 46-16,-1-69 16,24 45-16,-139-68 15,70 46-15,45-23 16,-68 22-16,22-22 16,24 23-16,-1 0 15,24 0-15,-47-47 16,70 93-16,0-92 15,-24 69-15,47-23 16,23 46-16,-23-23 16,23-1-16,0 1 47</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8-02-20T16:01:39.574"/>
    </inkml:context>
    <inkml:brush xml:id="br0">
      <inkml:brushProperty name="width" value="0.06667" units="cm"/>
      <inkml:brushProperty name="height" value="0.06667" units="cm"/>
      <inkml:brushProperty name="color" value="#FF0000"/>
      <inkml:brushProperty name="fitToCurve" value="1"/>
    </inkml:brush>
  </inkml:definitions>
  <inkml:trace contextRef="#ctx0" brushRef="#br0">3 300 0,'0'-23'0,"46"46"47,-23 0-47,0 23 16,0 0-16,23 0 15,-23-22-15,47 68 16,-47-46 0,23 23-16,-23-46 15,0 24 1,0-24-16,23 23 15,-46-23-15,46 23 16,-46-23 0,0 0-16,0 0 15,-23-46 142,23-23-157,-92-23 15,46-23-15,0 22 16,23 47-16,-1-23 15,-68-69 1,92 91 0,-23-22-16,0 0 15,23 23-15,-23 0 16,0 0-16,23 0 31,0-23-15,0 22-1,-23-22 1,23 23-16,-23-23 16,23 23-1,0 0 110,0 0-125,0 0 63,23 23-32,0 0-31,46 0 16,-23 0-16,70 23 15,45 0-15,-45-23 16,22 23-16,-45-23 16,22 46-16,-23-46 15,1 23-15,-24 0 16,23-23-1,-22 0-15,22 0 16,0 46-16,-45-46 0,-1 0 16,-23 0-16,0 24 15</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8-02-20T16:01:22.543"/>
    </inkml:context>
    <inkml:brush xml:id="br0">
      <inkml:brushProperty name="width" value="0.06667" units="cm"/>
      <inkml:brushProperty name="height" value="0.06667" units="cm"/>
      <inkml:brushProperty name="color" value="#00B050"/>
      <inkml:brushProperty name="fitToCurve" value="1"/>
    </inkml:brush>
  </inkml:definitions>
  <inkml:traceGroup>
    <inkml:annotationXML>
      <emma:emma xmlns:emma="http://www.w3.org/2003/04/emma" version="1.0">
        <emma:interpretation id="{543422FD-DED6-473D-ABFE-D098159759A3}" emma:medium="tactile" emma:mode="ink">
          <msink:context xmlns:msink="http://schemas.microsoft.com/ink/2010/main" type="inkDrawing"/>
        </emma:interpretation>
      </emma:emma>
    </inkml:annotationXML>
    <inkml:trace contextRef="#ctx0" brushRef="#br0">1524-1016 0,'46'23'94,"-23"-23"-78,-23 23-1,46-23-15,0 23 16,-46 0-16,24-23 16,-1 23-1,0-23-15,0 23 16,-23 1-16,23-24 16,0 23-1,-23 0 1,23-23-16,-23 23 15,23 0 1,-23 0-16,23-23 31,-23 23 110,0 0-125,0 0-1,-23-23-15,0 23 16,-23 0-1,0-23-15,46 24 16,-23-24-16,0 23 16,-24-23-16,24 0 15,0 0 1,0 0-16,0 0 16,23 23-16,-23-23 15,-23 23 16</inkml:trace>
  </inkml:traceGroup>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8-02-20T16:00:38.472"/>
    </inkml:context>
    <inkml:brush xml:id="br0">
      <inkml:brushProperty name="width" value="0.06667" units="cm"/>
      <inkml:brushProperty name="height" value="0.06667" units="cm"/>
      <inkml:brushProperty name="color" value="#0070C0"/>
      <inkml:brushProperty name="fitToCurve" value="1"/>
    </inkml:brush>
  </inkml:definitions>
  <inkml:traceGroup>
    <inkml:annotationXML>
      <emma:emma xmlns:emma="http://www.w3.org/2003/04/emma" version="1.0">
        <emma:interpretation id="{8D3DD322-BCEC-4EBD-BE09-1AF097991867}" emma:medium="tactile" emma:mode="ink">
          <msink:context xmlns:msink="http://schemas.microsoft.com/ink/2010/main" type="inkDrawing"/>
        </emma:interpretation>
      </emma:emma>
    </inkml:annotationXML>
    <inkml:trace contextRef="#ctx0" brushRef="#br0">924 0 0,'0'69'32,"0"0"-32,0-23 15,0 1-15,0-24 16,0 23-16,0 0 16,0-23-1,0 0-15,0 0 16,0 23-1,0-22-15,0-1 32,0 0-17,0 0 1,0 0 0,0 0-1,0 0 16,-23 0 32,0-23-47,-24 0-1,1 0-15,23 0 16,-23 0-1,23 0-15,-23 0 16,-1-46-16,1 46 16,0-23-16,0 0 15,0-23-15,0 23 16,-1 23-16,-22-70 16,23 47-16,0 23 15,0 0-15,22 0 16,-22-46-16,23 46 15,0 0 1</inkml:trace>
    <inkml:trace contextRef="#ctx0" brushRef="#br0" timeOffset="-1040.4533">231-508 0,'0'23'47,"0"46"-47,0-46 16,0 46-16,23-46 15,23 70-15,-23-70 16,0 23-16,1 23 16,-24-46-16,23-23 15,-23 47 1,46 22-16,-23-46 15,0 0 1,-23 23-16,46 0 16,-46-22-16,46 22 15,1 0 1,-47-23-16,23 0 16,-23 0-16,46 23 15,-23-23-15,-23 1 16,23-1-1,-23 0-15,23-23 16</inkml:trace>
  </inkml:traceGroup>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8-02-20T16:01:21.151"/>
    </inkml:context>
    <inkml:brush xml:id="br0">
      <inkml:brushProperty name="width" value="0.06667" units="cm"/>
      <inkml:brushProperty name="height" value="0.06667" units="cm"/>
      <inkml:brushProperty name="color" value="#00B050"/>
      <inkml:brushProperty name="fitToCurve" value="1"/>
    </inkml:brush>
  </inkml:definitions>
  <inkml:traceGroup>
    <inkml:annotationXML>
      <emma:emma xmlns:emma="http://www.w3.org/2003/04/emma" version="1.0">
        <emma:interpretation id="{C54E6C18-647F-42D3-9A8E-B708259D4E70}" emma:medium="tactile" emma:mode="ink">
          <msink:context xmlns:msink="http://schemas.microsoft.com/ink/2010/main" type="inkDrawing"/>
        </emma:interpretation>
      </emma:emma>
    </inkml:annotationXML>
    <inkml:trace contextRef="#ctx0" brushRef="#br0">0 0 0,'23'0'78,"46"0"-78,-23 0 16,0 23-16,1-23 15,-1 0-15,23 0 16,23 0-16,-22 0 15,-1 0-15,-23 0 16,23 0-16,-22 0 16,-1 0-1,0 0-15,0 0 32,0 0-32,1 0 15,-24 0-15,46 0 16,-46 0-16,23 0 15,-23 0-15,23 0 16,-22 0 0,22 0-16,-23 0 47,23 0-1,-23 0 17,23 0-1,-23 0 1,0 0-47,1 0 46,-1 0-46,0 0-1</inkml:trace>
  </inkml:traceGroup>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8-02-20T16:00:58.118"/>
    </inkml:context>
    <inkml:brush xml:id="br0">
      <inkml:brushProperty name="width" value="0.06667" units="cm"/>
      <inkml:brushProperty name="height" value="0.06667" units="cm"/>
      <inkml:brushProperty name="color" value="#FFFF00"/>
      <inkml:brushProperty name="fitToCurve" value="1"/>
    </inkml:brush>
  </inkml:definitions>
  <inkml:traceGroup>
    <inkml:annotationXML>
      <emma:emma xmlns:emma="http://www.w3.org/2003/04/emma" version="1.0">
        <emma:interpretation id="{C7C182E2-B9A4-4D3C-A697-B03BB9C8A91F}" emma:medium="tactile" emma:mode="ink">
          <msink:context xmlns:msink="http://schemas.microsoft.com/ink/2010/main" type="inkDrawing" rotatedBoundingBox="21904,9442 22708,8488 23217,8918 22413,9871" semanticType="callout" shapeName="Other">
            <msink:sourceLink direction="with" ref="{5D40AB2A-C604-4C3E-A027-9A9FFAA72F90}"/>
          </msink:context>
        </emma:interpretation>
      </emma:emma>
    </inkml:annotationXML>
    <inkml:trace contextRef="#ctx0" brushRef="#br0">6512-231 0,'-46'0'62,"46"23"-62,-47 23 16,1-23-16,23 23 16,0 0-16,0 1 15,23-24-15,-23 23 16,-23 23-16,-1-23 15,24-23-15,0 1 16,0 22-16,0-23 16,0 23-16,0-23 15,0 23-15,23-23 16,-23-23 0,23 47-1,-23-24 1,0 0-1,23 0 1,-24 23 0,1-46-16,23 23 15,0 0 1,-23 0 15,0 0-15,0 0-1,23 24 1,-23-47 0</inkml:trace>
    <inkml:trace contextRef="#ctx0" brushRef="#br0" timeOffset="1768.9007">5727 346 0,'0'23'78,"0"0"-62,0 23-16,0-23 15,0 24-15,0-24 16,0 23-16,0-23 16,0 0-1,0 0 95,0 0-1,0 0-109,0 0 16,0 1 218,46-24-218,23 0-1,-23 0-15,24-24 16,-47 24-16,46-23 16,-23 0-1,0 0-15,24 0 16,-24 0-1,0 0-15,-23 0 16,0 23-16,0-23 16,0 23 15,0 0 0,0 0 47</inkml:trace>
  </inkml:traceGroup>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8-02-20T16:01:37.950"/>
    </inkml:context>
    <inkml:brush xml:id="br0">
      <inkml:brushProperty name="width" value="0.06667" units="cm"/>
      <inkml:brushProperty name="height" value="0.06667" units="cm"/>
      <inkml:brushProperty name="color" value="#FF0000"/>
      <inkml:brushProperty name="fitToCurve" value="1"/>
    </inkml:brush>
  </inkml:definitions>
  <inkml:traceGroup>
    <inkml:annotationXML>
      <emma:emma xmlns:emma="http://www.w3.org/2003/04/emma" version="1.0">
        <emma:interpretation id="{9AA4C7A7-DA2C-4F8C-B17A-8FB057D7867D}" emma:medium="tactile" emma:mode="ink">
          <msink:context xmlns:msink="http://schemas.microsoft.com/ink/2010/main" type="inkDrawing" rotatedBoundingBox="20597,12353 22954,13433 22922,13503 20564,12422" semanticType="callout" shapeName="Other"/>
        </emma:interpretation>
      </emma:emma>
    </inkml:annotationXML>
    <inkml:trace contextRef="#ctx0" brushRef="#br0">2355 1086 0,'-46'-23'16,"-23"23"-1,-1-47-15,-45 24 16,69 0-16,23 23 15,-47-46-15,1 0 16,-23 46-16,-1-69 16,24 45-16,-139-68 15,70 46-15,45-23 16,-68 22-16,22-22 16,24 23-16,-1 0 15,24 0-15,-47-47 16,70 93-16,0-92 15,-24 69-15,47-23 16,23 46-16,-23-23 16,23-1-16,0 1 47</inkml:trace>
  </inkml:traceGroup>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8-02-20T16:01:21.151"/>
    </inkml:context>
    <inkml:brush xml:id="br0">
      <inkml:brushProperty name="width" value="0.06667" units="cm"/>
      <inkml:brushProperty name="height" value="0.06667" units="cm"/>
      <inkml:brushProperty name="color" value="#00B050"/>
      <inkml:brushProperty name="fitToCurve" value="1"/>
    </inkml:brush>
  </inkml:definitions>
  <inkml:traceGroup>
    <inkml:annotationXML>
      <emma:emma xmlns:emma="http://www.w3.org/2003/04/emma" version="1.0">
        <emma:interpretation id="{919601A3-495A-4B03-AF74-3D7FE6961814}" emma:medium="tactile" emma:mode="ink">
          <msink:context xmlns:msink="http://schemas.microsoft.com/ink/2010/main" type="inkDrawing" rotatedBoundingBox="9421,10920 10945,10934 10944,10957 9420,10943" shapeName="Other">
            <msink:destinationLink direction="with" ref="{4BE2E120-A900-4A0C-A9B2-2F267B956FBF}"/>
          </msink:context>
        </emma:interpretation>
      </emma:emma>
    </inkml:annotationXML>
    <inkml:trace contextRef="#ctx0" brushRef="#br0">0 0 0,'23'0'78,"46"0"-78,-23 0 16,0 23-16,1-23 15,-1 0-15,23 0 16,23 0-16,-22 0 15,-1 0-15,-23 0 16,23 0-16,-22 0 16,-1 0-1,0 0-15,0 0 32,0 0-32,1 0 15,-24 0-15,46 0 16,-46 0-16,23 0 15,-23 0-15,23 0 16,-22 0 0,22 0-16,-23 0 47,23 0-1,-23 0 17,23 0-1,-23 0 1,0 0-47,1 0 46,-1 0-46,0 0-1</inkml:trace>
  </inkml:traceGroup>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8-02-20T16:01:39.574"/>
    </inkml:context>
    <inkml:brush xml:id="br0">
      <inkml:brushProperty name="width" value="0.06667" units="cm"/>
      <inkml:brushProperty name="height" value="0.06667" units="cm"/>
      <inkml:brushProperty name="color" value="#FF0000"/>
      <inkml:brushProperty name="fitToCurve" value="1"/>
    </inkml:brush>
  </inkml:definitions>
  <inkml:traceGroup>
    <inkml:annotationXML>
      <emma:emma xmlns:emma="http://www.w3.org/2003/04/emma" version="1.0">
        <emma:interpretation id="{542A5C67-167C-4141-9639-3467E6968B55}" emma:medium="tactile" emma:mode="ink">
          <msink:context xmlns:msink="http://schemas.microsoft.com/ink/2010/main" type="inkDrawing" rotatedBoundingBox="20522,12171 22153,12016 22249,13022 20618,13177" semanticType="callout" shapeName="Other"/>
        </emma:interpretation>
      </emma:emma>
    </inkml:annotationXML>
    <inkml:trace contextRef="#ctx0" brushRef="#br0">3 300 0,'0'-23'0,"46"46"47,-23 0-47,0 23 16,0 0-16,23 0 15,-23-22-15,47 68 16,-47-46 0,23 23-16,-23-46 15,0 24 1,0-24-16,23 23 15,-46-23-15,46 23 16,-46-23 0,0 0-16,0 0 15,-23-46 142,23-23-157,-92-23 15,46-23-15,0 22 16,23 47-16,-1-23 15,-68-69 1,92 91 0,-23-22-16,0 0 15,23 23-15,-23 0 16,0 0-16,23 0 31,0-23-15,0 22-1,-23-22 1,23 23-16,-23-23 16,23 23-1,0 0 110,0 0-125,0 0 63,23 23-32,0 0-31,46 0 16,-23 0-16,70 23 15,45 0-15,-45-23 16,22 23-16,-45-23 16,22 46-16,-23-46 15,1 23-15,-24 0 16,23-23-1,-22 0-15,22 0 16,0 46-16,-45-46 0,-1 0 16,-23 0-16,0 24 15</inkml:trace>
  </inkml:traceGroup>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8-02-20T17:00:39.692"/>
    </inkml:context>
    <inkml:brush xml:id="br0">
      <inkml:brushProperty name="width" value="0.06667" units="cm"/>
      <inkml:brushProperty name="height" value="0.06667" units="cm"/>
      <inkml:brushProperty name="color" value="#FF0000"/>
      <inkml:brushProperty name="fitToCurve" value="1"/>
    </inkml:brush>
  </inkml:definitions>
  <inkml:traceGroup>
    <inkml:annotationXML>
      <emma:emma xmlns:emma="http://www.w3.org/2003/04/emma" version="1.0">
        <emma:interpretation id="{745117C9-A0D1-4ED2-953D-D9CF3BCE9698}" emma:medium="tactile" emma:mode="ink">
          <msink:context xmlns:msink="http://schemas.microsoft.com/ink/2010/main" type="inkDrawing" rotatedBoundingBox="23858,8733 29120,9548 29098,9690 23836,8876" semanticType="callout" shapeName="Other">
            <msink:sourceLink direction="with" ref="{5D40AB2A-C604-4C3E-A027-9A9FFAA72F90}"/>
          </msink:context>
        </emma:interpretation>
      </emma:emma>
    </inkml:annotationXML>
    <inkml:trace contextRef="#ctx0" brushRef="#br0">0 0 0,'26'0'47,"1"0"-31,25 0 0,54 0-16,0 53 15,79-53-15,-52 26 16,105 27-16,0-26 15,26-1-15,-52-26 16,0 0-16,-80 27 16,27-27-16,-53 0 15,-27 53-15,0-53 16,-26 0-16,27 0 16,-1 26-16,0-26 15,27 27-15,53-27 16,-53 53-16,26-27 15,-52-26-15,-54 0 16,53 0-16,1 0 16,-27 26-16,52-26 15,1 53-15,-26-53 16,26 27-16,-54-27 16,1 0-16,0 0 15,0 26 1,27 27-16,-54-53 31,0 0-31,1 0 16,26 27-16,26-1 15,1-26-15,-27 27 16,-1-1-16,1-26 16,-26 26-16,-1-26 31,1 0-16,-1 0-15,1 0 32,-1 0-1,1 0-31,52 53 16,0-53-16,1 0 15,52 27-15,-79-27 16,0 0-16</inkml:trace>
  </inkml:traceGroup>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8-02-20T17:00:41.093"/>
    </inkml:context>
    <inkml:brush xml:id="br0">
      <inkml:brushProperty name="width" value="0.06667" units="cm"/>
      <inkml:brushProperty name="height" value="0.06667" units="cm"/>
      <inkml:brushProperty name="color" value="#FF0000"/>
      <inkml:brushProperty name="fitToCurve" value="1"/>
    </inkml:brush>
  </inkml:definitions>
  <inkml:traceGroup>
    <inkml:annotationXML>
      <emma:emma xmlns:emma="http://www.w3.org/2003/04/emma" version="1.0">
        <emma:interpretation id="{5D40AB2A-C604-4C3E-A027-9A9FFAA72F90}" emma:medium="tactile" emma:mode="ink">
          <msink:context xmlns:msink="http://schemas.microsoft.com/ink/2010/main" type="inkDrawing" rotatedBoundingBox="24312,9697 28986,8597 29038,8819 24364,9919" shapeName="Other">
            <msink:destinationLink direction="with" ref="{745117C9-A0D1-4ED2-953D-D9CF3BCE9698}"/>
            <msink:destinationLink direction="with" ref="{C7C182E2-B9A4-4D3C-A697-B03BB9C8A91F}"/>
          </msink:context>
        </emma:interpretation>
      </emma:emma>
    </inkml:annotationXML>
    <inkml:trace contextRef="#ctx0" brushRef="#br0">4709 13 0,'-26'0'16,"0"0"-16,-1 0 15,1 0 1,-27 0-16,26 0 15,-52 0-15,-1 0 16,28 0-16,-54 0 16,0 0-16,0 0 15,-53 53-15,1 27 16,-28-1-16,54-26 16,26 0-16,-26 0 15,26 0-15,-26 0 16,26-53-16,27 26 15,-1 0-15,-52 27 16,26-53-16,-26 27 16,26-27-16,-26 26 15,-1 1-15,1-27 16,53 53-16,26-53 16,0 26-16,-26 1 15,26-27-15,0 26 16,26 0-16,-52-26 15,52 27-15,1-27 16,-27 53-16,0-53 16,0 0-1,0 0-15,-26 0 16,26 26-16,0-26 16,0 0-16,0 27 15,27-27 1,-27 0-16,-27 0 15,54 0 1,-27 0 0,27 0-1,-27 0-15,26 0 32,-26 0-17,27 0-15,-27 0 16,27 0-16,-27 0 15,0 0-15,26 0 16,1 0-16,-1 0 16,1 0 31</inkml:trace>
  </inkml:traceGroup>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8-02-20T16:00:58.118"/>
    </inkml:context>
    <inkml:brush xml:id="br0">
      <inkml:brushProperty name="width" value="0.06667" units="cm"/>
      <inkml:brushProperty name="height" value="0.06667" units="cm"/>
      <inkml:brushProperty name="color" value="#FFFF00"/>
      <inkml:brushProperty name="fitToCurve" value="1"/>
    </inkml:brush>
  </inkml:definitions>
  <inkml:traceGroup>
    <inkml:annotationXML>
      <emma:emma xmlns:emma="http://www.w3.org/2003/04/emma" version="1.0">
        <emma:interpretation id="{7EE15B0E-04CB-41CA-9130-035FB5EDC3D5}" emma:medium="tactile" emma:mode="ink">
          <msink:context xmlns:msink="http://schemas.microsoft.com/ink/2010/main" type="inkDrawing" rotatedBoundingBox="21918,9489 22594,8448 23181,8830 22505,9870" semanticType="callout" shapeName="Other">
            <msink:sourceLink direction="with" ref="{C726156D-A398-436A-8CAD-001552D08477}"/>
          </msink:context>
        </emma:interpretation>
      </emma:emma>
    </inkml:annotationXML>
    <inkml:trace contextRef="#ctx0" brushRef="#br0">6512-231 0,'-46'0'62,"46"23"-62,-47 23 16,1-23-16,23 23 16,0 0-16,0 1 15,23-24-15,-23 23 16,-23 23-16,-1-23 15,24-23-15,0 1 16,0 22-16,0-23 16,0 23-16,0-23 15,0 23-15,23-23 16,-23-23 0,23 47-1,-23-24 1,0 0-1,23 0 1,-24 23 0,1-46-16,23 23 15,0 0 1,-23 0 15,0 0-15,0 0-1,23 24 1,-23-47 0</inkml:trace>
    <inkml:trace contextRef="#ctx0" brushRef="#br0" timeOffset="1768.9007">5727 346 0,'0'23'78,"0"0"-62,0 23-16,0-23 15,0 24-15,0-24 16,0 23-16,0-23 16,0 0-1,0 0 95,0 0-1,0 0-109,0 0 16,0 1 218,46-24-218,23 0-1,-23 0-15,24-24 16,-47 24-16,46-23 16,-23 0-1,0 0-15,24 0 16,-24 0-1,0 0-15,-23 0 16,0 23-16,0-23 16,0 23 15,0 0 0,0 0 47</inkml:trace>
  </inkml:traceGroup>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8-02-20T16:01:37.950"/>
    </inkml:context>
    <inkml:brush xml:id="br0">
      <inkml:brushProperty name="width" value="0.06667" units="cm"/>
      <inkml:brushProperty name="height" value="0.06667" units="cm"/>
      <inkml:brushProperty name="color" value="#FF0000"/>
      <inkml:brushProperty name="fitToCurve" value="1"/>
    </inkml:brush>
  </inkml:definitions>
  <inkml:traceGroup>
    <inkml:annotationXML>
      <emma:emma xmlns:emma="http://www.w3.org/2003/04/emma" version="1.0">
        <emma:interpretation id="{C73B5521-E7C3-4BE2-9E2C-65238D5644E6}" emma:medium="tactile" emma:mode="ink">
          <msink:context xmlns:msink="http://schemas.microsoft.com/ink/2010/main" type="inkDrawing" rotatedBoundingBox="20597,12353 22954,13433 22922,13503 20564,12422" semanticType="callout" shapeName="Other">
            <msink:sourceLink direction="with" ref="{C726156D-A398-436A-8CAD-001552D08477}"/>
          </msink:context>
        </emma:interpretation>
      </emma:emma>
    </inkml:annotationXML>
    <inkml:trace contextRef="#ctx0" brushRef="#br0">2355 1086 0,'-46'-23'16,"-23"23"-1,-1-47-15,-45 24 16,69 0-16,23 23 15,-47-46-15,1 0 16,-23 46-16,-1-69 16,24 45-16,-139-68 15,70 46-15,45-23 16,-68 22-16,22-22 16,24 23-16,-1 0 15,24 0-15,-47-47 16,70 93-16,0-92 15,-24 69-15,47-23 16,23 46-16,-23-23 16,23-1-16,0 1 47</inkml:trace>
  </inkml:traceGroup>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8-02-20T16:01:39.574"/>
    </inkml:context>
    <inkml:brush xml:id="br0">
      <inkml:brushProperty name="width" value="0.06667" units="cm"/>
      <inkml:brushProperty name="height" value="0.06667" units="cm"/>
      <inkml:brushProperty name="color" value="#FF0000"/>
      <inkml:brushProperty name="fitToCurve" value="1"/>
    </inkml:brush>
  </inkml:definitions>
  <inkml:traceGroup>
    <inkml:annotationXML>
      <emma:emma xmlns:emma="http://www.w3.org/2003/04/emma" version="1.0">
        <emma:interpretation id="{B5300A17-B3B6-4218-B266-DC652AE84785}" emma:medium="tactile" emma:mode="ink">
          <msink:context xmlns:msink="http://schemas.microsoft.com/ink/2010/main" type="inkDrawing" rotatedBoundingBox="20522,12171 22153,12016 22249,13022 20618,13177" semanticType="callout" shapeName="Other">
            <msink:sourceLink direction="from" ref="{C726156D-A398-436A-8CAD-001552D08477}"/>
            <msink:sourceLink direction="to" ref="{C726156D-A398-436A-8CAD-001552D08477}"/>
          </msink:context>
        </emma:interpretation>
      </emma:emma>
    </inkml:annotationXML>
    <inkml:trace contextRef="#ctx0" brushRef="#br0">3 300 0,'0'-23'0,"46"46"47,-23 0-47,0 23 16,0 0-16,23 0 15,-23-22-15,47 68 16,-47-46 0,23 23-16,-23-46 15,0 24 1,0-24-16,23 23 15,-46-23-15,46 23 16,-46-23 0,0 0-16,0 0 15,-23-46 142,23-23-157,-92-23 15,46-23-15,0 22 16,23 47-16,-1-23 15,-68-69 1,92 91 0,-23-22-16,0 0 15,23 23-15,-23 0 16,0 0-16,23 0 31,0-23-15,0 22-1,-23-22 1,23 23-16,-23-23 16,23 23-1,0 0 110,0 0-125,0 0 63,23 23-32,0 0-31,46 0 16,-23 0-16,70 23 15,45 0-15,-45-23 16,22 23-16,-45-23 16,22 46-16,-23-46 15,1 23-15,-24 0 16,23-23-1,-22 0-15,22 0 16,0 46-16,-45-46 0,-1 0 16,-23 0-16,0 24 15</inkml:trace>
  </inkml:traceGroup>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8-02-20T16:01:22.543"/>
    </inkml:context>
    <inkml:brush xml:id="br0">
      <inkml:brushProperty name="width" value="0.06667" units="cm"/>
      <inkml:brushProperty name="height" value="0.06667" units="cm"/>
      <inkml:brushProperty name="color" value="#00B050"/>
      <inkml:brushProperty name="fitToCurve" value="1"/>
    </inkml:brush>
  </inkml:definitions>
  <inkml:trace contextRef="#ctx0" brushRef="#br0">1524-1016 0,'46'23'94,"-23"-23"-78,-23 23-1,46-23-15,0 23 16,-46 0-16,24-23 16,-1 23-1,0-23-15,0 23 16,-23 1-16,23-24 16,0 23-1,-23 0 1,23-23-16,-23 23 15,23 0 1,-23 0-16,23-23 31,-23 23 110,0 0-125,0 0-1,-23-23-15,0 23 16,-23 0-1,0-23-15,46 24 16,-23-24-16,0 23 16,-24-23-16,24 0 15,0 0 1,0 0-16,0 0 16,23 23-16,-23-23 15,-23 23 16</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8-02-20T16:00:38.472"/>
    </inkml:context>
    <inkml:brush xml:id="br0">
      <inkml:brushProperty name="width" value="0.06667" units="cm"/>
      <inkml:brushProperty name="height" value="0.06667" units="cm"/>
      <inkml:brushProperty name="color" value="#0070C0"/>
      <inkml:brushProperty name="fitToCurve" value="1"/>
    </inkml:brush>
  </inkml:definitions>
  <inkml:trace contextRef="#ctx0" brushRef="#br0">924 0 0,'0'69'32,"0"0"-32,0-23 15,0 1-15,0-24 16,0 23-16,0 0 16,0-23-1,0 0-15,0 0 16,0 23-1,0-22-15,0-1 32,0 0-17,0 0 1,0 0 0,0 0-1,0 0 16,-23 0 32,0-23-47,-24 0-1,1 0-15,23 0 16,-23 0-1,23 0-15,-23 0 16,-1-46-16,1 46 16,0-23-16,0 0 15,0-23-15,0 23 16,-1 23-16,-22-70 16,23 47-16,0 23 15,0 0-15,22 0 16,-22-46-16,23 46 15,0 0 1</inkml:trace>
  <inkml:trace contextRef="#ctx0" brushRef="#br0" timeOffset="-1040.4533">231-508 0,'0'23'47,"0"46"-47,0-46 16,0 46-16,23-46 15,23 70-15,-23-70 16,0 23-16,1 23 16,-24-46-16,23-23 15,-23 47 1,46 22-16,-23-46 15,0 0 1,-23 23-16,46 0 16,-46-22-16,46 22 15,1 0 1,-47-23-16,23 0 16,-23 0-16,46 23 15,-23-23-15,-23 1 16,23-1-1,-23 0-15,23-23 16</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 units="1/cm"/>
          <inkml:channelProperty channel="Y" name="resolution" value="40" units="1/cm"/>
          <inkml:channelProperty channel="T" name="resolution" value="1" units="1/dev"/>
        </inkml:channelProperties>
      </inkml:inkSource>
      <inkml:timestamp xml:id="ts0" timeString="2018-02-20T16:01:21.151"/>
    </inkml:context>
    <inkml:brush xml:id="br0">
      <inkml:brushProperty name="width" value="0.06667" units="cm"/>
      <inkml:brushProperty name="height" value="0.06667" units="cm"/>
      <inkml:brushProperty name="color" value="#00B050"/>
      <inkml:brushProperty name="fitToCurve" value="1"/>
    </inkml:brush>
  </inkml:definitions>
  <inkml:trace contextRef="#ctx0" brushRef="#br0">0 0 0,'23'0'78,"46"0"-78,-23 0 16,0 23-16,1-23 15,-1 0-15,23 0 16,23 0-16,-22 0 15,-1 0-15,-23 0 16,23 0-16,-22 0 16,-1 0-1,0 0-15,0 0 32,0 0-32,1 0 15,-24 0-15,46 0 16,-46 0-16,23 0 15,-23 0-15,23 0 16,-22 0 0,22 0-16,-23 0 47,23 0-1,-23 0 17,23 0-1,-23 0 1,0 0-47,1 0 46,-1 0-46,0 0-1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2/20/2018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2/20/2018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ru-RU" smtClean="0"/>
              <a:t>Образец заголовка</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2/20/2018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2/20/2018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2/20/2018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customXml" Target="../ink/ink12.xml"/><Relationship Id="rId3" Type="http://schemas.openxmlformats.org/officeDocument/2006/relationships/customXml" Target="../ink/ink7.xml"/><Relationship Id="rId7" Type="http://schemas.openxmlformats.org/officeDocument/2006/relationships/customXml" Target="../ink/ink9.xml"/><Relationship Id="rId12"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emf"/><Relationship Id="rId11" Type="http://schemas.openxmlformats.org/officeDocument/2006/relationships/customXml" Target="../ink/ink11.xml"/><Relationship Id="rId5" Type="http://schemas.openxmlformats.org/officeDocument/2006/relationships/customXml" Target="../ink/ink8.xml"/><Relationship Id="rId10" Type="http://schemas.openxmlformats.org/officeDocument/2006/relationships/image" Target="../media/image5.emf"/><Relationship Id="rId4" Type="http://schemas.openxmlformats.org/officeDocument/2006/relationships/image" Target="../media/image2.emf"/><Relationship Id="rId9" Type="http://schemas.openxmlformats.org/officeDocument/2006/relationships/customXml" Target="../ink/ink10.xml"/><Relationship Id="rId14" Type="http://schemas.openxmlformats.org/officeDocument/2006/relationships/image" Target="../media/image7.emf"/></Relationships>
</file>

<file path=ppt/slides/_rels/slide1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customXml" Target="../ink/ink18.xml"/><Relationship Id="rId3" Type="http://schemas.openxmlformats.org/officeDocument/2006/relationships/customXml" Target="../ink/ink13.xml"/><Relationship Id="rId7" Type="http://schemas.openxmlformats.org/officeDocument/2006/relationships/customXml" Target="../ink/ink15.xml"/><Relationship Id="rId12" Type="http://schemas.openxmlformats.org/officeDocument/2006/relationships/image" Target="../media/image6.emf"/><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emf"/><Relationship Id="rId11" Type="http://schemas.openxmlformats.org/officeDocument/2006/relationships/customXml" Target="../ink/ink17.xml"/><Relationship Id="rId5" Type="http://schemas.openxmlformats.org/officeDocument/2006/relationships/customXml" Target="../ink/ink14.xml"/><Relationship Id="rId10" Type="http://schemas.openxmlformats.org/officeDocument/2006/relationships/image" Target="../media/image5.emf"/><Relationship Id="rId4" Type="http://schemas.openxmlformats.org/officeDocument/2006/relationships/image" Target="../media/image2.emf"/><Relationship Id="rId9" Type="http://schemas.openxmlformats.org/officeDocument/2006/relationships/customXml" Target="../ink/ink16.xml"/><Relationship Id="rId14" Type="http://schemas.openxmlformats.org/officeDocument/2006/relationships/image" Target="../media/image7.emf"/></Relationships>
</file>

<file path=ppt/slides/_rels/slide12.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customXml" Target="../ink/ink24.xml"/><Relationship Id="rId3" Type="http://schemas.openxmlformats.org/officeDocument/2006/relationships/customXml" Target="../ink/ink19.xml"/><Relationship Id="rId7" Type="http://schemas.openxmlformats.org/officeDocument/2006/relationships/customXml" Target="../ink/ink21.xml"/><Relationship Id="rId12" Type="http://schemas.openxmlformats.org/officeDocument/2006/relationships/image" Target="../media/image6.emf"/><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3.emf"/><Relationship Id="rId11" Type="http://schemas.openxmlformats.org/officeDocument/2006/relationships/customXml" Target="../ink/ink23.xml"/><Relationship Id="rId5" Type="http://schemas.openxmlformats.org/officeDocument/2006/relationships/customXml" Target="../ink/ink20.xml"/><Relationship Id="rId10" Type="http://schemas.openxmlformats.org/officeDocument/2006/relationships/image" Target="../media/image5.emf"/><Relationship Id="rId4" Type="http://schemas.openxmlformats.org/officeDocument/2006/relationships/image" Target="../media/image2.emf"/><Relationship Id="rId9" Type="http://schemas.openxmlformats.org/officeDocument/2006/relationships/customXml" Target="../ink/ink22.xml"/><Relationship Id="rId14" Type="http://schemas.openxmlformats.org/officeDocument/2006/relationships/image" Target="../media/image7.emf"/></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customXml" Target="../ink/ink30.xml"/><Relationship Id="rId18" Type="http://schemas.openxmlformats.org/officeDocument/2006/relationships/image" Target="../media/image16.emf"/><Relationship Id="rId3" Type="http://schemas.openxmlformats.org/officeDocument/2006/relationships/customXml" Target="../ink/ink25.xml"/><Relationship Id="rId7" Type="http://schemas.openxmlformats.org/officeDocument/2006/relationships/customXml" Target="../ink/ink27.xml"/><Relationship Id="rId12" Type="http://schemas.openxmlformats.org/officeDocument/2006/relationships/image" Target="../media/image6.emf"/><Relationship Id="rId17" Type="http://schemas.openxmlformats.org/officeDocument/2006/relationships/customXml" Target="../ink/ink32.xml"/><Relationship Id="rId2" Type="http://schemas.openxmlformats.org/officeDocument/2006/relationships/image" Target="../media/image11.png"/><Relationship Id="rId16"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image" Target="../media/image3.emf"/><Relationship Id="rId11" Type="http://schemas.openxmlformats.org/officeDocument/2006/relationships/customXml" Target="../ink/ink29.xml"/><Relationship Id="rId5" Type="http://schemas.openxmlformats.org/officeDocument/2006/relationships/customXml" Target="../ink/ink26.xml"/><Relationship Id="rId15" Type="http://schemas.openxmlformats.org/officeDocument/2006/relationships/customXml" Target="../ink/ink31.xml"/><Relationship Id="rId10" Type="http://schemas.openxmlformats.org/officeDocument/2006/relationships/image" Target="../media/image5.emf"/><Relationship Id="rId4" Type="http://schemas.openxmlformats.org/officeDocument/2006/relationships/image" Target="../media/image2.emf"/><Relationship Id="rId9" Type="http://schemas.openxmlformats.org/officeDocument/2006/relationships/customXml" Target="../ink/ink28.xml"/><Relationship Id="rId14" Type="http://schemas.openxmlformats.org/officeDocument/2006/relationships/image" Target="../media/image7.emf"/></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1.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2.emf"/></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emf"/><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5.emf"/><Relationship Id="rId4" Type="http://schemas.openxmlformats.org/officeDocument/2006/relationships/image" Target="../media/image2.emf"/><Relationship Id="rId9" Type="http://schemas.openxmlformats.org/officeDocument/2006/relationships/customXml" Target="../ink/ink4.xml"/><Relationship Id="rId14" Type="http://schemas.openxmlformats.org/officeDocument/2006/relationships/image" Target="../media/image7.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Naïve Bayes Algorithms</a:t>
            </a:r>
            <a:endParaRPr lang="ru-RU" dirty="0"/>
          </a:p>
        </p:txBody>
      </p:sp>
      <p:sp>
        <p:nvSpPr>
          <p:cNvPr id="3" name="Подзаголовок 2"/>
          <p:cNvSpPr>
            <a:spLocks noGrp="1"/>
          </p:cNvSpPr>
          <p:nvPr>
            <p:ph type="subTitle" idx="1"/>
          </p:nvPr>
        </p:nvSpPr>
        <p:spPr/>
        <p:txBody>
          <a:bodyPr/>
          <a:lstStyle/>
          <a:p>
            <a:r>
              <a:rPr lang="en-US" dirty="0"/>
              <a:t>Instructor</a:t>
            </a:r>
            <a:r>
              <a:rPr lang="en-US" dirty="0" smtClean="0"/>
              <a:t>: Aidos </a:t>
            </a:r>
            <a:r>
              <a:rPr lang="en-US" dirty="0" err="1" smtClean="0"/>
              <a:t>Sarsembayev</a:t>
            </a:r>
            <a:r>
              <a:rPr lang="en-US" dirty="0" smtClean="0"/>
              <a:t>, Alexey </a:t>
            </a:r>
            <a:r>
              <a:rPr lang="en-US" dirty="0" err="1" smtClean="0"/>
              <a:t>Leshev</a:t>
            </a:r>
            <a:endParaRPr lang="en-US" dirty="0" smtClean="0"/>
          </a:p>
        </p:txBody>
      </p:sp>
    </p:spTree>
    <p:extLst>
      <p:ext uri="{BB962C8B-B14F-4D97-AF65-F5344CB8AC3E}">
        <p14:creationId xmlns:p14="http://schemas.microsoft.com/office/powerpoint/2010/main" val="38988739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1177996"/>
          </a:xfrm>
        </p:spPr>
        <p:txBody>
          <a:bodyPr>
            <a:normAutofit fontScale="90000"/>
          </a:bodyPr>
          <a:lstStyle/>
          <a:p>
            <a:r>
              <a:rPr lang="en-US" dirty="0"/>
              <a:t>Bayes </a:t>
            </a:r>
            <a:r>
              <a:rPr lang="en-US" dirty="0" smtClean="0"/>
              <a:t>Theorem applied to the current example</a:t>
            </a:r>
            <a:endParaRPr lang="ru-RU" dirty="0"/>
          </a:p>
        </p:txBody>
      </p:sp>
      <p:sp>
        <p:nvSpPr>
          <p:cNvPr id="3" name="Объект 2"/>
          <p:cNvSpPr>
            <a:spLocks noGrp="1"/>
          </p:cNvSpPr>
          <p:nvPr>
            <p:ph idx="1"/>
          </p:nvPr>
        </p:nvSpPr>
        <p:spPr/>
        <p:txBody>
          <a:bodyPr/>
          <a:lstStyle/>
          <a:p>
            <a:pPr marL="0" indent="0">
              <a:buNone/>
            </a:pPr>
            <a:endParaRPr lang="ru-RU" dirty="0"/>
          </a:p>
        </p:txBody>
      </p:sp>
      <mc:AlternateContent xmlns:mc="http://schemas.openxmlformats.org/markup-compatibility/2006">
        <mc:Choice xmlns:a14="http://schemas.microsoft.com/office/drawing/2010/main" Requires="a14">
          <p:sp>
            <p:nvSpPr>
              <p:cNvPr id="4" name="TextBox 3"/>
              <p:cNvSpPr txBox="1"/>
              <p:nvPr/>
            </p:nvSpPr>
            <p:spPr>
              <a:xfrm>
                <a:off x="4187970" y="3516284"/>
                <a:ext cx="3968459" cy="91262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e>
                        <m:e>
                          <m:r>
                            <a:rPr lang="en-US" sz="2800" b="0" i="1" smtClean="0">
                              <a:latin typeface="Cambria Math" panose="02040503050406030204" pitchFamily="18" charset="0"/>
                            </a:rPr>
                            <m:t>𝐵</m:t>
                          </m:r>
                        </m:e>
                      </m:d>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𝐵</m:t>
                              </m:r>
                            </m:e>
                            <m:e>
                              <m:r>
                                <a:rPr lang="en-US" sz="2800" b="0" i="1" smtClean="0">
                                  <a:latin typeface="Cambria Math" panose="02040503050406030204" pitchFamily="18" charset="0"/>
                                </a:rPr>
                                <m:t>𝐴</m:t>
                              </m:r>
                            </m:e>
                          </m:d>
                          <m:r>
                            <a:rPr lang="en-US" sz="2800" b="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m:t>
                          </m:r>
                        </m:num>
                        <m:den>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den>
                      </m:f>
                    </m:oMath>
                  </m:oMathPara>
                </a14:m>
                <a:endParaRPr lang="ru-RU" sz="2800" dirty="0"/>
              </a:p>
            </p:txBody>
          </p:sp>
        </mc:Choice>
        <mc:Fallback>
          <p:sp>
            <p:nvSpPr>
              <p:cNvPr id="4" name="TextBox 3"/>
              <p:cNvSpPr txBox="1">
                <a:spLocks noRot="1" noChangeAspect="1" noMove="1" noResize="1" noEditPoints="1" noAdjustHandles="1" noChangeArrowheads="1" noChangeShapeType="1" noTextEdit="1"/>
              </p:cNvSpPr>
              <p:nvPr/>
            </p:nvSpPr>
            <p:spPr>
              <a:xfrm>
                <a:off x="4187970" y="3516284"/>
                <a:ext cx="3968459" cy="912622"/>
              </a:xfrm>
              <a:prstGeom prst="rect">
                <a:avLst/>
              </a:prstGeom>
              <a:blipFill>
                <a:blip r:embed="rId2"/>
                <a:stretch>
                  <a:fillRect/>
                </a:stretch>
              </a:blipFill>
            </p:spPr>
            <p:txBody>
              <a:bodyPr/>
              <a:lstStyle/>
              <a:p>
                <a:r>
                  <a:rPr lang="ru-RU">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12" name="Рукописный ввод 11"/>
              <p14:cNvContentPartPr/>
              <p14:nvPr/>
            </p14:nvContentPartPr>
            <p14:xfrm>
              <a:off x="3848891" y="3857138"/>
              <a:ext cx="141840" cy="174960"/>
            </p14:xfrm>
          </p:contentPart>
        </mc:Choice>
        <mc:Fallback>
          <p:pic>
            <p:nvPicPr>
              <p:cNvPr id="12" name="Рукописный ввод 11"/>
              <p:cNvPicPr/>
              <p:nvPr/>
            </p:nvPicPr>
            <p:blipFill>
              <a:blip r:embed="rId4"/>
              <a:stretch>
                <a:fillRect/>
              </a:stretch>
            </p:blipFill>
            <p:spPr>
              <a:xfrm>
                <a:off x="3837011" y="3845258"/>
                <a:ext cx="16560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5" name="Рукописный ввод 14"/>
              <p14:cNvContentPartPr/>
              <p14:nvPr/>
            </p14:nvContentPartPr>
            <p14:xfrm>
              <a:off x="5893691" y="3009338"/>
              <a:ext cx="337680" cy="419400"/>
            </p14:xfrm>
          </p:contentPart>
        </mc:Choice>
        <mc:Fallback>
          <p:pic>
            <p:nvPicPr>
              <p:cNvPr id="15" name="Рукописный ввод 14"/>
              <p:cNvPicPr/>
              <p:nvPr/>
            </p:nvPicPr>
            <p:blipFill>
              <a:blip r:embed="rId6"/>
              <a:stretch>
                <a:fillRect/>
              </a:stretch>
            </p:blipFill>
            <p:spPr>
              <a:xfrm>
                <a:off x="5881811" y="2997458"/>
                <a:ext cx="361440" cy="443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3" name="Рукописный ввод 22"/>
              <p14:cNvContentPartPr/>
              <p14:nvPr/>
            </p14:nvContentPartPr>
            <p14:xfrm>
              <a:off x="3391691" y="3932018"/>
              <a:ext cx="549000" cy="19800"/>
            </p14:xfrm>
          </p:contentPart>
        </mc:Choice>
        <mc:Fallback>
          <p:pic>
            <p:nvPicPr>
              <p:cNvPr id="23" name="Рукописный ввод 22"/>
              <p:cNvPicPr/>
              <p:nvPr/>
            </p:nvPicPr>
            <p:blipFill>
              <a:blip r:embed="rId8"/>
              <a:stretch>
                <a:fillRect/>
              </a:stretch>
            </p:blipFill>
            <p:spPr>
              <a:xfrm>
                <a:off x="3379811" y="3920138"/>
                <a:ext cx="5727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8" name="Рукописный ввод 27"/>
              <p14:cNvContentPartPr/>
              <p14:nvPr/>
            </p14:nvContentPartPr>
            <p14:xfrm>
              <a:off x="7955411" y="3109058"/>
              <a:ext cx="282960" cy="357840"/>
            </p14:xfrm>
          </p:contentPart>
        </mc:Choice>
        <mc:Fallback>
          <p:pic>
            <p:nvPicPr>
              <p:cNvPr id="28" name="Рукописный ввод 27"/>
              <p:cNvPicPr/>
              <p:nvPr/>
            </p:nvPicPr>
            <p:blipFill>
              <a:blip r:embed="rId10"/>
              <a:stretch>
                <a:fillRect/>
              </a:stretch>
            </p:blipFill>
            <p:spPr>
              <a:xfrm>
                <a:off x="7943531" y="3097178"/>
                <a:ext cx="306720" cy="3816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9" name="Рукописный ввод 28"/>
              <p14:cNvContentPartPr/>
              <p14:nvPr/>
            </p14:nvContentPartPr>
            <p14:xfrm>
              <a:off x="7415051" y="4447178"/>
              <a:ext cx="848160" cy="391320"/>
            </p14:xfrm>
          </p:contentPart>
        </mc:Choice>
        <mc:Fallback>
          <p:pic>
            <p:nvPicPr>
              <p:cNvPr id="29" name="Рукописный ввод 28"/>
              <p:cNvPicPr/>
              <p:nvPr/>
            </p:nvPicPr>
            <p:blipFill>
              <a:blip r:embed="rId12"/>
              <a:stretch>
                <a:fillRect/>
              </a:stretch>
            </p:blipFill>
            <p:spPr>
              <a:xfrm>
                <a:off x="7403171" y="4435298"/>
                <a:ext cx="871920" cy="4150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1" name="Рукописный ввод 30"/>
              <p14:cNvContentPartPr/>
              <p14:nvPr/>
            </p14:nvContentPartPr>
            <p14:xfrm>
              <a:off x="7397411" y="4380938"/>
              <a:ext cx="591480" cy="340920"/>
            </p14:xfrm>
          </p:contentPart>
        </mc:Choice>
        <mc:Fallback>
          <p:pic>
            <p:nvPicPr>
              <p:cNvPr id="31" name="Рукописный ввод 30"/>
              <p:cNvPicPr/>
              <p:nvPr/>
            </p:nvPicPr>
            <p:blipFill>
              <a:blip r:embed="rId14"/>
              <a:stretch>
                <a:fillRect/>
              </a:stretch>
            </p:blipFill>
            <p:spPr>
              <a:xfrm>
                <a:off x="7385531" y="4369058"/>
                <a:ext cx="615240" cy="364680"/>
              </a:xfrm>
              <a:prstGeom prst="rect">
                <a:avLst/>
              </a:prstGeom>
            </p:spPr>
          </p:pic>
        </mc:Fallback>
      </mc:AlternateContent>
      <p:sp>
        <p:nvSpPr>
          <p:cNvPr id="32" name="TextBox 31"/>
          <p:cNvSpPr txBox="1"/>
          <p:nvPr/>
        </p:nvSpPr>
        <p:spPr>
          <a:xfrm>
            <a:off x="8462356" y="3109058"/>
            <a:ext cx="1953420" cy="369332"/>
          </a:xfrm>
          <a:prstGeom prst="rect">
            <a:avLst/>
          </a:prstGeom>
          <a:noFill/>
        </p:spPr>
        <p:txBody>
          <a:bodyPr wrap="none" rtlCol="0">
            <a:spAutoFit/>
          </a:bodyPr>
          <a:lstStyle/>
          <a:p>
            <a:r>
              <a:rPr lang="en-US" dirty="0" smtClean="0">
                <a:solidFill>
                  <a:srgbClr val="FFC000"/>
                </a:solidFill>
                <a:effectLst>
                  <a:outerShdw blurRad="38100" dist="38100" dir="2700000" algn="tl">
                    <a:srgbClr val="000000">
                      <a:alpha val="43137"/>
                    </a:srgbClr>
                  </a:outerShdw>
                </a:effectLst>
              </a:rPr>
              <a:t>1. Prior Probability</a:t>
            </a:r>
            <a:endParaRPr lang="ru-RU" dirty="0">
              <a:solidFill>
                <a:srgbClr val="FFC000"/>
              </a:solidFill>
              <a:effectLst>
                <a:outerShdw blurRad="38100" dist="38100" dir="2700000" algn="tl">
                  <a:srgbClr val="000000">
                    <a:alpha val="43137"/>
                  </a:srgbClr>
                </a:outerShdw>
              </a:effectLst>
            </a:endParaRPr>
          </a:p>
        </p:txBody>
      </p:sp>
      <p:sp>
        <p:nvSpPr>
          <p:cNvPr id="33" name="TextBox 32"/>
          <p:cNvSpPr txBox="1"/>
          <p:nvPr/>
        </p:nvSpPr>
        <p:spPr>
          <a:xfrm>
            <a:off x="8462356" y="4838498"/>
            <a:ext cx="2337243" cy="369332"/>
          </a:xfrm>
          <a:prstGeom prst="rect">
            <a:avLst/>
          </a:prstGeom>
          <a:noFill/>
        </p:spPr>
        <p:txBody>
          <a:bodyPr wrap="none" rtlCol="0">
            <a:spAutoFit/>
          </a:bodyPr>
          <a:lstStyle/>
          <a:p>
            <a:r>
              <a:rPr lang="en-US" dirty="0" smtClean="0">
                <a:solidFill>
                  <a:srgbClr val="FF0000"/>
                </a:solidFill>
                <a:effectLst>
                  <a:outerShdw blurRad="38100" dist="38100" dir="2700000" algn="tl">
                    <a:srgbClr val="000000">
                      <a:alpha val="43137"/>
                    </a:srgbClr>
                  </a:outerShdw>
                </a:effectLst>
              </a:rPr>
              <a:t>2. Marginal Likelihood</a:t>
            </a:r>
            <a:endParaRPr lang="ru-RU" dirty="0">
              <a:solidFill>
                <a:srgbClr val="FF0000"/>
              </a:solidFill>
              <a:effectLst>
                <a:outerShdw blurRad="38100" dist="38100" dir="2700000" algn="tl">
                  <a:srgbClr val="000000">
                    <a:alpha val="43137"/>
                  </a:srgbClr>
                </a:outerShdw>
              </a:effectLst>
            </a:endParaRPr>
          </a:p>
        </p:txBody>
      </p:sp>
      <p:sp>
        <p:nvSpPr>
          <p:cNvPr id="34" name="TextBox 33"/>
          <p:cNvSpPr txBox="1"/>
          <p:nvPr/>
        </p:nvSpPr>
        <p:spPr>
          <a:xfrm>
            <a:off x="5032820" y="2525868"/>
            <a:ext cx="1428340" cy="369332"/>
          </a:xfrm>
          <a:prstGeom prst="rect">
            <a:avLst/>
          </a:prstGeom>
          <a:noFill/>
        </p:spPr>
        <p:txBody>
          <a:bodyPr wrap="none" rtlCol="0">
            <a:spAutoFit/>
          </a:bodyPr>
          <a:lstStyle/>
          <a:p>
            <a:r>
              <a:rPr lang="en-US" dirty="0" smtClean="0">
                <a:solidFill>
                  <a:srgbClr val="0070C0"/>
                </a:solidFill>
                <a:effectLst>
                  <a:outerShdw blurRad="38100" dist="38100" dir="2700000" algn="tl">
                    <a:srgbClr val="000000">
                      <a:alpha val="43137"/>
                    </a:srgbClr>
                  </a:outerShdw>
                </a:effectLst>
              </a:rPr>
              <a:t>3. Likelihood</a:t>
            </a:r>
            <a:endParaRPr lang="ru-RU" dirty="0">
              <a:solidFill>
                <a:srgbClr val="0070C0"/>
              </a:solidFill>
              <a:effectLst>
                <a:outerShdw blurRad="38100" dist="38100" dir="2700000" algn="tl">
                  <a:srgbClr val="000000">
                    <a:alpha val="43137"/>
                  </a:srgbClr>
                </a:outerShdw>
              </a:effectLst>
            </a:endParaRPr>
          </a:p>
        </p:txBody>
      </p:sp>
      <p:sp>
        <p:nvSpPr>
          <p:cNvPr id="35" name="TextBox 34"/>
          <p:cNvSpPr txBox="1"/>
          <p:nvPr/>
        </p:nvSpPr>
        <p:spPr>
          <a:xfrm>
            <a:off x="1821809" y="3454400"/>
            <a:ext cx="2366161" cy="369332"/>
          </a:xfrm>
          <a:prstGeom prst="rect">
            <a:avLst/>
          </a:prstGeom>
          <a:noFill/>
        </p:spPr>
        <p:txBody>
          <a:bodyPr wrap="none" rtlCol="0">
            <a:spAutoFit/>
          </a:bodyPr>
          <a:lstStyle/>
          <a:p>
            <a:r>
              <a:rPr lang="en-US" dirty="0" smtClean="0">
                <a:solidFill>
                  <a:srgbClr val="00B050"/>
                </a:solidFill>
                <a:effectLst>
                  <a:outerShdw blurRad="38100" dist="38100" dir="2700000" algn="tl">
                    <a:srgbClr val="000000">
                      <a:alpha val="43137"/>
                    </a:srgbClr>
                  </a:outerShdw>
                </a:effectLst>
              </a:rPr>
              <a:t>4. Posterior probability</a:t>
            </a:r>
            <a:endParaRPr lang="ru-RU"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96477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1177996"/>
          </a:xfrm>
        </p:spPr>
        <p:txBody>
          <a:bodyPr>
            <a:normAutofit fontScale="90000"/>
          </a:bodyPr>
          <a:lstStyle/>
          <a:p>
            <a:r>
              <a:rPr lang="en-US" dirty="0"/>
              <a:t>Bayes </a:t>
            </a:r>
            <a:r>
              <a:rPr lang="en-US" dirty="0" smtClean="0"/>
              <a:t>Theorem applied to the current example (1/3)</a:t>
            </a:r>
            <a:endParaRPr lang="ru-RU" dirty="0"/>
          </a:p>
        </p:txBody>
      </p:sp>
      <p:sp>
        <p:nvSpPr>
          <p:cNvPr id="3" name="Объект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X – are the features of a some particular </a:t>
            </a:r>
            <a:r>
              <a:rPr lang="en-US" dirty="0" err="1" smtClean="0"/>
              <a:t>datapoint</a:t>
            </a:r>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4187970" y="3516284"/>
                <a:ext cx="6344366" cy="91262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𝑊𝑎𝑙𝑘𝑠</m:t>
                          </m:r>
                        </m:e>
                        <m:e>
                          <m:r>
                            <a:rPr lang="en-US" sz="2800" b="0" i="1" smtClean="0">
                              <a:latin typeface="Cambria Math" panose="02040503050406030204" pitchFamily="18" charset="0"/>
                            </a:rPr>
                            <m:t>𝑋</m:t>
                          </m:r>
                        </m:e>
                      </m:d>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e>
                              <m:r>
                                <a:rPr lang="en-US" sz="2800" b="0" i="1" smtClean="0">
                                  <a:latin typeface="Cambria Math" panose="02040503050406030204" pitchFamily="18" charset="0"/>
                                </a:rPr>
                                <m:t>𝑊𝑎𝑙𝑘𝑠</m:t>
                              </m:r>
                            </m:e>
                          </m:d>
                          <m:r>
                            <a:rPr lang="en-US" sz="2800" b="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𝑊𝑎𝑙𝑘𝑠</m:t>
                          </m:r>
                          <m:r>
                            <a:rPr lang="en-US" sz="2800" b="0" i="1" smtClean="0">
                              <a:latin typeface="Cambria Math" panose="02040503050406030204" pitchFamily="18" charset="0"/>
                            </a:rPr>
                            <m:t>)</m:t>
                          </m:r>
                        </m:num>
                        <m:den>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𝑋</m:t>
                          </m:r>
                          <m:r>
                            <a:rPr lang="en-US" sz="2800" b="0" i="1" smtClean="0">
                              <a:latin typeface="Cambria Math" panose="02040503050406030204" pitchFamily="18" charset="0"/>
                            </a:rPr>
                            <m:t>)</m:t>
                          </m:r>
                        </m:den>
                      </m:f>
                    </m:oMath>
                  </m:oMathPara>
                </a14:m>
                <a:endParaRPr lang="ru-RU" sz="2800" dirty="0"/>
              </a:p>
            </p:txBody>
          </p:sp>
        </mc:Choice>
        <mc:Fallback>
          <p:sp>
            <p:nvSpPr>
              <p:cNvPr id="4" name="TextBox 3"/>
              <p:cNvSpPr txBox="1">
                <a:spLocks noRot="1" noChangeAspect="1" noMove="1" noResize="1" noEditPoints="1" noAdjustHandles="1" noChangeArrowheads="1" noChangeShapeType="1" noTextEdit="1"/>
              </p:cNvSpPr>
              <p:nvPr/>
            </p:nvSpPr>
            <p:spPr>
              <a:xfrm>
                <a:off x="4187970" y="3516284"/>
                <a:ext cx="6344366" cy="912622"/>
              </a:xfrm>
              <a:prstGeom prst="rect">
                <a:avLst/>
              </a:prstGeom>
              <a:blipFill>
                <a:blip r:embed="rId2"/>
                <a:stretch>
                  <a:fillRect/>
                </a:stretch>
              </a:blipFill>
            </p:spPr>
            <p:txBody>
              <a:bodyPr/>
              <a:lstStyle/>
              <a:p>
                <a:r>
                  <a:rPr lang="ru-RU">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12" name="Рукописный ввод 11"/>
              <p14:cNvContentPartPr/>
              <p14:nvPr/>
            </p14:nvContentPartPr>
            <p14:xfrm>
              <a:off x="3848891" y="3857138"/>
              <a:ext cx="141840" cy="174960"/>
            </p14:xfrm>
          </p:contentPart>
        </mc:Choice>
        <mc:Fallback>
          <p:pic>
            <p:nvPicPr>
              <p:cNvPr id="12" name="Рукописный ввод 11"/>
              <p:cNvPicPr/>
              <p:nvPr/>
            </p:nvPicPr>
            <p:blipFill>
              <a:blip r:embed="rId4"/>
              <a:stretch>
                <a:fillRect/>
              </a:stretch>
            </p:blipFill>
            <p:spPr>
              <a:xfrm>
                <a:off x="3837011" y="3845258"/>
                <a:ext cx="16560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5" name="Рукописный ввод 14"/>
              <p14:cNvContentPartPr/>
              <p14:nvPr/>
            </p14:nvContentPartPr>
            <p14:xfrm>
              <a:off x="5893691" y="3009338"/>
              <a:ext cx="337680" cy="419400"/>
            </p14:xfrm>
          </p:contentPart>
        </mc:Choice>
        <mc:Fallback>
          <p:pic>
            <p:nvPicPr>
              <p:cNvPr id="15" name="Рукописный ввод 14"/>
              <p:cNvPicPr/>
              <p:nvPr/>
            </p:nvPicPr>
            <p:blipFill>
              <a:blip r:embed="rId6"/>
              <a:stretch>
                <a:fillRect/>
              </a:stretch>
            </p:blipFill>
            <p:spPr>
              <a:xfrm>
                <a:off x="5881811" y="2997458"/>
                <a:ext cx="361440" cy="443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3" name="Рукописный ввод 22"/>
              <p14:cNvContentPartPr/>
              <p14:nvPr/>
            </p14:nvContentPartPr>
            <p14:xfrm>
              <a:off x="3391691" y="3932018"/>
              <a:ext cx="549000" cy="19800"/>
            </p14:xfrm>
          </p:contentPart>
        </mc:Choice>
        <mc:Fallback>
          <p:pic>
            <p:nvPicPr>
              <p:cNvPr id="23" name="Рукописный ввод 22"/>
              <p:cNvPicPr/>
              <p:nvPr/>
            </p:nvPicPr>
            <p:blipFill>
              <a:blip r:embed="rId8"/>
              <a:stretch>
                <a:fillRect/>
              </a:stretch>
            </p:blipFill>
            <p:spPr>
              <a:xfrm>
                <a:off x="3379811" y="3920138"/>
                <a:ext cx="5727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8" name="Рукописный ввод 27"/>
              <p14:cNvContentPartPr/>
              <p14:nvPr/>
            </p14:nvContentPartPr>
            <p14:xfrm>
              <a:off x="7955411" y="3109058"/>
              <a:ext cx="282960" cy="357840"/>
            </p14:xfrm>
          </p:contentPart>
        </mc:Choice>
        <mc:Fallback>
          <p:pic>
            <p:nvPicPr>
              <p:cNvPr id="28" name="Рукописный ввод 27"/>
              <p:cNvPicPr/>
              <p:nvPr/>
            </p:nvPicPr>
            <p:blipFill>
              <a:blip r:embed="rId10"/>
              <a:stretch>
                <a:fillRect/>
              </a:stretch>
            </p:blipFill>
            <p:spPr>
              <a:xfrm>
                <a:off x="7943531" y="3097178"/>
                <a:ext cx="306720" cy="3816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9" name="Рукописный ввод 28"/>
              <p14:cNvContentPartPr/>
              <p14:nvPr/>
            </p14:nvContentPartPr>
            <p14:xfrm>
              <a:off x="7415051" y="4447178"/>
              <a:ext cx="848160" cy="391320"/>
            </p14:xfrm>
          </p:contentPart>
        </mc:Choice>
        <mc:Fallback>
          <p:pic>
            <p:nvPicPr>
              <p:cNvPr id="29" name="Рукописный ввод 28"/>
              <p:cNvPicPr/>
              <p:nvPr/>
            </p:nvPicPr>
            <p:blipFill>
              <a:blip r:embed="rId12"/>
              <a:stretch>
                <a:fillRect/>
              </a:stretch>
            </p:blipFill>
            <p:spPr>
              <a:xfrm>
                <a:off x="7403171" y="4435298"/>
                <a:ext cx="871920" cy="4150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1" name="Рукописный ввод 30"/>
              <p14:cNvContentPartPr/>
              <p14:nvPr/>
            </p14:nvContentPartPr>
            <p14:xfrm>
              <a:off x="7397411" y="4380938"/>
              <a:ext cx="591480" cy="340920"/>
            </p14:xfrm>
          </p:contentPart>
        </mc:Choice>
        <mc:Fallback>
          <p:pic>
            <p:nvPicPr>
              <p:cNvPr id="31" name="Рукописный ввод 30"/>
              <p:cNvPicPr/>
              <p:nvPr/>
            </p:nvPicPr>
            <p:blipFill>
              <a:blip r:embed="rId14"/>
              <a:stretch>
                <a:fillRect/>
              </a:stretch>
            </p:blipFill>
            <p:spPr>
              <a:xfrm>
                <a:off x="7385531" y="4369058"/>
                <a:ext cx="615240" cy="364680"/>
              </a:xfrm>
              <a:prstGeom prst="rect">
                <a:avLst/>
              </a:prstGeom>
            </p:spPr>
          </p:pic>
        </mc:Fallback>
      </mc:AlternateContent>
      <p:sp>
        <p:nvSpPr>
          <p:cNvPr id="32" name="TextBox 31"/>
          <p:cNvSpPr txBox="1"/>
          <p:nvPr/>
        </p:nvSpPr>
        <p:spPr>
          <a:xfrm>
            <a:off x="8462356" y="3109058"/>
            <a:ext cx="1953420" cy="369332"/>
          </a:xfrm>
          <a:prstGeom prst="rect">
            <a:avLst/>
          </a:prstGeom>
          <a:noFill/>
        </p:spPr>
        <p:txBody>
          <a:bodyPr wrap="none" rtlCol="0">
            <a:spAutoFit/>
          </a:bodyPr>
          <a:lstStyle/>
          <a:p>
            <a:r>
              <a:rPr lang="en-US" dirty="0" smtClean="0">
                <a:solidFill>
                  <a:srgbClr val="FFC000"/>
                </a:solidFill>
                <a:effectLst>
                  <a:outerShdw blurRad="38100" dist="38100" dir="2700000" algn="tl">
                    <a:srgbClr val="000000">
                      <a:alpha val="43137"/>
                    </a:srgbClr>
                  </a:outerShdw>
                </a:effectLst>
              </a:rPr>
              <a:t>1. Prior Probability</a:t>
            </a:r>
            <a:endParaRPr lang="ru-RU" dirty="0">
              <a:solidFill>
                <a:srgbClr val="FFC000"/>
              </a:solidFill>
              <a:effectLst>
                <a:outerShdw blurRad="38100" dist="38100" dir="2700000" algn="tl">
                  <a:srgbClr val="000000">
                    <a:alpha val="43137"/>
                  </a:srgbClr>
                </a:outerShdw>
              </a:effectLst>
            </a:endParaRPr>
          </a:p>
        </p:txBody>
      </p:sp>
      <p:sp>
        <p:nvSpPr>
          <p:cNvPr id="33" name="TextBox 32"/>
          <p:cNvSpPr txBox="1"/>
          <p:nvPr/>
        </p:nvSpPr>
        <p:spPr>
          <a:xfrm>
            <a:off x="8462356" y="4838498"/>
            <a:ext cx="2337243" cy="369332"/>
          </a:xfrm>
          <a:prstGeom prst="rect">
            <a:avLst/>
          </a:prstGeom>
          <a:noFill/>
        </p:spPr>
        <p:txBody>
          <a:bodyPr wrap="none" rtlCol="0">
            <a:spAutoFit/>
          </a:bodyPr>
          <a:lstStyle/>
          <a:p>
            <a:r>
              <a:rPr lang="en-US" dirty="0" smtClean="0">
                <a:solidFill>
                  <a:srgbClr val="FF0000"/>
                </a:solidFill>
                <a:effectLst>
                  <a:outerShdw blurRad="38100" dist="38100" dir="2700000" algn="tl">
                    <a:srgbClr val="000000">
                      <a:alpha val="43137"/>
                    </a:srgbClr>
                  </a:outerShdw>
                </a:effectLst>
              </a:rPr>
              <a:t>2. Marginal Likelihood</a:t>
            </a:r>
            <a:endParaRPr lang="ru-RU" dirty="0">
              <a:solidFill>
                <a:srgbClr val="FF0000"/>
              </a:solidFill>
              <a:effectLst>
                <a:outerShdw blurRad="38100" dist="38100" dir="2700000" algn="tl">
                  <a:srgbClr val="000000">
                    <a:alpha val="43137"/>
                  </a:srgbClr>
                </a:outerShdw>
              </a:effectLst>
            </a:endParaRPr>
          </a:p>
        </p:txBody>
      </p:sp>
      <p:sp>
        <p:nvSpPr>
          <p:cNvPr id="34" name="TextBox 33"/>
          <p:cNvSpPr txBox="1"/>
          <p:nvPr/>
        </p:nvSpPr>
        <p:spPr>
          <a:xfrm>
            <a:off x="5032820" y="2525868"/>
            <a:ext cx="1428340" cy="369332"/>
          </a:xfrm>
          <a:prstGeom prst="rect">
            <a:avLst/>
          </a:prstGeom>
          <a:noFill/>
        </p:spPr>
        <p:txBody>
          <a:bodyPr wrap="none" rtlCol="0">
            <a:spAutoFit/>
          </a:bodyPr>
          <a:lstStyle/>
          <a:p>
            <a:r>
              <a:rPr lang="en-US" dirty="0" smtClean="0">
                <a:solidFill>
                  <a:srgbClr val="0070C0"/>
                </a:solidFill>
                <a:effectLst>
                  <a:outerShdw blurRad="38100" dist="38100" dir="2700000" algn="tl">
                    <a:srgbClr val="000000">
                      <a:alpha val="43137"/>
                    </a:srgbClr>
                  </a:outerShdw>
                </a:effectLst>
              </a:rPr>
              <a:t>3. Likelihood</a:t>
            </a:r>
            <a:endParaRPr lang="ru-RU" dirty="0">
              <a:solidFill>
                <a:srgbClr val="0070C0"/>
              </a:solidFill>
              <a:effectLst>
                <a:outerShdw blurRad="38100" dist="38100" dir="2700000" algn="tl">
                  <a:srgbClr val="000000">
                    <a:alpha val="43137"/>
                  </a:srgbClr>
                </a:outerShdw>
              </a:effectLst>
            </a:endParaRPr>
          </a:p>
        </p:txBody>
      </p:sp>
      <p:sp>
        <p:nvSpPr>
          <p:cNvPr id="35" name="TextBox 34"/>
          <p:cNvSpPr txBox="1"/>
          <p:nvPr/>
        </p:nvSpPr>
        <p:spPr>
          <a:xfrm>
            <a:off x="1821809" y="3454400"/>
            <a:ext cx="2366161" cy="369332"/>
          </a:xfrm>
          <a:prstGeom prst="rect">
            <a:avLst/>
          </a:prstGeom>
          <a:noFill/>
        </p:spPr>
        <p:txBody>
          <a:bodyPr wrap="none" rtlCol="0">
            <a:spAutoFit/>
          </a:bodyPr>
          <a:lstStyle/>
          <a:p>
            <a:r>
              <a:rPr lang="en-US" dirty="0" smtClean="0">
                <a:solidFill>
                  <a:srgbClr val="00B050"/>
                </a:solidFill>
                <a:effectLst>
                  <a:outerShdw blurRad="38100" dist="38100" dir="2700000" algn="tl">
                    <a:srgbClr val="000000">
                      <a:alpha val="43137"/>
                    </a:srgbClr>
                  </a:outerShdw>
                </a:effectLst>
              </a:rPr>
              <a:t>4. Posterior probability</a:t>
            </a:r>
            <a:endParaRPr lang="ru-RU"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57222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1177996"/>
          </a:xfrm>
        </p:spPr>
        <p:txBody>
          <a:bodyPr>
            <a:normAutofit fontScale="90000"/>
          </a:bodyPr>
          <a:lstStyle/>
          <a:p>
            <a:r>
              <a:rPr lang="en-US" dirty="0"/>
              <a:t>Bayes </a:t>
            </a:r>
            <a:r>
              <a:rPr lang="en-US" dirty="0" smtClean="0"/>
              <a:t>Theorem applied to the current example (2/3)</a:t>
            </a:r>
            <a:endParaRPr lang="ru-RU" dirty="0"/>
          </a:p>
        </p:txBody>
      </p:sp>
      <p:sp>
        <p:nvSpPr>
          <p:cNvPr id="3" name="Объект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X – are the features of a some particular </a:t>
            </a:r>
            <a:r>
              <a:rPr lang="en-US" dirty="0" err="1" smtClean="0"/>
              <a:t>datapoint</a:t>
            </a:r>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4187970" y="3516284"/>
                <a:ext cx="6503062" cy="91262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𝐷𝑟𝑖𝑣𝑒𝑠</m:t>
                          </m:r>
                        </m:e>
                        <m:e>
                          <m:r>
                            <a:rPr lang="en-US" sz="2800" b="0" i="1" smtClean="0">
                              <a:latin typeface="Cambria Math" panose="02040503050406030204" pitchFamily="18" charset="0"/>
                            </a:rPr>
                            <m:t>𝑋</m:t>
                          </m:r>
                        </m:e>
                      </m:d>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e>
                              <m:r>
                                <a:rPr lang="en-US" sz="2800" i="1">
                                  <a:latin typeface="Cambria Math" panose="02040503050406030204" pitchFamily="18" charset="0"/>
                                </a:rPr>
                                <m:t>𝐷𝑟𝑖𝑣𝑒𝑠</m:t>
                              </m:r>
                            </m:e>
                          </m:d>
                          <m:r>
                            <a:rPr lang="en-US" sz="2800" b="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i="1">
                              <a:latin typeface="Cambria Math" panose="02040503050406030204" pitchFamily="18" charset="0"/>
                            </a:rPr>
                            <m:t>𝐷𝑟𝑖𝑣𝑒𝑠</m:t>
                          </m:r>
                          <m:r>
                            <a:rPr lang="en-US" sz="2800" b="0" i="1" smtClean="0">
                              <a:latin typeface="Cambria Math" panose="02040503050406030204" pitchFamily="18" charset="0"/>
                            </a:rPr>
                            <m:t>)</m:t>
                          </m:r>
                        </m:num>
                        <m:den>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𝑋</m:t>
                          </m:r>
                          <m:r>
                            <a:rPr lang="en-US" sz="2800" b="0" i="1" smtClean="0">
                              <a:latin typeface="Cambria Math" panose="02040503050406030204" pitchFamily="18" charset="0"/>
                            </a:rPr>
                            <m:t>)</m:t>
                          </m:r>
                        </m:den>
                      </m:f>
                    </m:oMath>
                  </m:oMathPara>
                </a14:m>
                <a:endParaRPr lang="ru-RU" sz="2800" dirty="0"/>
              </a:p>
            </p:txBody>
          </p:sp>
        </mc:Choice>
        <mc:Fallback>
          <p:sp>
            <p:nvSpPr>
              <p:cNvPr id="4" name="TextBox 3"/>
              <p:cNvSpPr txBox="1">
                <a:spLocks noRot="1" noChangeAspect="1" noMove="1" noResize="1" noEditPoints="1" noAdjustHandles="1" noChangeArrowheads="1" noChangeShapeType="1" noTextEdit="1"/>
              </p:cNvSpPr>
              <p:nvPr/>
            </p:nvSpPr>
            <p:spPr>
              <a:xfrm>
                <a:off x="4187970" y="3516284"/>
                <a:ext cx="6503062" cy="912622"/>
              </a:xfrm>
              <a:prstGeom prst="rect">
                <a:avLst/>
              </a:prstGeom>
              <a:blipFill>
                <a:blip r:embed="rId2"/>
                <a:stretch>
                  <a:fillRect/>
                </a:stretch>
              </a:blipFill>
            </p:spPr>
            <p:txBody>
              <a:bodyPr/>
              <a:lstStyle/>
              <a:p>
                <a:r>
                  <a:rPr lang="ru-RU">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12" name="Рукописный ввод 11"/>
              <p14:cNvContentPartPr/>
              <p14:nvPr/>
            </p14:nvContentPartPr>
            <p14:xfrm>
              <a:off x="3848891" y="3857138"/>
              <a:ext cx="141840" cy="174960"/>
            </p14:xfrm>
          </p:contentPart>
        </mc:Choice>
        <mc:Fallback>
          <p:pic>
            <p:nvPicPr>
              <p:cNvPr id="12" name="Рукописный ввод 11"/>
              <p:cNvPicPr/>
              <p:nvPr/>
            </p:nvPicPr>
            <p:blipFill>
              <a:blip r:embed="rId4"/>
              <a:stretch>
                <a:fillRect/>
              </a:stretch>
            </p:blipFill>
            <p:spPr>
              <a:xfrm>
                <a:off x="3837011" y="3845258"/>
                <a:ext cx="16560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5" name="Рукописный ввод 14"/>
              <p14:cNvContentPartPr/>
              <p14:nvPr/>
            </p14:nvContentPartPr>
            <p14:xfrm>
              <a:off x="5893691" y="3009338"/>
              <a:ext cx="337680" cy="419400"/>
            </p14:xfrm>
          </p:contentPart>
        </mc:Choice>
        <mc:Fallback>
          <p:pic>
            <p:nvPicPr>
              <p:cNvPr id="15" name="Рукописный ввод 14"/>
              <p:cNvPicPr/>
              <p:nvPr/>
            </p:nvPicPr>
            <p:blipFill>
              <a:blip r:embed="rId6"/>
              <a:stretch>
                <a:fillRect/>
              </a:stretch>
            </p:blipFill>
            <p:spPr>
              <a:xfrm>
                <a:off x="5881811" y="2997458"/>
                <a:ext cx="361440" cy="443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3" name="Рукописный ввод 22"/>
              <p14:cNvContentPartPr/>
              <p14:nvPr/>
            </p14:nvContentPartPr>
            <p14:xfrm>
              <a:off x="3391691" y="3932018"/>
              <a:ext cx="549000" cy="19800"/>
            </p14:xfrm>
          </p:contentPart>
        </mc:Choice>
        <mc:Fallback>
          <p:pic>
            <p:nvPicPr>
              <p:cNvPr id="23" name="Рукописный ввод 22"/>
              <p:cNvPicPr/>
              <p:nvPr/>
            </p:nvPicPr>
            <p:blipFill>
              <a:blip r:embed="rId8"/>
              <a:stretch>
                <a:fillRect/>
              </a:stretch>
            </p:blipFill>
            <p:spPr>
              <a:xfrm>
                <a:off x="3379811" y="3920138"/>
                <a:ext cx="5727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8" name="Рукописный ввод 27"/>
              <p14:cNvContentPartPr/>
              <p14:nvPr/>
            </p14:nvContentPartPr>
            <p14:xfrm>
              <a:off x="7955411" y="3109058"/>
              <a:ext cx="282960" cy="357840"/>
            </p14:xfrm>
          </p:contentPart>
        </mc:Choice>
        <mc:Fallback>
          <p:pic>
            <p:nvPicPr>
              <p:cNvPr id="28" name="Рукописный ввод 27"/>
              <p:cNvPicPr/>
              <p:nvPr/>
            </p:nvPicPr>
            <p:blipFill>
              <a:blip r:embed="rId10"/>
              <a:stretch>
                <a:fillRect/>
              </a:stretch>
            </p:blipFill>
            <p:spPr>
              <a:xfrm>
                <a:off x="7943531" y="3097178"/>
                <a:ext cx="306720" cy="3816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9" name="Рукописный ввод 28"/>
              <p14:cNvContentPartPr/>
              <p14:nvPr/>
            </p14:nvContentPartPr>
            <p14:xfrm>
              <a:off x="7415051" y="4447178"/>
              <a:ext cx="848160" cy="391320"/>
            </p14:xfrm>
          </p:contentPart>
        </mc:Choice>
        <mc:Fallback>
          <p:pic>
            <p:nvPicPr>
              <p:cNvPr id="29" name="Рукописный ввод 28"/>
              <p:cNvPicPr/>
              <p:nvPr/>
            </p:nvPicPr>
            <p:blipFill>
              <a:blip r:embed="rId12"/>
              <a:stretch>
                <a:fillRect/>
              </a:stretch>
            </p:blipFill>
            <p:spPr>
              <a:xfrm>
                <a:off x="7403171" y="4435298"/>
                <a:ext cx="871920" cy="4150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1" name="Рукописный ввод 30"/>
              <p14:cNvContentPartPr/>
              <p14:nvPr/>
            </p14:nvContentPartPr>
            <p14:xfrm>
              <a:off x="7397411" y="4380938"/>
              <a:ext cx="591480" cy="340920"/>
            </p14:xfrm>
          </p:contentPart>
        </mc:Choice>
        <mc:Fallback>
          <p:pic>
            <p:nvPicPr>
              <p:cNvPr id="31" name="Рукописный ввод 30"/>
              <p:cNvPicPr/>
              <p:nvPr/>
            </p:nvPicPr>
            <p:blipFill>
              <a:blip r:embed="rId14"/>
              <a:stretch>
                <a:fillRect/>
              </a:stretch>
            </p:blipFill>
            <p:spPr>
              <a:xfrm>
                <a:off x="7385531" y="4369058"/>
                <a:ext cx="615240" cy="364680"/>
              </a:xfrm>
              <a:prstGeom prst="rect">
                <a:avLst/>
              </a:prstGeom>
            </p:spPr>
          </p:pic>
        </mc:Fallback>
      </mc:AlternateContent>
      <p:sp>
        <p:nvSpPr>
          <p:cNvPr id="32" name="TextBox 31"/>
          <p:cNvSpPr txBox="1"/>
          <p:nvPr/>
        </p:nvSpPr>
        <p:spPr>
          <a:xfrm>
            <a:off x="8462356" y="3109058"/>
            <a:ext cx="1953420" cy="369332"/>
          </a:xfrm>
          <a:prstGeom prst="rect">
            <a:avLst/>
          </a:prstGeom>
          <a:noFill/>
        </p:spPr>
        <p:txBody>
          <a:bodyPr wrap="none" rtlCol="0">
            <a:spAutoFit/>
          </a:bodyPr>
          <a:lstStyle/>
          <a:p>
            <a:r>
              <a:rPr lang="en-US" dirty="0" smtClean="0">
                <a:solidFill>
                  <a:srgbClr val="FFC000"/>
                </a:solidFill>
                <a:effectLst>
                  <a:outerShdw blurRad="38100" dist="38100" dir="2700000" algn="tl">
                    <a:srgbClr val="000000">
                      <a:alpha val="43137"/>
                    </a:srgbClr>
                  </a:outerShdw>
                </a:effectLst>
              </a:rPr>
              <a:t>1. Prior Probability</a:t>
            </a:r>
            <a:endParaRPr lang="ru-RU" dirty="0">
              <a:solidFill>
                <a:srgbClr val="FFC000"/>
              </a:solidFill>
              <a:effectLst>
                <a:outerShdw blurRad="38100" dist="38100" dir="2700000" algn="tl">
                  <a:srgbClr val="000000">
                    <a:alpha val="43137"/>
                  </a:srgbClr>
                </a:outerShdw>
              </a:effectLst>
            </a:endParaRPr>
          </a:p>
        </p:txBody>
      </p:sp>
      <p:sp>
        <p:nvSpPr>
          <p:cNvPr id="33" name="TextBox 32"/>
          <p:cNvSpPr txBox="1"/>
          <p:nvPr/>
        </p:nvSpPr>
        <p:spPr>
          <a:xfrm>
            <a:off x="8462356" y="4838498"/>
            <a:ext cx="2337243" cy="369332"/>
          </a:xfrm>
          <a:prstGeom prst="rect">
            <a:avLst/>
          </a:prstGeom>
          <a:noFill/>
        </p:spPr>
        <p:txBody>
          <a:bodyPr wrap="none" rtlCol="0">
            <a:spAutoFit/>
          </a:bodyPr>
          <a:lstStyle/>
          <a:p>
            <a:r>
              <a:rPr lang="en-US" dirty="0" smtClean="0">
                <a:solidFill>
                  <a:srgbClr val="FF0000"/>
                </a:solidFill>
                <a:effectLst>
                  <a:outerShdw blurRad="38100" dist="38100" dir="2700000" algn="tl">
                    <a:srgbClr val="000000">
                      <a:alpha val="43137"/>
                    </a:srgbClr>
                  </a:outerShdw>
                </a:effectLst>
              </a:rPr>
              <a:t>2. Marginal Likelihood</a:t>
            </a:r>
            <a:endParaRPr lang="ru-RU" dirty="0">
              <a:solidFill>
                <a:srgbClr val="FF0000"/>
              </a:solidFill>
              <a:effectLst>
                <a:outerShdw blurRad="38100" dist="38100" dir="2700000" algn="tl">
                  <a:srgbClr val="000000">
                    <a:alpha val="43137"/>
                  </a:srgbClr>
                </a:outerShdw>
              </a:effectLst>
            </a:endParaRPr>
          </a:p>
        </p:txBody>
      </p:sp>
      <p:sp>
        <p:nvSpPr>
          <p:cNvPr id="34" name="TextBox 33"/>
          <p:cNvSpPr txBox="1"/>
          <p:nvPr/>
        </p:nvSpPr>
        <p:spPr>
          <a:xfrm>
            <a:off x="5032820" y="2525868"/>
            <a:ext cx="1428340" cy="369332"/>
          </a:xfrm>
          <a:prstGeom prst="rect">
            <a:avLst/>
          </a:prstGeom>
          <a:noFill/>
        </p:spPr>
        <p:txBody>
          <a:bodyPr wrap="none" rtlCol="0">
            <a:spAutoFit/>
          </a:bodyPr>
          <a:lstStyle/>
          <a:p>
            <a:r>
              <a:rPr lang="en-US" dirty="0" smtClean="0">
                <a:solidFill>
                  <a:srgbClr val="0070C0"/>
                </a:solidFill>
                <a:effectLst>
                  <a:outerShdw blurRad="38100" dist="38100" dir="2700000" algn="tl">
                    <a:srgbClr val="000000">
                      <a:alpha val="43137"/>
                    </a:srgbClr>
                  </a:outerShdw>
                </a:effectLst>
              </a:rPr>
              <a:t>3. Likelihood</a:t>
            </a:r>
            <a:endParaRPr lang="ru-RU" dirty="0">
              <a:solidFill>
                <a:srgbClr val="0070C0"/>
              </a:solidFill>
              <a:effectLst>
                <a:outerShdw blurRad="38100" dist="38100" dir="2700000" algn="tl">
                  <a:srgbClr val="000000">
                    <a:alpha val="43137"/>
                  </a:srgbClr>
                </a:outerShdw>
              </a:effectLst>
            </a:endParaRPr>
          </a:p>
        </p:txBody>
      </p:sp>
      <p:sp>
        <p:nvSpPr>
          <p:cNvPr id="35" name="TextBox 34"/>
          <p:cNvSpPr txBox="1"/>
          <p:nvPr/>
        </p:nvSpPr>
        <p:spPr>
          <a:xfrm>
            <a:off x="1821809" y="3454400"/>
            <a:ext cx="2366161" cy="369332"/>
          </a:xfrm>
          <a:prstGeom prst="rect">
            <a:avLst/>
          </a:prstGeom>
          <a:noFill/>
        </p:spPr>
        <p:txBody>
          <a:bodyPr wrap="none" rtlCol="0">
            <a:spAutoFit/>
          </a:bodyPr>
          <a:lstStyle/>
          <a:p>
            <a:r>
              <a:rPr lang="en-US" dirty="0" smtClean="0">
                <a:solidFill>
                  <a:srgbClr val="00B050"/>
                </a:solidFill>
                <a:effectLst>
                  <a:outerShdw blurRad="38100" dist="38100" dir="2700000" algn="tl">
                    <a:srgbClr val="000000">
                      <a:alpha val="43137"/>
                    </a:srgbClr>
                  </a:outerShdw>
                </a:effectLst>
              </a:rPr>
              <a:t>4. Posterior probability</a:t>
            </a:r>
            <a:endParaRPr lang="ru-RU"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29442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1177996"/>
          </a:xfrm>
        </p:spPr>
        <p:txBody>
          <a:bodyPr>
            <a:normAutofit fontScale="90000"/>
          </a:bodyPr>
          <a:lstStyle/>
          <a:p>
            <a:r>
              <a:rPr lang="en-US" dirty="0"/>
              <a:t>Bayes </a:t>
            </a:r>
            <a:r>
              <a:rPr lang="en-US" dirty="0" smtClean="0"/>
              <a:t>Theorem applied to the current example (3/3)</a:t>
            </a:r>
            <a:endParaRPr lang="ru-RU" dirty="0"/>
          </a:p>
        </p:txBody>
      </p:sp>
      <mc:AlternateContent xmlns:mc="http://schemas.openxmlformats.org/markup-compatibility/2006">
        <mc:Choice xmlns:a14="http://schemas.microsoft.com/office/drawing/2010/main" Requires="a14">
          <p:sp>
            <p:nvSpPr>
              <p:cNvPr id="4" name="TextBox 3"/>
              <p:cNvSpPr txBox="1"/>
              <p:nvPr/>
            </p:nvSpPr>
            <p:spPr>
              <a:xfrm>
                <a:off x="4187970" y="3516284"/>
                <a:ext cx="4429418" cy="43088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𝑊𝑎𝑙𝑘𝑠</m:t>
                          </m:r>
                        </m:e>
                        <m:e>
                          <m:r>
                            <a:rPr lang="en-US" sz="2800" b="0" i="1" smtClean="0">
                              <a:latin typeface="Cambria Math" panose="02040503050406030204" pitchFamily="18" charset="0"/>
                            </a:rPr>
                            <m:t>𝑋</m:t>
                          </m:r>
                        </m:e>
                      </m:d>
                      <m:r>
                        <a:rPr lang="en-US" sz="2800" b="0" i="1" smtClean="0">
                          <a:latin typeface="Cambria Math" panose="02040503050406030204" pitchFamily="18" charset="0"/>
                        </a:rPr>
                        <m:t>=</m:t>
                      </m:r>
                      <m:r>
                        <a:rPr lang="en-US" sz="2800" i="1">
                          <a:latin typeface="Cambria Math" panose="02040503050406030204" pitchFamily="18" charset="0"/>
                        </a:rPr>
                        <m:t>𝑃</m:t>
                      </m:r>
                      <m:d>
                        <m:dPr>
                          <m:ctrlPr>
                            <a:rPr lang="en-US" sz="2800" i="1">
                              <a:latin typeface="Cambria Math" panose="02040503050406030204" pitchFamily="18" charset="0"/>
                            </a:rPr>
                          </m:ctrlPr>
                        </m:dPr>
                        <m:e>
                          <m:r>
                            <a:rPr lang="en-US" sz="2800" i="1">
                              <a:latin typeface="Cambria Math" panose="02040503050406030204" pitchFamily="18" charset="0"/>
                            </a:rPr>
                            <m:t>𝐷𝑟𝑖𝑣𝑒𝑠</m:t>
                          </m:r>
                        </m:e>
                        <m:e>
                          <m:r>
                            <a:rPr lang="en-US" sz="2800" i="1">
                              <a:latin typeface="Cambria Math" panose="02040503050406030204" pitchFamily="18" charset="0"/>
                            </a:rPr>
                            <m:t>𝑋</m:t>
                          </m:r>
                        </m:e>
                      </m:d>
                    </m:oMath>
                  </m:oMathPara>
                </a14:m>
                <a:endParaRPr lang="ru-RU" sz="2800" dirty="0"/>
              </a:p>
            </p:txBody>
          </p:sp>
        </mc:Choice>
        <mc:Fallback>
          <p:sp>
            <p:nvSpPr>
              <p:cNvPr id="4" name="TextBox 3"/>
              <p:cNvSpPr txBox="1">
                <a:spLocks noRot="1" noChangeAspect="1" noMove="1" noResize="1" noEditPoints="1" noAdjustHandles="1" noChangeArrowheads="1" noChangeShapeType="1" noTextEdit="1"/>
              </p:cNvSpPr>
              <p:nvPr/>
            </p:nvSpPr>
            <p:spPr>
              <a:xfrm>
                <a:off x="4187970" y="3516284"/>
                <a:ext cx="4429418" cy="430887"/>
              </a:xfrm>
              <a:prstGeom prst="rect">
                <a:avLst/>
              </a:prstGeom>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02090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865259" y="2762216"/>
            <a:ext cx="5802242" cy="3061683"/>
          </a:xfrm>
          <a:prstGeom prst="rect">
            <a:avLst/>
          </a:prstGeom>
        </p:spPr>
      </p:pic>
      <p:sp>
        <p:nvSpPr>
          <p:cNvPr id="2" name="Заголовок 1"/>
          <p:cNvSpPr>
            <a:spLocks noGrp="1"/>
          </p:cNvSpPr>
          <p:nvPr>
            <p:ph type="title"/>
          </p:nvPr>
        </p:nvSpPr>
        <p:spPr>
          <a:xfrm>
            <a:off x="1371600" y="685800"/>
            <a:ext cx="9601200" cy="781050"/>
          </a:xfrm>
        </p:spPr>
        <p:txBody>
          <a:bodyPr/>
          <a:lstStyle/>
          <a:p>
            <a:r>
              <a:rPr lang="en-US" dirty="0" smtClean="0"/>
              <a:t>Step #1</a:t>
            </a:r>
            <a:endParaRPr lang="ru-RU" dirty="0"/>
          </a:p>
        </p:txBody>
      </p:sp>
      <mc:AlternateContent xmlns:mc="http://schemas.openxmlformats.org/markup-compatibility/2006">
        <mc:Choice xmlns:a14="http://schemas.microsoft.com/office/drawing/2010/main" Requires="a14">
          <p:sp>
            <p:nvSpPr>
              <p:cNvPr id="5" name="TextBox 4"/>
              <p:cNvSpPr txBox="1"/>
              <p:nvPr/>
            </p:nvSpPr>
            <p:spPr>
              <a:xfrm>
                <a:off x="7305675" y="3762332"/>
                <a:ext cx="4295775" cy="61901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𝑊𝑎𝑙𝑘𝑠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30</m:t>
                          </m:r>
                        </m:den>
                      </m:f>
                    </m:oMath>
                  </m:oMathPara>
                </a14:m>
                <a:endParaRPr lang="ru-RU" dirty="0"/>
              </a:p>
            </p:txBody>
          </p:sp>
        </mc:Choice>
        <mc:Fallback>
          <p:sp>
            <p:nvSpPr>
              <p:cNvPr id="5" name="TextBox 4"/>
              <p:cNvSpPr txBox="1">
                <a:spLocks noRot="1" noChangeAspect="1" noMove="1" noResize="1" noEditPoints="1" noAdjustHandles="1" noChangeArrowheads="1" noChangeShapeType="1" noTextEdit="1"/>
              </p:cNvSpPr>
              <p:nvPr/>
            </p:nvSpPr>
            <p:spPr>
              <a:xfrm>
                <a:off x="7305675" y="3762332"/>
                <a:ext cx="4295775" cy="619016"/>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7305675" y="1619250"/>
                <a:ext cx="4295775" cy="2004010"/>
              </a:xfrm>
              <a:prstGeom prst="rect">
                <a:avLst/>
              </a:prstGeom>
              <a:noFill/>
            </p:spPr>
            <p:txBody>
              <a:bodyPr wrap="square" rtlCol="0">
                <a:spAutoFit/>
              </a:bodyPr>
              <a:lstStyle/>
              <a:p>
                <a:r>
                  <a:rPr lang="en-US" dirty="0" smtClean="0"/>
                  <a:t>#1. P(Walks)</a:t>
                </a:r>
              </a:p>
              <a:p>
                <a:endParaRPr lang="en-US" dirty="0" smtClean="0"/>
              </a:p>
              <a:p>
                <a:r>
                  <a:rPr lang="en-US" dirty="0" smtClean="0"/>
                  <a:t>Q: what is the probability that the person we add to the dataset walks to work?</a:t>
                </a:r>
              </a:p>
              <a:p>
                <a:endParaRPr lang="en-US"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𝑊𝑎𝑙𝑘𝑠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𝑊𝑎𝑙𝑘𝑒𝑟𝑠</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𝑂𝑏𝑠𝑒𝑟𝑣𝑎𝑡𝑖𝑜𝑛𝑠</m:t>
                          </m:r>
                        </m:den>
                      </m:f>
                    </m:oMath>
                  </m:oMathPara>
                </a14:m>
                <a:endParaRPr lang="ru-RU" dirty="0"/>
              </a:p>
            </p:txBody>
          </p:sp>
        </mc:Choice>
        <mc:Fallback>
          <p:sp>
            <p:nvSpPr>
              <p:cNvPr id="6" name="TextBox 5"/>
              <p:cNvSpPr txBox="1">
                <a:spLocks noRot="1" noChangeAspect="1" noMove="1" noResize="1" noEditPoints="1" noAdjustHandles="1" noChangeArrowheads="1" noChangeShapeType="1" noTextEdit="1"/>
              </p:cNvSpPr>
              <p:nvPr/>
            </p:nvSpPr>
            <p:spPr>
              <a:xfrm>
                <a:off x="7305675" y="1619250"/>
                <a:ext cx="4295775" cy="2004010"/>
              </a:xfrm>
              <a:prstGeom prst="rect">
                <a:avLst/>
              </a:prstGeom>
              <a:blipFill>
                <a:blip r:embed="rId4"/>
                <a:stretch>
                  <a:fillRect l="-1135" t="-1829"/>
                </a:stretch>
              </a:blipFill>
            </p:spPr>
            <p:txBody>
              <a:bodyPr/>
              <a:lstStyle/>
              <a:p>
                <a:r>
                  <a:rPr lang="ru-RU">
                    <a:noFill/>
                  </a:rPr>
                  <a:t> </a:t>
                </a:r>
              </a:p>
            </p:txBody>
          </p:sp>
        </mc:Fallback>
      </mc:AlternateContent>
    </p:spTree>
    <p:extLst>
      <p:ext uri="{BB962C8B-B14F-4D97-AF65-F5344CB8AC3E}">
        <p14:creationId xmlns:p14="http://schemas.microsoft.com/office/powerpoint/2010/main" val="296388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1177996"/>
          </a:xfrm>
        </p:spPr>
        <p:txBody>
          <a:bodyPr>
            <a:normAutofit fontScale="90000"/>
          </a:bodyPr>
          <a:lstStyle/>
          <a:p>
            <a:r>
              <a:rPr lang="en-US" dirty="0"/>
              <a:t>Bayes </a:t>
            </a:r>
            <a:r>
              <a:rPr lang="en-US" dirty="0" smtClean="0"/>
              <a:t>Theorem applied to the current example (2/3)</a:t>
            </a:r>
            <a:endParaRPr lang="ru-RU" dirty="0"/>
          </a:p>
        </p:txBody>
      </p:sp>
      <p:sp>
        <p:nvSpPr>
          <p:cNvPr id="3" name="Объект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X – are the features of a some particular </a:t>
            </a:r>
            <a:r>
              <a:rPr lang="en-US" dirty="0" err="1" smtClean="0"/>
              <a:t>datapoint</a:t>
            </a:r>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4187970" y="3516284"/>
                <a:ext cx="6503062" cy="91262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𝐷𝑟𝑖𝑣𝑒𝑠</m:t>
                          </m:r>
                        </m:e>
                        <m:e>
                          <m:r>
                            <a:rPr lang="en-US" sz="2800" b="0" i="1" smtClean="0">
                              <a:latin typeface="Cambria Math" panose="02040503050406030204" pitchFamily="18" charset="0"/>
                            </a:rPr>
                            <m:t>𝑋</m:t>
                          </m:r>
                        </m:e>
                      </m:d>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e>
                              <m:r>
                                <a:rPr lang="en-US" sz="2800" i="1">
                                  <a:latin typeface="Cambria Math" panose="02040503050406030204" pitchFamily="18" charset="0"/>
                                </a:rPr>
                                <m:t>𝐷𝑟𝑖𝑣𝑒𝑠</m:t>
                              </m:r>
                            </m:e>
                          </m:d>
                          <m:r>
                            <a:rPr lang="en-US" sz="2800" b="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i="1">
                              <a:latin typeface="Cambria Math" panose="02040503050406030204" pitchFamily="18" charset="0"/>
                            </a:rPr>
                            <m:t>𝐷𝑟𝑖𝑣𝑒𝑠</m:t>
                          </m:r>
                          <m:r>
                            <a:rPr lang="en-US" sz="2800" b="0" i="1" smtClean="0">
                              <a:latin typeface="Cambria Math" panose="02040503050406030204" pitchFamily="18" charset="0"/>
                            </a:rPr>
                            <m:t>)</m:t>
                          </m:r>
                        </m:num>
                        <m:den>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𝑋</m:t>
                          </m:r>
                          <m:r>
                            <a:rPr lang="en-US" sz="2800" b="0" i="1" smtClean="0">
                              <a:latin typeface="Cambria Math" panose="02040503050406030204" pitchFamily="18" charset="0"/>
                            </a:rPr>
                            <m:t>)</m:t>
                          </m:r>
                        </m:den>
                      </m:f>
                    </m:oMath>
                  </m:oMathPara>
                </a14:m>
                <a:endParaRPr lang="ru-RU" sz="2800" dirty="0"/>
              </a:p>
            </p:txBody>
          </p:sp>
        </mc:Choice>
        <mc:Fallback>
          <p:sp>
            <p:nvSpPr>
              <p:cNvPr id="4" name="TextBox 3"/>
              <p:cNvSpPr txBox="1">
                <a:spLocks noRot="1" noChangeAspect="1" noMove="1" noResize="1" noEditPoints="1" noAdjustHandles="1" noChangeArrowheads="1" noChangeShapeType="1" noTextEdit="1"/>
              </p:cNvSpPr>
              <p:nvPr/>
            </p:nvSpPr>
            <p:spPr>
              <a:xfrm>
                <a:off x="4187970" y="3516284"/>
                <a:ext cx="6503062" cy="912622"/>
              </a:xfrm>
              <a:prstGeom prst="rect">
                <a:avLst/>
              </a:prstGeom>
              <a:blipFill>
                <a:blip r:embed="rId2"/>
                <a:stretch>
                  <a:fillRect/>
                </a:stretch>
              </a:blipFill>
            </p:spPr>
            <p:txBody>
              <a:bodyPr/>
              <a:lstStyle/>
              <a:p>
                <a:r>
                  <a:rPr lang="ru-RU">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12" name="Рукописный ввод 11"/>
              <p14:cNvContentPartPr/>
              <p14:nvPr/>
            </p14:nvContentPartPr>
            <p14:xfrm>
              <a:off x="3848891" y="3857138"/>
              <a:ext cx="141840" cy="174960"/>
            </p14:xfrm>
          </p:contentPart>
        </mc:Choice>
        <mc:Fallback>
          <p:pic>
            <p:nvPicPr>
              <p:cNvPr id="12" name="Рукописный ввод 11"/>
              <p:cNvPicPr/>
              <p:nvPr/>
            </p:nvPicPr>
            <p:blipFill>
              <a:blip r:embed="rId4"/>
              <a:stretch>
                <a:fillRect/>
              </a:stretch>
            </p:blipFill>
            <p:spPr>
              <a:xfrm>
                <a:off x="3837011" y="3845258"/>
                <a:ext cx="16560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5" name="Рукописный ввод 14"/>
              <p14:cNvContentPartPr/>
              <p14:nvPr/>
            </p14:nvContentPartPr>
            <p14:xfrm>
              <a:off x="5893691" y="3009338"/>
              <a:ext cx="337680" cy="419400"/>
            </p14:xfrm>
          </p:contentPart>
        </mc:Choice>
        <mc:Fallback>
          <p:pic>
            <p:nvPicPr>
              <p:cNvPr id="15" name="Рукописный ввод 14"/>
              <p:cNvPicPr/>
              <p:nvPr/>
            </p:nvPicPr>
            <p:blipFill>
              <a:blip r:embed="rId6"/>
              <a:stretch>
                <a:fillRect/>
              </a:stretch>
            </p:blipFill>
            <p:spPr>
              <a:xfrm>
                <a:off x="5881811" y="2997458"/>
                <a:ext cx="361440" cy="443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3" name="Рукописный ввод 22"/>
              <p14:cNvContentPartPr/>
              <p14:nvPr/>
            </p14:nvContentPartPr>
            <p14:xfrm>
              <a:off x="3391691" y="3932018"/>
              <a:ext cx="549000" cy="19800"/>
            </p14:xfrm>
          </p:contentPart>
        </mc:Choice>
        <mc:Fallback>
          <p:pic>
            <p:nvPicPr>
              <p:cNvPr id="23" name="Рукописный ввод 22"/>
              <p:cNvPicPr/>
              <p:nvPr/>
            </p:nvPicPr>
            <p:blipFill>
              <a:blip r:embed="rId8"/>
              <a:stretch>
                <a:fillRect/>
              </a:stretch>
            </p:blipFill>
            <p:spPr>
              <a:xfrm>
                <a:off x="3379811" y="3920138"/>
                <a:ext cx="5727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8" name="Рукописный ввод 27"/>
              <p14:cNvContentPartPr/>
              <p14:nvPr/>
            </p14:nvContentPartPr>
            <p14:xfrm>
              <a:off x="7955411" y="3109058"/>
              <a:ext cx="282960" cy="357840"/>
            </p14:xfrm>
          </p:contentPart>
        </mc:Choice>
        <mc:Fallback>
          <p:pic>
            <p:nvPicPr>
              <p:cNvPr id="28" name="Рукописный ввод 27"/>
              <p:cNvPicPr/>
              <p:nvPr/>
            </p:nvPicPr>
            <p:blipFill>
              <a:blip r:embed="rId10"/>
              <a:stretch>
                <a:fillRect/>
              </a:stretch>
            </p:blipFill>
            <p:spPr>
              <a:xfrm>
                <a:off x="7943531" y="3097178"/>
                <a:ext cx="306720" cy="3816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9" name="Рукописный ввод 28"/>
              <p14:cNvContentPartPr/>
              <p14:nvPr/>
            </p14:nvContentPartPr>
            <p14:xfrm>
              <a:off x="7415051" y="4447178"/>
              <a:ext cx="848160" cy="391320"/>
            </p14:xfrm>
          </p:contentPart>
        </mc:Choice>
        <mc:Fallback>
          <p:pic>
            <p:nvPicPr>
              <p:cNvPr id="29" name="Рукописный ввод 28"/>
              <p:cNvPicPr/>
              <p:nvPr/>
            </p:nvPicPr>
            <p:blipFill>
              <a:blip r:embed="rId12"/>
              <a:stretch>
                <a:fillRect/>
              </a:stretch>
            </p:blipFill>
            <p:spPr>
              <a:xfrm>
                <a:off x="7403171" y="4435298"/>
                <a:ext cx="871920" cy="4150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1" name="Рукописный ввод 30"/>
              <p14:cNvContentPartPr/>
              <p14:nvPr/>
            </p14:nvContentPartPr>
            <p14:xfrm>
              <a:off x="7397411" y="4380938"/>
              <a:ext cx="591480" cy="340920"/>
            </p14:xfrm>
          </p:contentPart>
        </mc:Choice>
        <mc:Fallback>
          <p:pic>
            <p:nvPicPr>
              <p:cNvPr id="31" name="Рукописный ввод 30"/>
              <p:cNvPicPr/>
              <p:nvPr/>
            </p:nvPicPr>
            <p:blipFill>
              <a:blip r:embed="rId14"/>
              <a:stretch>
                <a:fillRect/>
              </a:stretch>
            </p:blipFill>
            <p:spPr>
              <a:xfrm>
                <a:off x="7385531" y="4369058"/>
                <a:ext cx="615240" cy="364680"/>
              </a:xfrm>
              <a:prstGeom prst="rect">
                <a:avLst/>
              </a:prstGeom>
            </p:spPr>
          </p:pic>
        </mc:Fallback>
      </mc:AlternateContent>
      <p:sp>
        <p:nvSpPr>
          <p:cNvPr id="32" name="TextBox 31"/>
          <p:cNvSpPr txBox="1"/>
          <p:nvPr/>
        </p:nvSpPr>
        <p:spPr>
          <a:xfrm>
            <a:off x="8462356" y="3109058"/>
            <a:ext cx="1953420" cy="369332"/>
          </a:xfrm>
          <a:prstGeom prst="rect">
            <a:avLst/>
          </a:prstGeom>
          <a:noFill/>
        </p:spPr>
        <p:txBody>
          <a:bodyPr wrap="none" rtlCol="0">
            <a:spAutoFit/>
          </a:bodyPr>
          <a:lstStyle/>
          <a:p>
            <a:r>
              <a:rPr lang="en-US" dirty="0" smtClean="0">
                <a:solidFill>
                  <a:srgbClr val="FFC000"/>
                </a:solidFill>
                <a:effectLst>
                  <a:outerShdw blurRad="38100" dist="38100" dir="2700000" algn="tl">
                    <a:srgbClr val="000000">
                      <a:alpha val="43137"/>
                    </a:srgbClr>
                  </a:outerShdw>
                </a:effectLst>
              </a:rPr>
              <a:t>1. Prior Probability</a:t>
            </a:r>
            <a:endParaRPr lang="ru-RU" dirty="0">
              <a:solidFill>
                <a:srgbClr val="FFC000"/>
              </a:solidFill>
              <a:effectLst>
                <a:outerShdw blurRad="38100" dist="38100" dir="2700000" algn="tl">
                  <a:srgbClr val="000000">
                    <a:alpha val="43137"/>
                  </a:srgbClr>
                </a:outerShdw>
              </a:effectLst>
            </a:endParaRPr>
          </a:p>
        </p:txBody>
      </p:sp>
      <p:sp>
        <p:nvSpPr>
          <p:cNvPr id="33" name="TextBox 32"/>
          <p:cNvSpPr txBox="1"/>
          <p:nvPr/>
        </p:nvSpPr>
        <p:spPr>
          <a:xfrm>
            <a:off x="8462356" y="4838498"/>
            <a:ext cx="2337243" cy="369332"/>
          </a:xfrm>
          <a:prstGeom prst="rect">
            <a:avLst/>
          </a:prstGeom>
          <a:noFill/>
        </p:spPr>
        <p:txBody>
          <a:bodyPr wrap="none" rtlCol="0">
            <a:spAutoFit/>
          </a:bodyPr>
          <a:lstStyle/>
          <a:p>
            <a:r>
              <a:rPr lang="en-US" dirty="0" smtClean="0">
                <a:solidFill>
                  <a:srgbClr val="FF0000"/>
                </a:solidFill>
                <a:effectLst>
                  <a:outerShdw blurRad="38100" dist="38100" dir="2700000" algn="tl">
                    <a:srgbClr val="000000">
                      <a:alpha val="43137"/>
                    </a:srgbClr>
                  </a:outerShdw>
                </a:effectLst>
              </a:rPr>
              <a:t>2. Marginal Likelihood</a:t>
            </a:r>
            <a:endParaRPr lang="ru-RU" dirty="0">
              <a:solidFill>
                <a:srgbClr val="FF0000"/>
              </a:solidFill>
              <a:effectLst>
                <a:outerShdw blurRad="38100" dist="38100" dir="2700000" algn="tl">
                  <a:srgbClr val="000000">
                    <a:alpha val="43137"/>
                  </a:srgbClr>
                </a:outerShdw>
              </a:effectLst>
            </a:endParaRPr>
          </a:p>
        </p:txBody>
      </p:sp>
      <p:sp>
        <p:nvSpPr>
          <p:cNvPr id="34" name="TextBox 33"/>
          <p:cNvSpPr txBox="1"/>
          <p:nvPr/>
        </p:nvSpPr>
        <p:spPr>
          <a:xfrm>
            <a:off x="5032820" y="2525868"/>
            <a:ext cx="1428340" cy="369332"/>
          </a:xfrm>
          <a:prstGeom prst="rect">
            <a:avLst/>
          </a:prstGeom>
          <a:noFill/>
        </p:spPr>
        <p:txBody>
          <a:bodyPr wrap="none" rtlCol="0">
            <a:spAutoFit/>
          </a:bodyPr>
          <a:lstStyle/>
          <a:p>
            <a:r>
              <a:rPr lang="en-US" dirty="0" smtClean="0">
                <a:solidFill>
                  <a:srgbClr val="0070C0"/>
                </a:solidFill>
                <a:effectLst>
                  <a:outerShdw blurRad="38100" dist="38100" dir="2700000" algn="tl">
                    <a:srgbClr val="000000">
                      <a:alpha val="43137"/>
                    </a:srgbClr>
                  </a:outerShdw>
                </a:effectLst>
              </a:rPr>
              <a:t>3. Likelihood</a:t>
            </a:r>
            <a:endParaRPr lang="ru-RU" dirty="0">
              <a:solidFill>
                <a:srgbClr val="0070C0"/>
              </a:solidFill>
              <a:effectLst>
                <a:outerShdw blurRad="38100" dist="38100" dir="2700000" algn="tl">
                  <a:srgbClr val="000000">
                    <a:alpha val="43137"/>
                  </a:srgbClr>
                </a:outerShdw>
              </a:effectLst>
            </a:endParaRPr>
          </a:p>
        </p:txBody>
      </p:sp>
      <p:sp>
        <p:nvSpPr>
          <p:cNvPr id="35" name="TextBox 34"/>
          <p:cNvSpPr txBox="1"/>
          <p:nvPr/>
        </p:nvSpPr>
        <p:spPr>
          <a:xfrm>
            <a:off x="1821809" y="3454400"/>
            <a:ext cx="2366161" cy="369332"/>
          </a:xfrm>
          <a:prstGeom prst="rect">
            <a:avLst/>
          </a:prstGeom>
          <a:noFill/>
        </p:spPr>
        <p:txBody>
          <a:bodyPr wrap="none" rtlCol="0">
            <a:spAutoFit/>
          </a:bodyPr>
          <a:lstStyle/>
          <a:p>
            <a:r>
              <a:rPr lang="en-US" dirty="0" smtClean="0">
                <a:solidFill>
                  <a:srgbClr val="00B050"/>
                </a:solidFill>
                <a:effectLst>
                  <a:outerShdw blurRad="38100" dist="38100" dir="2700000" algn="tl">
                    <a:srgbClr val="000000">
                      <a:alpha val="43137"/>
                    </a:srgbClr>
                  </a:outerShdw>
                </a:effectLst>
              </a:rPr>
              <a:t>4. Posterior probability</a:t>
            </a:r>
            <a:endParaRPr lang="ru-RU" dirty="0">
              <a:solidFill>
                <a:srgbClr val="00B050"/>
              </a:solidFill>
              <a:effectLst>
                <a:outerShdw blurRad="38100" dist="38100" dir="2700000" algn="tl">
                  <a:srgbClr val="000000">
                    <a:alpha val="43137"/>
                  </a:srgbClr>
                </a:outerShdw>
              </a:effectLst>
            </a:endParaRPr>
          </a:p>
        </p:txBody>
      </p:sp>
      <mc:AlternateContent xmlns:mc="http://schemas.openxmlformats.org/markup-compatibility/2006">
        <mc:Choice xmlns:p14="http://schemas.microsoft.com/office/powerpoint/2010/main" Requires="p14">
          <p:contentPart p14:bwMode="auto" r:id="rId15">
            <p14:nvContentPartPr>
              <p14:cNvPr id="11" name="Рукописный ввод 10"/>
              <p14:cNvContentPartPr/>
              <p14:nvPr/>
            </p14:nvContentPartPr>
            <p14:xfrm>
              <a:off x="8582175" y="3190845"/>
              <a:ext cx="1895760" cy="286200"/>
            </p14:xfrm>
          </p:contentPart>
        </mc:Choice>
        <mc:Fallback>
          <p:pic>
            <p:nvPicPr>
              <p:cNvPr id="11" name="Рукописный ввод 10"/>
              <p:cNvPicPr/>
              <p:nvPr/>
            </p:nvPicPr>
            <p:blipFill>
              <a:blip r:embed="rId16"/>
              <a:stretch>
                <a:fillRect/>
              </a:stretch>
            </p:blipFill>
            <p:spPr>
              <a:xfrm>
                <a:off x="8570295" y="3178965"/>
                <a:ext cx="191952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4" name="Рукописный ввод 13"/>
              <p14:cNvContentPartPr/>
              <p14:nvPr/>
            </p14:nvContentPartPr>
            <p14:xfrm>
              <a:off x="8753535" y="3148005"/>
              <a:ext cx="1695600" cy="350640"/>
            </p14:xfrm>
          </p:contentPart>
        </mc:Choice>
        <mc:Fallback>
          <p:pic>
            <p:nvPicPr>
              <p:cNvPr id="14" name="Рукописный ввод 13"/>
              <p:cNvPicPr/>
              <p:nvPr/>
            </p:nvPicPr>
            <p:blipFill>
              <a:blip r:embed="rId18"/>
              <a:stretch>
                <a:fillRect/>
              </a:stretch>
            </p:blipFill>
            <p:spPr>
              <a:xfrm>
                <a:off x="8741655" y="3136125"/>
                <a:ext cx="1719360" cy="374400"/>
              </a:xfrm>
              <a:prstGeom prst="rect">
                <a:avLst/>
              </a:prstGeom>
            </p:spPr>
          </p:pic>
        </mc:Fallback>
      </mc:AlternateContent>
    </p:spTree>
    <p:extLst>
      <p:ext uri="{BB962C8B-B14F-4D97-AF65-F5344CB8AC3E}">
        <p14:creationId xmlns:p14="http://schemas.microsoft.com/office/powerpoint/2010/main" val="28562742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865259" y="2762216"/>
            <a:ext cx="5802242" cy="3061683"/>
          </a:xfrm>
          <a:prstGeom prst="rect">
            <a:avLst/>
          </a:prstGeom>
        </p:spPr>
      </p:pic>
      <p:sp>
        <p:nvSpPr>
          <p:cNvPr id="2" name="Заголовок 1"/>
          <p:cNvSpPr>
            <a:spLocks noGrp="1"/>
          </p:cNvSpPr>
          <p:nvPr>
            <p:ph type="title"/>
          </p:nvPr>
        </p:nvSpPr>
        <p:spPr>
          <a:xfrm>
            <a:off x="1371600" y="685800"/>
            <a:ext cx="9601200" cy="781050"/>
          </a:xfrm>
        </p:spPr>
        <p:txBody>
          <a:bodyPr/>
          <a:lstStyle/>
          <a:p>
            <a:r>
              <a:rPr lang="en-US" dirty="0" smtClean="0"/>
              <a:t>Step #2</a:t>
            </a:r>
            <a:endParaRPr lang="ru-RU" dirty="0"/>
          </a:p>
        </p:txBody>
      </p:sp>
      <p:sp>
        <p:nvSpPr>
          <p:cNvPr id="6" name="TextBox 5"/>
          <p:cNvSpPr txBox="1"/>
          <p:nvPr/>
        </p:nvSpPr>
        <p:spPr>
          <a:xfrm>
            <a:off x="7305675" y="1619250"/>
            <a:ext cx="4295775" cy="2308324"/>
          </a:xfrm>
          <a:prstGeom prst="rect">
            <a:avLst/>
          </a:prstGeom>
          <a:noFill/>
        </p:spPr>
        <p:txBody>
          <a:bodyPr wrap="square" rtlCol="0">
            <a:spAutoFit/>
          </a:bodyPr>
          <a:lstStyle/>
          <a:p>
            <a:r>
              <a:rPr lang="en-US" dirty="0" smtClean="0"/>
              <a:t>#2. P(X)</a:t>
            </a:r>
          </a:p>
          <a:p>
            <a:endParaRPr lang="en-US" dirty="0"/>
          </a:p>
          <a:p>
            <a:r>
              <a:rPr lang="en-US" dirty="0" smtClean="0"/>
              <a:t>Q: what is the probability of a new point we add to the dataset being similar in features to the point that we are actually adding to the dataset?</a:t>
            </a:r>
          </a:p>
          <a:p>
            <a:r>
              <a:rPr lang="en-US" dirty="0" smtClean="0"/>
              <a:t>OR simply – what is P for a new point to fall into this circle?</a:t>
            </a:r>
          </a:p>
        </p:txBody>
      </p:sp>
      <p:sp>
        <p:nvSpPr>
          <p:cNvPr id="7" name="Овал 6"/>
          <p:cNvSpPr/>
          <p:nvPr/>
        </p:nvSpPr>
        <p:spPr>
          <a:xfrm>
            <a:off x="3206750" y="4229100"/>
            <a:ext cx="704850" cy="679450"/>
          </a:xfrm>
          <a:prstGeom prst="ellipse">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63738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865259" y="2762216"/>
            <a:ext cx="5802242" cy="3061683"/>
          </a:xfrm>
          <a:prstGeom prst="rect">
            <a:avLst/>
          </a:prstGeom>
        </p:spPr>
      </p:pic>
      <p:sp>
        <p:nvSpPr>
          <p:cNvPr id="2" name="Заголовок 1"/>
          <p:cNvSpPr>
            <a:spLocks noGrp="1"/>
          </p:cNvSpPr>
          <p:nvPr>
            <p:ph type="title"/>
          </p:nvPr>
        </p:nvSpPr>
        <p:spPr>
          <a:xfrm>
            <a:off x="1371600" y="685800"/>
            <a:ext cx="9601200" cy="781050"/>
          </a:xfrm>
        </p:spPr>
        <p:txBody>
          <a:bodyPr/>
          <a:lstStyle/>
          <a:p>
            <a:r>
              <a:rPr lang="en-US" dirty="0" smtClean="0"/>
              <a:t>Step #2</a:t>
            </a:r>
            <a:endParaRPr lang="ru-RU" dirty="0"/>
          </a:p>
        </p:txBody>
      </p:sp>
      <p:sp>
        <p:nvSpPr>
          <p:cNvPr id="6" name="TextBox 5"/>
          <p:cNvSpPr txBox="1"/>
          <p:nvPr/>
        </p:nvSpPr>
        <p:spPr>
          <a:xfrm>
            <a:off x="7305675" y="1619250"/>
            <a:ext cx="4295775" cy="1200329"/>
          </a:xfrm>
          <a:prstGeom prst="rect">
            <a:avLst/>
          </a:prstGeom>
          <a:noFill/>
        </p:spPr>
        <p:txBody>
          <a:bodyPr wrap="square" rtlCol="0">
            <a:spAutoFit/>
          </a:bodyPr>
          <a:lstStyle/>
          <a:p>
            <a:r>
              <a:rPr lang="en-US" dirty="0" smtClean="0"/>
              <a:t>#2. P(X)</a:t>
            </a:r>
          </a:p>
          <a:p>
            <a:r>
              <a:rPr lang="en-US" dirty="0" smtClean="0"/>
              <a:t>Let’s get rid of the new observation for a moment and assume that all of the four observation have similar features</a:t>
            </a:r>
          </a:p>
        </p:txBody>
      </p:sp>
      <p:sp>
        <p:nvSpPr>
          <p:cNvPr id="7" name="Овал 6"/>
          <p:cNvSpPr/>
          <p:nvPr/>
        </p:nvSpPr>
        <p:spPr>
          <a:xfrm>
            <a:off x="3206750" y="4229100"/>
            <a:ext cx="704850" cy="679450"/>
          </a:xfrm>
          <a:prstGeom prst="ellipse">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useBgFill="1">
        <p:nvSpPr>
          <p:cNvPr id="3" name="Овал 2"/>
          <p:cNvSpPr/>
          <p:nvPr/>
        </p:nvSpPr>
        <p:spPr>
          <a:xfrm>
            <a:off x="3467100" y="4445000"/>
            <a:ext cx="196850" cy="19685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796688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865259" y="2762216"/>
            <a:ext cx="5802242" cy="3061683"/>
          </a:xfrm>
          <a:prstGeom prst="rect">
            <a:avLst/>
          </a:prstGeom>
        </p:spPr>
      </p:pic>
      <p:sp>
        <p:nvSpPr>
          <p:cNvPr id="2" name="Заголовок 1"/>
          <p:cNvSpPr>
            <a:spLocks noGrp="1"/>
          </p:cNvSpPr>
          <p:nvPr>
            <p:ph type="title"/>
          </p:nvPr>
        </p:nvSpPr>
        <p:spPr>
          <a:xfrm>
            <a:off x="1371600" y="685800"/>
            <a:ext cx="9601200" cy="781050"/>
          </a:xfrm>
        </p:spPr>
        <p:txBody>
          <a:bodyPr/>
          <a:lstStyle/>
          <a:p>
            <a:r>
              <a:rPr lang="en-US" dirty="0" smtClean="0"/>
              <a:t>Step #2</a:t>
            </a:r>
            <a:endParaRPr lang="ru-RU" dirty="0"/>
          </a:p>
        </p:txBody>
      </p:sp>
      <mc:AlternateContent xmlns:mc="http://schemas.openxmlformats.org/markup-compatibility/2006">
        <mc:Choice xmlns:a14="http://schemas.microsoft.com/office/drawing/2010/main" Requires="a14">
          <p:sp>
            <p:nvSpPr>
              <p:cNvPr id="5" name="TextBox 4"/>
              <p:cNvSpPr txBox="1"/>
              <p:nvPr/>
            </p:nvSpPr>
            <p:spPr>
              <a:xfrm>
                <a:off x="6959600" y="2962232"/>
                <a:ext cx="4641849" cy="61901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𝑠𝑖𝑚𝑖𝑙𝑎𝑟</m:t>
                          </m:r>
                          <m:r>
                            <a:rPr lang="en-US" b="0" i="1" smtClean="0">
                              <a:latin typeface="Cambria Math" panose="02040503050406030204" pitchFamily="18" charset="0"/>
                            </a:rPr>
                            <m:t> </m:t>
                          </m:r>
                          <m:r>
                            <a:rPr lang="en-US" b="0" i="1" smtClean="0">
                              <a:latin typeface="Cambria Math" panose="02040503050406030204" pitchFamily="18" charset="0"/>
                            </a:rPr>
                            <m:t>𝑜𝑏𝑠𝑒𝑟𝑣𝑎𝑡𝑖𝑜𝑛𝑠</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𝑜𝑏𝑠𝑒𝑟𝑣𝑎𝑡𝑖𝑜𝑛𝑠</m:t>
                          </m:r>
                        </m:den>
                      </m:f>
                    </m:oMath>
                  </m:oMathPara>
                </a14:m>
                <a:endParaRPr lang="ru-RU" dirty="0"/>
              </a:p>
            </p:txBody>
          </p:sp>
        </mc:Choice>
        <mc:Fallback>
          <p:sp>
            <p:nvSpPr>
              <p:cNvPr id="5" name="TextBox 4"/>
              <p:cNvSpPr txBox="1">
                <a:spLocks noRot="1" noChangeAspect="1" noMove="1" noResize="1" noEditPoints="1" noAdjustHandles="1" noChangeArrowheads="1" noChangeShapeType="1" noTextEdit="1"/>
              </p:cNvSpPr>
              <p:nvPr/>
            </p:nvSpPr>
            <p:spPr>
              <a:xfrm>
                <a:off x="6959600" y="2962232"/>
                <a:ext cx="4641849" cy="619016"/>
              </a:xfrm>
              <a:prstGeom prst="rect">
                <a:avLst/>
              </a:prstGeom>
              <a:blipFill>
                <a:blip r:embed="rId3"/>
                <a:stretch>
                  <a:fillRect/>
                </a:stretch>
              </a:blipFill>
            </p:spPr>
            <p:txBody>
              <a:bodyPr/>
              <a:lstStyle/>
              <a:p>
                <a:r>
                  <a:rPr lang="ru-RU">
                    <a:noFill/>
                  </a:rPr>
                  <a:t> </a:t>
                </a:r>
              </a:p>
            </p:txBody>
          </p:sp>
        </mc:Fallback>
      </mc:AlternateContent>
      <p:sp>
        <p:nvSpPr>
          <p:cNvPr id="6" name="TextBox 5"/>
          <p:cNvSpPr txBox="1"/>
          <p:nvPr/>
        </p:nvSpPr>
        <p:spPr>
          <a:xfrm>
            <a:off x="7305675" y="1619250"/>
            <a:ext cx="4295775" cy="1200329"/>
          </a:xfrm>
          <a:prstGeom prst="rect">
            <a:avLst/>
          </a:prstGeom>
          <a:noFill/>
        </p:spPr>
        <p:txBody>
          <a:bodyPr wrap="square" rtlCol="0">
            <a:spAutoFit/>
          </a:bodyPr>
          <a:lstStyle/>
          <a:p>
            <a:r>
              <a:rPr lang="en-US" dirty="0"/>
              <a:t>#2. P(X)</a:t>
            </a:r>
          </a:p>
          <a:p>
            <a:r>
              <a:rPr lang="en-US" dirty="0"/>
              <a:t>Let’s get rid of the new observation for a moment and assume that all of the four observation have similar features</a:t>
            </a:r>
          </a:p>
        </p:txBody>
      </p:sp>
      <mc:AlternateContent xmlns:mc="http://schemas.openxmlformats.org/markup-compatibility/2006">
        <mc:Choice xmlns:a14="http://schemas.microsoft.com/office/drawing/2010/main" Requires="a14">
          <p:sp>
            <p:nvSpPr>
              <p:cNvPr id="7" name="TextBox 6"/>
              <p:cNvSpPr txBox="1"/>
              <p:nvPr/>
            </p:nvSpPr>
            <p:spPr>
              <a:xfrm>
                <a:off x="6959600" y="3723901"/>
                <a:ext cx="4641849" cy="61901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30</m:t>
                          </m:r>
                        </m:den>
                      </m:f>
                    </m:oMath>
                  </m:oMathPara>
                </a14:m>
                <a:endParaRPr lang="ru-RU" dirty="0"/>
              </a:p>
            </p:txBody>
          </p:sp>
        </mc:Choice>
        <mc:Fallback>
          <p:sp>
            <p:nvSpPr>
              <p:cNvPr id="7" name="TextBox 6"/>
              <p:cNvSpPr txBox="1">
                <a:spLocks noRot="1" noChangeAspect="1" noMove="1" noResize="1" noEditPoints="1" noAdjustHandles="1" noChangeArrowheads="1" noChangeShapeType="1" noTextEdit="1"/>
              </p:cNvSpPr>
              <p:nvPr/>
            </p:nvSpPr>
            <p:spPr>
              <a:xfrm>
                <a:off x="6959600" y="3723901"/>
                <a:ext cx="4641849" cy="619016"/>
              </a:xfrm>
              <a:prstGeom prst="rect">
                <a:avLst/>
              </a:prstGeom>
              <a:blipFill>
                <a:blip r:embed="rId4"/>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1529065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865259" y="2762216"/>
            <a:ext cx="5802242" cy="3061683"/>
          </a:xfrm>
          <a:prstGeom prst="rect">
            <a:avLst/>
          </a:prstGeom>
        </p:spPr>
      </p:pic>
      <p:sp>
        <p:nvSpPr>
          <p:cNvPr id="2" name="Заголовок 1"/>
          <p:cNvSpPr>
            <a:spLocks noGrp="1"/>
          </p:cNvSpPr>
          <p:nvPr>
            <p:ph type="title"/>
          </p:nvPr>
        </p:nvSpPr>
        <p:spPr>
          <a:xfrm>
            <a:off x="1371600" y="685800"/>
            <a:ext cx="9601200" cy="781050"/>
          </a:xfrm>
        </p:spPr>
        <p:txBody>
          <a:bodyPr/>
          <a:lstStyle/>
          <a:p>
            <a:r>
              <a:rPr lang="en-US" dirty="0" smtClean="0"/>
              <a:t>Step #3</a:t>
            </a:r>
            <a:endParaRPr lang="ru-RU" dirty="0"/>
          </a:p>
        </p:txBody>
      </p:sp>
      <p:sp>
        <p:nvSpPr>
          <p:cNvPr id="6" name="TextBox 5"/>
          <p:cNvSpPr txBox="1"/>
          <p:nvPr/>
        </p:nvSpPr>
        <p:spPr>
          <a:xfrm>
            <a:off x="7305675" y="1619250"/>
            <a:ext cx="4295775" cy="1200329"/>
          </a:xfrm>
          <a:prstGeom prst="rect">
            <a:avLst/>
          </a:prstGeom>
          <a:noFill/>
        </p:spPr>
        <p:txBody>
          <a:bodyPr wrap="square" rtlCol="0">
            <a:spAutoFit/>
          </a:bodyPr>
          <a:lstStyle/>
          <a:p>
            <a:r>
              <a:rPr lang="en-US" dirty="0" smtClean="0"/>
              <a:t>#2. P(</a:t>
            </a:r>
            <a:r>
              <a:rPr lang="en-US" dirty="0" err="1" smtClean="0"/>
              <a:t>X|Walks</a:t>
            </a:r>
            <a:r>
              <a:rPr lang="en-US" dirty="0" smtClean="0"/>
              <a:t>)</a:t>
            </a:r>
          </a:p>
          <a:p>
            <a:endParaRPr lang="en-US" dirty="0"/>
          </a:p>
          <a:p>
            <a:r>
              <a:rPr lang="en-US" dirty="0" smtClean="0"/>
              <a:t>Q: What is the likelihood that somebody who walks exhibits features X?</a:t>
            </a:r>
          </a:p>
        </p:txBody>
      </p:sp>
      <p:sp>
        <p:nvSpPr>
          <p:cNvPr id="7" name="Овал 6"/>
          <p:cNvSpPr/>
          <p:nvPr/>
        </p:nvSpPr>
        <p:spPr>
          <a:xfrm>
            <a:off x="3206750" y="4229100"/>
            <a:ext cx="704850" cy="679450"/>
          </a:xfrm>
          <a:prstGeom prst="ellipse">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useBgFill="1">
        <p:nvSpPr>
          <p:cNvPr id="3" name="Овал 2"/>
          <p:cNvSpPr/>
          <p:nvPr/>
        </p:nvSpPr>
        <p:spPr>
          <a:xfrm>
            <a:off x="3467100" y="4445000"/>
            <a:ext cx="196850" cy="19685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6484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727364"/>
          </a:xfrm>
        </p:spPr>
        <p:txBody>
          <a:bodyPr/>
          <a:lstStyle/>
          <a:p>
            <a:r>
              <a:rPr lang="en-US" dirty="0" smtClean="0"/>
              <a:t>Outline:</a:t>
            </a:r>
            <a:endParaRPr lang="ru-RU" dirty="0"/>
          </a:p>
        </p:txBody>
      </p:sp>
      <p:sp>
        <p:nvSpPr>
          <p:cNvPr id="3" name="Объект 2"/>
          <p:cNvSpPr>
            <a:spLocks noGrp="1"/>
          </p:cNvSpPr>
          <p:nvPr>
            <p:ph idx="1"/>
          </p:nvPr>
        </p:nvSpPr>
        <p:spPr/>
        <p:txBody>
          <a:bodyPr/>
          <a:lstStyle/>
          <a:p>
            <a:r>
              <a:rPr lang="en-US" dirty="0"/>
              <a:t>What are Naïve Bayes Algorithms?</a:t>
            </a:r>
          </a:p>
          <a:p>
            <a:r>
              <a:rPr lang="en-US" dirty="0"/>
              <a:t>How NB works?</a:t>
            </a:r>
          </a:p>
          <a:p>
            <a:r>
              <a:rPr lang="en-US" dirty="0"/>
              <a:t>Advantages and disadvantages of using NB</a:t>
            </a:r>
          </a:p>
          <a:p>
            <a:r>
              <a:rPr lang="en-US" dirty="0"/>
              <a:t>Gaussian, Multinomial, and Bernoulli NB models</a:t>
            </a:r>
            <a:r>
              <a:rPr lang="en-US" dirty="0" smtClean="0"/>
              <a:t>.</a:t>
            </a:r>
            <a:endParaRPr lang="en-US" dirty="0"/>
          </a:p>
        </p:txBody>
      </p:sp>
    </p:spTree>
    <p:extLst>
      <p:ext uri="{BB962C8B-B14F-4D97-AF65-F5344CB8AC3E}">
        <p14:creationId xmlns:p14="http://schemas.microsoft.com/office/powerpoint/2010/main" val="9038930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781050"/>
          </a:xfrm>
        </p:spPr>
        <p:txBody>
          <a:bodyPr/>
          <a:lstStyle/>
          <a:p>
            <a:r>
              <a:rPr lang="en-US" dirty="0" smtClean="0"/>
              <a:t>Step #3</a:t>
            </a:r>
            <a:endParaRPr lang="ru-RU" dirty="0"/>
          </a:p>
        </p:txBody>
      </p:sp>
      <p:sp>
        <p:nvSpPr>
          <p:cNvPr id="6" name="TextBox 5"/>
          <p:cNvSpPr txBox="1"/>
          <p:nvPr/>
        </p:nvSpPr>
        <p:spPr>
          <a:xfrm>
            <a:off x="7305675" y="1619250"/>
            <a:ext cx="4295775" cy="1200329"/>
          </a:xfrm>
          <a:prstGeom prst="rect">
            <a:avLst/>
          </a:prstGeom>
          <a:noFill/>
        </p:spPr>
        <p:txBody>
          <a:bodyPr wrap="square" rtlCol="0">
            <a:spAutoFit/>
          </a:bodyPr>
          <a:lstStyle/>
          <a:p>
            <a:r>
              <a:rPr lang="en-US" dirty="0" smtClean="0"/>
              <a:t>#2. P(</a:t>
            </a:r>
            <a:r>
              <a:rPr lang="en-US" dirty="0" err="1" smtClean="0"/>
              <a:t>X|Walks</a:t>
            </a:r>
            <a:r>
              <a:rPr lang="en-US" dirty="0" smtClean="0"/>
              <a:t>)</a:t>
            </a:r>
          </a:p>
          <a:p>
            <a:endParaRPr lang="en-US" dirty="0"/>
          </a:p>
          <a:p>
            <a:r>
              <a:rPr lang="en-US" dirty="0" smtClean="0"/>
              <a:t>Q: What is the likelihood that somebody who walks exhibits features X?</a:t>
            </a:r>
          </a:p>
        </p:txBody>
      </p:sp>
      <mc:AlternateContent xmlns:mc="http://schemas.openxmlformats.org/markup-compatibility/2006">
        <mc:Choice xmlns:a14="http://schemas.microsoft.com/office/drawing/2010/main" Requires="a14">
          <p:sp>
            <p:nvSpPr>
              <p:cNvPr id="8" name="TextBox 7"/>
              <p:cNvSpPr txBox="1"/>
              <p:nvPr/>
            </p:nvSpPr>
            <p:spPr>
              <a:xfrm>
                <a:off x="6959600" y="2962232"/>
                <a:ext cx="4641849" cy="93108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eqArr>
                            <m:eqArrPr>
                              <m:ctrlPr>
                                <a:rPr lang="en-US" b="0" i="1" smtClean="0">
                                  <a:latin typeface="Cambria Math" panose="02040503050406030204" pitchFamily="18" charset="0"/>
                                </a:rPr>
                              </m:ctrlPr>
                            </m:eqArrPr>
                            <m:e>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𝑠𝑖𝑚𝑖𝑙𝑎𝑟</m:t>
                              </m:r>
                              <m:r>
                                <a:rPr lang="en-US" b="0" i="1" smtClean="0">
                                  <a:latin typeface="Cambria Math" panose="02040503050406030204" pitchFamily="18" charset="0"/>
                                </a:rPr>
                                <m:t> </m:t>
                              </m:r>
                              <m:r>
                                <a:rPr lang="en-US" b="0" i="1" smtClean="0">
                                  <a:latin typeface="Cambria Math" panose="02040503050406030204" pitchFamily="18" charset="0"/>
                                </a:rPr>
                                <m:t>𝑜𝑏𝑠𝑒𝑟𝑣𝑎𝑡𝑖𝑜𝑛𝑠</m:t>
                              </m:r>
                            </m:e>
                            <m:e>
                              <m:r>
                                <a:rPr lang="en-US" b="0" i="1" smtClean="0">
                                  <a:latin typeface="Cambria Math" panose="02040503050406030204" pitchFamily="18" charset="0"/>
                                </a:rPr>
                                <m:t>𝑎𝑚𝑜𝑛𝑔</m:t>
                              </m:r>
                              <m:r>
                                <a:rPr lang="en-US" b="0" i="1" smtClean="0">
                                  <a:latin typeface="Cambria Math" panose="02040503050406030204" pitchFamily="18" charset="0"/>
                                </a:rPr>
                                <m:t> </m:t>
                              </m:r>
                              <m:r>
                                <a:rPr lang="en-US" b="0" i="1" smtClean="0">
                                  <a:latin typeface="Cambria Math" panose="02040503050406030204" pitchFamily="18" charset="0"/>
                                </a:rPr>
                                <m:t>𝑡h𝑜𝑠𝑒</m:t>
                              </m:r>
                              <m:r>
                                <a:rPr lang="en-US" b="0" i="1" smtClean="0">
                                  <a:latin typeface="Cambria Math" panose="02040503050406030204" pitchFamily="18" charset="0"/>
                                </a:rPr>
                                <m:t> </m:t>
                              </m:r>
                              <m:r>
                                <a:rPr lang="en-US" b="0" i="1" smtClean="0">
                                  <a:latin typeface="Cambria Math" panose="02040503050406030204" pitchFamily="18" charset="0"/>
                                </a:rPr>
                                <m:t>𝑤h𝑜</m:t>
                              </m:r>
                              <m:r>
                                <a:rPr lang="en-US" b="0" i="1" smtClean="0">
                                  <a:latin typeface="Cambria Math" panose="02040503050406030204" pitchFamily="18" charset="0"/>
                                </a:rPr>
                                <m:t> </m:t>
                              </m:r>
                              <m:r>
                                <a:rPr lang="en-US" b="0" i="1" smtClean="0">
                                  <a:latin typeface="Cambria Math" panose="02040503050406030204" pitchFamily="18" charset="0"/>
                                </a:rPr>
                                <m:t>𝑊𝑎𝑙𝑘</m:t>
                              </m:r>
                            </m:e>
                          </m:eqAr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𝑊𝑎𝑙𝑘𝑒𝑟𝑠</m:t>
                          </m:r>
                        </m:den>
                      </m:f>
                    </m:oMath>
                  </m:oMathPara>
                </a14:m>
                <a:endParaRPr lang="ru-RU" dirty="0"/>
              </a:p>
            </p:txBody>
          </p:sp>
        </mc:Choice>
        <mc:Fallback>
          <p:sp>
            <p:nvSpPr>
              <p:cNvPr id="8" name="TextBox 7"/>
              <p:cNvSpPr txBox="1">
                <a:spLocks noRot="1" noChangeAspect="1" noMove="1" noResize="1" noEditPoints="1" noAdjustHandles="1" noChangeArrowheads="1" noChangeShapeType="1" noTextEdit="1"/>
              </p:cNvSpPr>
              <p:nvPr/>
            </p:nvSpPr>
            <p:spPr>
              <a:xfrm>
                <a:off x="6959600" y="2962232"/>
                <a:ext cx="4641849" cy="931089"/>
              </a:xfrm>
              <a:prstGeom prst="rect">
                <a:avLst/>
              </a:prstGeom>
              <a:blipFill>
                <a:blip r:embed="rId2"/>
                <a:stretch>
                  <a:fillRect/>
                </a:stretch>
              </a:blipFill>
            </p:spPr>
            <p:txBody>
              <a:bodyPr/>
              <a:lstStyle/>
              <a:p>
                <a:r>
                  <a:rPr lang="ru-RU">
                    <a:noFill/>
                  </a:rPr>
                  <a:t> </a:t>
                </a:r>
              </a:p>
            </p:txBody>
          </p:sp>
        </mc:Fallback>
      </mc:AlternateContent>
      <p:pic>
        <p:nvPicPr>
          <p:cNvPr id="5" name="Рисунок 4"/>
          <p:cNvPicPr>
            <a:picLocks noChangeAspect="1"/>
          </p:cNvPicPr>
          <p:nvPr/>
        </p:nvPicPr>
        <p:blipFill>
          <a:blip r:embed="rId3"/>
          <a:stretch>
            <a:fillRect/>
          </a:stretch>
        </p:blipFill>
        <p:spPr>
          <a:xfrm>
            <a:off x="1371600" y="2416864"/>
            <a:ext cx="5310188" cy="3140973"/>
          </a:xfrm>
          <a:prstGeom prst="rect">
            <a:avLst/>
          </a:prstGeom>
        </p:spPr>
      </p:pic>
      <mc:AlternateContent xmlns:mc="http://schemas.openxmlformats.org/markup-compatibility/2006">
        <mc:Choice xmlns:a14="http://schemas.microsoft.com/office/drawing/2010/main" Requires="a14">
          <p:sp>
            <p:nvSpPr>
              <p:cNvPr id="9" name="TextBox 8"/>
              <p:cNvSpPr txBox="1"/>
              <p:nvPr/>
            </p:nvSpPr>
            <p:spPr>
              <a:xfrm>
                <a:off x="6959600" y="4314961"/>
                <a:ext cx="4641849" cy="6127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10</m:t>
                          </m:r>
                        </m:den>
                      </m:f>
                    </m:oMath>
                  </m:oMathPara>
                </a14:m>
                <a:endParaRPr lang="ru-RU" dirty="0"/>
              </a:p>
            </p:txBody>
          </p:sp>
        </mc:Choice>
        <mc:Fallback>
          <p:sp>
            <p:nvSpPr>
              <p:cNvPr id="9" name="TextBox 8"/>
              <p:cNvSpPr txBox="1">
                <a:spLocks noRot="1" noChangeAspect="1" noMove="1" noResize="1" noEditPoints="1" noAdjustHandles="1" noChangeArrowheads="1" noChangeShapeType="1" noTextEdit="1"/>
              </p:cNvSpPr>
              <p:nvPr/>
            </p:nvSpPr>
            <p:spPr>
              <a:xfrm>
                <a:off x="6959600" y="4314961"/>
                <a:ext cx="4641849" cy="612732"/>
              </a:xfrm>
              <a:prstGeom prst="rect">
                <a:avLst/>
              </a:prstGeom>
              <a:blipFill>
                <a:blip r:embed="rId4"/>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4022330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781050"/>
          </a:xfrm>
        </p:spPr>
        <p:txBody>
          <a:bodyPr/>
          <a:lstStyle/>
          <a:p>
            <a:r>
              <a:rPr lang="en-US" dirty="0" smtClean="0"/>
              <a:t>Plug all in</a:t>
            </a:r>
            <a:endParaRPr lang="ru-RU" dirty="0"/>
          </a:p>
        </p:txBody>
      </p:sp>
      <mc:AlternateContent xmlns:mc="http://schemas.openxmlformats.org/markup-compatibility/2006">
        <mc:Choice xmlns:a14="http://schemas.microsoft.com/office/drawing/2010/main" Requires="a14">
          <p:sp>
            <p:nvSpPr>
              <p:cNvPr id="8" name="TextBox 7"/>
              <p:cNvSpPr txBox="1"/>
              <p:nvPr/>
            </p:nvSpPr>
            <p:spPr>
              <a:xfrm>
                <a:off x="3851275" y="3383872"/>
                <a:ext cx="5607050" cy="101739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𝑊𝑎𝑙𝑘𝑠</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10</m:t>
                              </m:r>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30</m:t>
                              </m:r>
                            </m:den>
                          </m:f>
                        </m:num>
                        <m:den>
                          <m:f>
                            <m:fPr>
                              <m:ctrlPr>
                                <a:rPr lang="en-US" i="1">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3</m:t>
                              </m:r>
                              <m:r>
                                <a:rPr lang="en-US" i="1">
                                  <a:latin typeface="Cambria Math" panose="02040503050406030204" pitchFamily="18" charset="0"/>
                                </a:rPr>
                                <m:t>0</m:t>
                              </m:r>
                            </m:den>
                          </m:f>
                        </m:den>
                      </m:f>
                      <m:r>
                        <a:rPr lang="en-US" i="1">
                          <a:latin typeface="Cambria Math" panose="02040503050406030204" pitchFamily="18" charset="0"/>
                        </a:rPr>
                        <m:t>=</m:t>
                      </m:r>
                      <m:r>
                        <a:rPr lang="en-US" b="0" i="1" smtClean="0">
                          <a:latin typeface="Cambria Math" panose="02040503050406030204" pitchFamily="18" charset="0"/>
                        </a:rPr>
                        <m:t>0,75</m:t>
                      </m:r>
                    </m:oMath>
                  </m:oMathPara>
                </a14:m>
                <a:endParaRPr lang="ru-RU" dirty="0"/>
              </a:p>
            </p:txBody>
          </p:sp>
        </mc:Choice>
        <mc:Fallback>
          <p:sp>
            <p:nvSpPr>
              <p:cNvPr id="8" name="TextBox 7"/>
              <p:cNvSpPr txBox="1">
                <a:spLocks noRot="1" noChangeAspect="1" noMove="1" noResize="1" noEditPoints="1" noAdjustHandles="1" noChangeArrowheads="1" noChangeShapeType="1" noTextEdit="1"/>
              </p:cNvSpPr>
              <p:nvPr/>
            </p:nvSpPr>
            <p:spPr>
              <a:xfrm>
                <a:off x="3851275" y="3383872"/>
                <a:ext cx="5607050" cy="1017394"/>
              </a:xfrm>
              <a:prstGeom prst="rect">
                <a:avLst/>
              </a:prstGeom>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6214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781050"/>
          </a:xfrm>
        </p:spPr>
        <p:txBody>
          <a:bodyPr/>
          <a:lstStyle/>
          <a:p>
            <a:r>
              <a:rPr lang="en-US" dirty="0" smtClean="0"/>
              <a:t>Try it yourself …</a:t>
            </a:r>
            <a:endParaRPr lang="ru-RU" dirty="0"/>
          </a:p>
        </p:txBody>
      </p:sp>
      <mc:AlternateContent xmlns:mc="http://schemas.openxmlformats.org/markup-compatibility/2006">
        <mc:Choice xmlns:a14="http://schemas.microsoft.com/office/drawing/2010/main" Requires="a14">
          <p:sp>
            <p:nvSpPr>
              <p:cNvPr id="4" name="TextBox 3"/>
              <p:cNvSpPr txBox="1"/>
              <p:nvPr/>
            </p:nvSpPr>
            <p:spPr>
              <a:xfrm>
                <a:off x="2920669" y="3535334"/>
                <a:ext cx="6503062" cy="91262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𝐷𝑟𝑖𝑣𝑒𝑠</m:t>
                          </m:r>
                        </m:e>
                        <m:e>
                          <m:r>
                            <a:rPr lang="en-US" sz="2800" b="0" i="1" smtClean="0">
                              <a:latin typeface="Cambria Math" panose="02040503050406030204" pitchFamily="18" charset="0"/>
                            </a:rPr>
                            <m:t>𝑋</m:t>
                          </m:r>
                        </m:e>
                      </m:d>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e>
                              <m:r>
                                <a:rPr lang="en-US" sz="2800" i="1">
                                  <a:latin typeface="Cambria Math" panose="02040503050406030204" pitchFamily="18" charset="0"/>
                                </a:rPr>
                                <m:t>𝐷𝑟𝑖𝑣𝑒𝑠</m:t>
                              </m:r>
                            </m:e>
                          </m:d>
                          <m:r>
                            <a:rPr lang="en-US" sz="2800" b="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i="1">
                              <a:latin typeface="Cambria Math" panose="02040503050406030204" pitchFamily="18" charset="0"/>
                            </a:rPr>
                            <m:t>𝐷𝑟𝑖𝑣𝑒𝑠</m:t>
                          </m:r>
                          <m:r>
                            <a:rPr lang="en-US" sz="2800" b="0" i="1" smtClean="0">
                              <a:latin typeface="Cambria Math" panose="02040503050406030204" pitchFamily="18" charset="0"/>
                            </a:rPr>
                            <m:t>)</m:t>
                          </m:r>
                        </m:num>
                        <m:den>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𝑋</m:t>
                          </m:r>
                          <m:r>
                            <a:rPr lang="en-US" sz="2800" b="0" i="1" smtClean="0">
                              <a:latin typeface="Cambria Math" panose="02040503050406030204" pitchFamily="18" charset="0"/>
                            </a:rPr>
                            <m:t>)</m:t>
                          </m:r>
                        </m:den>
                      </m:f>
                    </m:oMath>
                  </m:oMathPara>
                </a14:m>
                <a:endParaRPr lang="ru-RU" sz="2800" dirty="0"/>
              </a:p>
            </p:txBody>
          </p:sp>
        </mc:Choice>
        <mc:Fallback>
          <p:sp>
            <p:nvSpPr>
              <p:cNvPr id="4" name="TextBox 3"/>
              <p:cNvSpPr txBox="1">
                <a:spLocks noRot="1" noChangeAspect="1" noMove="1" noResize="1" noEditPoints="1" noAdjustHandles="1" noChangeArrowheads="1" noChangeShapeType="1" noTextEdit="1"/>
              </p:cNvSpPr>
              <p:nvPr/>
            </p:nvSpPr>
            <p:spPr>
              <a:xfrm>
                <a:off x="2920669" y="3535334"/>
                <a:ext cx="6503062" cy="912622"/>
              </a:xfrm>
              <a:prstGeom prst="rect">
                <a:avLst/>
              </a:prstGeom>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86568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781050"/>
          </a:xfrm>
        </p:spPr>
        <p:txBody>
          <a:bodyPr/>
          <a:lstStyle/>
          <a:p>
            <a:r>
              <a:rPr lang="en-US" dirty="0" smtClean="0"/>
              <a:t>Plug all in</a:t>
            </a:r>
            <a:endParaRPr lang="ru-RU" dirty="0"/>
          </a:p>
        </p:txBody>
      </p:sp>
      <mc:AlternateContent xmlns:mc="http://schemas.openxmlformats.org/markup-compatibility/2006">
        <mc:Choice xmlns:a14="http://schemas.microsoft.com/office/drawing/2010/main" Requires="a14">
          <p:sp>
            <p:nvSpPr>
              <p:cNvPr id="8" name="TextBox 7"/>
              <p:cNvSpPr txBox="1"/>
              <p:nvPr/>
            </p:nvSpPr>
            <p:spPr>
              <a:xfrm>
                <a:off x="3851275" y="3383872"/>
                <a:ext cx="5607050" cy="101739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𝐷𝑟𝑖𝑣𝑒𝑠</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20</m:t>
                              </m:r>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0</m:t>
                              </m:r>
                            </m:num>
                            <m:den>
                              <m:r>
                                <a:rPr lang="en-US" b="0" i="1" smtClean="0">
                                  <a:latin typeface="Cambria Math" panose="02040503050406030204" pitchFamily="18" charset="0"/>
                                </a:rPr>
                                <m:t>30</m:t>
                              </m:r>
                            </m:den>
                          </m:f>
                        </m:num>
                        <m:den>
                          <m:f>
                            <m:fPr>
                              <m:ctrlPr>
                                <a:rPr lang="en-US" i="1">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3</m:t>
                              </m:r>
                              <m:r>
                                <a:rPr lang="en-US" i="1">
                                  <a:latin typeface="Cambria Math" panose="02040503050406030204" pitchFamily="18" charset="0"/>
                                </a:rPr>
                                <m:t>0</m:t>
                              </m:r>
                            </m:den>
                          </m:f>
                        </m:den>
                      </m:f>
                      <m:r>
                        <a:rPr lang="en-US" i="1">
                          <a:latin typeface="Cambria Math" panose="02040503050406030204" pitchFamily="18" charset="0"/>
                        </a:rPr>
                        <m:t>=</m:t>
                      </m:r>
                      <m:r>
                        <a:rPr lang="en-US" b="0" i="1" smtClean="0">
                          <a:latin typeface="Cambria Math" panose="02040503050406030204" pitchFamily="18" charset="0"/>
                        </a:rPr>
                        <m:t>0,25</m:t>
                      </m:r>
                    </m:oMath>
                  </m:oMathPara>
                </a14:m>
                <a:endParaRPr lang="ru-RU" dirty="0"/>
              </a:p>
            </p:txBody>
          </p:sp>
        </mc:Choice>
        <mc:Fallback>
          <p:sp>
            <p:nvSpPr>
              <p:cNvPr id="8" name="TextBox 7"/>
              <p:cNvSpPr txBox="1">
                <a:spLocks noRot="1" noChangeAspect="1" noMove="1" noResize="1" noEditPoints="1" noAdjustHandles="1" noChangeArrowheads="1" noChangeShapeType="1" noTextEdit="1"/>
              </p:cNvSpPr>
              <p:nvPr/>
            </p:nvSpPr>
            <p:spPr>
              <a:xfrm>
                <a:off x="3851275" y="3383872"/>
                <a:ext cx="5607050" cy="1017394"/>
              </a:xfrm>
              <a:prstGeom prst="rect">
                <a:avLst/>
              </a:prstGeom>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30257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781050"/>
          </a:xfrm>
        </p:spPr>
        <p:txBody>
          <a:bodyPr/>
          <a:lstStyle/>
          <a:p>
            <a:r>
              <a:rPr lang="en-US" dirty="0" smtClean="0"/>
              <a:t>Compare</a:t>
            </a:r>
            <a:endParaRPr lang="ru-RU" dirty="0"/>
          </a:p>
        </p:txBody>
      </p:sp>
      <mc:AlternateContent xmlns:mc="http://schemas.openxmlformats.org/markup-compatibility/2006">
        <mc:Choice xmlns:a14="http://schemas.microsoft.com/office/drawing/2010/main" Requires="a14">
          <p:sp>
            <p:nvSpPr>
              <p:cNvPr id="6" name="TextBox 5"/>
              <p:cNvSpPr txBox="1"/>
              <p:nvPr/>
            </p:nvSpPr>
            <p:spPr>
              <a:xfrm>
                <a:off x="4311795" y="2792384"/>
                <a:ext cx="4530215" cy="1723549"/>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𝑊𝑎𝑙𝑘𝑠</m:t>
                          </m:r>
                        </m:e>
                        <m:e>
                          <m:r>
                            <a:rPr lang="en-US" sz="2800" b="0" i="1" smtClean="0">
                              <a:latin typeface="Cambria Math" panose="02040503050406030204" pitchFamily="18" charset="0"/>
                            </a:rPr>
                            <m:t>𝑋</m:t>
                          </m:r>
                        </m:e>
                      </m:d>
                      <m:r>
                        <a:rPr lang="en-US" sz="2800" b="0" i="1" smtClean="0">
                          <a:latin typeface="Cambria Math" panose="02040503050406030204" pitchFamily="18" charset="0"/>
                        </a:rPr>
                        <m:t>=</m:t>
                      </m:r>
                      <m:r>
                        <a:rPr lang="en-US" sz="2800" i="1">
                          <a:latin typeface="Cambria Math" panose="02040503050406030204" pitchFamily="18" charset="0"/>
                        </a:rPr>
                        <m:t>𝑃</m:t>
                      </m:r>
                      <m:d>
                        <m:dPr>
                          <m:ctrlPr>
                            <a:rPr lang="en-US" sz="2800" i="1">
                              <a:latin typeface="Cambria Math" panose="02040503050406030204" pitchFamily="18" charset="0"/>
                            </a:rPr>
                          </m:ctrlPr>
                        </m:dPr>
                        <m:e>
                          <m:r>
                            <a:rPr lang="en-US" sz="2800" i="1">
                              <a:latin typeface="Cambria Math" panose="02040503050406030204" pitchFamily="18" charset="0"/>
                            </a:rPr>
                            <m:t>𝐷𝑟𝑖𝑣𝑒𝑠</m:t>
                          </m:r>
                        </m:e>
                        <m:e>
                          <m:r>
                            <a:rPr lang="en-US" sz="2800" i="1">
                              <a:latin typeface="Cambria Math" panose="02040503050406030204" pitchFamily="18" charset="0"/>
                            </a:rPr>
                            <m:t>𝑋</m:t>
                          </m:r>
                        </m:e>
                      </m:d>
                    </m:oMath>
                  </m:oMathPara>
                </a14:m>
                <a:endParaRPr lang="en-US" sz="2800" dirty="0" smtClean="0"/>
              </a:p>
              <a:p>
                <a:pPr/>
                <a:r>
                  <a:rPr lang="en-US" sz="2800" dirty="0" smtClean="0"/>
                  <a:t>				   |</a:t>
                </a:r>
              </a:p>
              <a:p>
                <a:pPr/>
                <a:r>
                  <a:rPr lang="en-US" sz="2800" dirty="0" smtClean="0"/>
                  <a:t>				   v</a:t>
                </a:r>
              </a:p>
              <a:p>
                <a:pPr/>
                <a14:m>
                  <m:oMathPara xmlns:m="http://schemas.openxmlformats.org/officeDocument/2006/math">
                    <m:oMathParaPr>
                      <m:jc m:val="center"/>
                    </m:oMathParaPr>
                    <m:oMath xmlns:m="http://schemas.openxmlformats.org/officeDocument/2006/math">
                      <m:r>
                        <a:rPr lang="en-US" sz="2800" i="1">
                          <a:latin typeface="Cambria Math" panose="02040503050406030204" pitchFamily="18" charset="0"/>
                        </a:rPr>
                        <m:t>𝑃</m:t>
                      </m:r>
                      <m:d>
                        <m:dPr>
                          <m:ctrlPr>
                            <a:rPr lang="en-US" sz="2800" i="1">
                              <a:latin typeface="Cambria Math" panose="02040503050406030204" pitchFamily="18" charset="0"/>
                            </a:rPr>
                          </m:ctrlPr>
                        </m:dPr>
                        <m:e>
                          <m:r>
                            <a:rPr lang="en-US" sz="2800" i="1">
                              <a:latin typeface="Cambria Math" panose="02040503050406030204" pitchFamily="18" charset="0"/>
                            </a:rPr>
                            <m:t>𝑊𝑎𝑙𝑘𝑠</m:t>
                          </m:r>
                        </m:e>
                        <m:e>
                          <m:r>
                            <a:rPr lang="en-US" sz="2800" i="1">
                              <a:latin typeface="Cambria Math" panose="02040503050406030204" pitchFamily="18" charset="0"/>
                            </a:rPr>
                            <m:t>𝑋</m:t>
                          </m:r>
                        </m:e>
                      </m:d>
                      <m:r>
                        <a:rPr lang="en-US" sz="2800" b="0" i="1" smtClean="0">
                          <a:latin typeface="Cambria Math" panose="02040503050406030204" pitchFamily="18" charset="0"/>
                        </a:rPr>
                        <m:t>&gt;</m:t>
                      </m:r>
                      <m:r>
                        <a:rPr lang="en-US" sz="2800" i="1">
                          <a:latin typeface="Cambria Math" panose="02040503050406030204" pitchFamily="18" charset="0"/>
                        </a:rPr>
                        <m:t>𝑃</m:t>
                      </m:r>
                      <m:d>
                        <m:dPr>
                          <m:ctrlPr>
                            <a:rPr lang="en-US" sz="2800" i="1">
                              <a:latin typeface="Cambria Math" panose="02040503050406030204" pitchFamily="18" charset="0"/>
                            </a:rPr>
                          </m:ctrlPr>
                        </m:dPr>
                        <m:e>
                          <m:r>
                            <a:rPr lang="en-US" sz="2800" i="1">
                              <a:latin typeface="Cambria Math" panose="02040503050406030204" pitchFamily="18" charset="0"/>
                            </a:rPr>
                            <m:t>𝐷𝑟𝑖𝑣𝑒𝑠</m:t>
                          </m:r>
                        </m:e>
                        <m:e>
                          <m:r>
                            <a:rPr lang="en-US" sz="2800" i="1">
                              <a:latin typeface="Cambria Math" panose="02040503050406030204" pitchFamily="18" charset="0"/>
                            </a:rPr>
                            <m:t>𝑋</m:t>
                          </m:r>
                        </m:e>
                      </m:d>
                    </m:oMath>
                  </m:oMathPara>
                </a14:m>
                <a:endParaRPr lang="ru-RU" sz="2800" dirty="0"/>
              </a:p>
            </p:txBody>
          </p:sp>
        </mc:Choice>
        <mc:Fallback>
          <p:sp>
            <p:nvSpPr>
              <p:cNvPr id="6" name="TextBox 5"/>
              <p:cNvSpPr txBox="1">
                <a:spLocks noRot="1" noChangeAspect="1" noMove="1" noResize="1" noEditPoints="1" noAdjustHandles="1" noChangeArrowheads="1" noChangeShapeType="1" noTextEdit="1"/>
              </p:cNvSpPr>
              <p:nvPr/>
            </p:nvSpPr>
            <p:spPr>
              <a:xfrm>
                <a:off x="4311795" y="2792384"/>
                <a:ext cx="4530215" cy="1723549"/>
              </a:xfrm>
              <a:prstGeom prst="rect">
                <a:avLst/>
              </a:prstGeom>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86210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781050"/>
          </a:xfrm>
        </p:spPr>
        <p:txBody>
          <a:bodyPr/>
          <a:lstStyle/>
          <a:p>
            <a:r>
              <a:rPr lang="en-US" dirty="0" smtClean="0"/>
              <a:t>Another example</a:t>
            </a:r>
            <a:endParaRPr lang="ru-RU"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581" y="3094049"/>
            <a:ext cx="1044756" cy="696900"/>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400" y="1647825"/>
            <a:ext cx="1981200" cy="1909877"/>
          </a:xfrm>
          <a:prstGeom prst="rect">
            <a:avLst/>
          </a:prstGeom>
        </p:spPr>
      </p:pic>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400" y="3790949"/>
            <a:ext cx="1981200" cy="1909877"/>
          </a:xfrm>
          <a:prstGeom prst="rect">
            <a:avLst/>
          </a:prstGeom>
        </p:spPr>
      </p:pic>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095" y="3094049"/>
            <a:ext cx="1044756" cy="696900"/>
          </a:xfrm>
          <a:prstGeom prst="rect">
            <a:avLst/>
          </a:prstGeom>
        </p:spPr>
      </p:pic>
      <p:pic>
        <p:nvPicPr>
          <p:cNvPr id="9" name="Рисунок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9851" y="3094049"/>
            <a:ext cx="1044756" cy="696900"/>
          </a:xfrm>
          <a:prstGeom prst="rect">
            <a:avLst/>
          </a:prstGeom>
        </p:spPr>
      </p:pic>
      <p:pic>
        <p:nvPicPr>
          <p:cNvPr id="10" name="Рисунок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4607" y="3094049"/>
            <a:ext cx="1044756" cy="696900"/>
          </a:xfrm>
          <a:prstGeom prst="rect">
            <a:avLst/>
          </a:prstGeom>
        </p:spPr>
      </p:pic>
      <p:pic>
        <p:nvPicPr>
          <p:cNvPr id="11" name="Рисунок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9363" y="3094049"/>
            <a:ext cx="1044756" cy="696900"/>
          </a:xfrm>
          <a:prstGeom prst="rect">
            <a:avLst/>
          </a:prstGeom>
        </p:spPr>
      </p:pic>
      <p:pic>
        <p:nvPicPr>
          <p:cNvPr id="12" name="Рисунок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581" y="5003926"/>
            <a:ext cx="1044756" cy="696900"/>
          </a:xfrm>
          <a:prstGeom prst="rect">
            <a:avLst/>
          </a:prstGeom>
        </p:spPr>
      </p:pic>
      <p:pic>
        <p:nvPicPr>
          <p:cNvPr id="13" name="Рисунок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095" y="5003926"/>
            <a:ext cx="1044756" cy="696900"/>
          </a:xfrm>
          <a:prstGeom prst="rect">
            <a:avLst/>
          </a:prstGeom>
        </p:spPr>
      </p:pic>
      <p:pic>
        <p:nvPicPr>
          <p:cNvPr id="14" name="Рисунок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9851" y="5003926"/>
            <a:ext cx="1044756" cy="696900"/>
          </a:xfrm>
          <a:prstGeom prst="rect">
            <a:avLst/>
          </a:prstGeom>
        </p:spPr>
      </p:pic>
      <p:pic>
        <p:nvPicPr>
          <p:cNvPr id="15" name="Рисунок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4607" y="5003926"/>
            <a:ext cx="1044756" cy="696900"/>
          </a:xfrm>
          <a:prstGeom prst="rect">
            <a:avLst/>
          </a:prstGeom>
        </p:spPr>
      </p:pic>
      <p:pic>
        <p:nvPicPr>
          <p:cNvPr id="16" name="Рисунок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9363" y="5003926"/>
            <a:ext cx="1044756" cy="696900"/>
          </a:xfrm>
          <a:prstGeom prst="rect">
            <a:avLst/>
          </a:prstGeom>
        </p:spPr>
      </p:pic>
      <p:sp>
        <p:nvSpPr>
          <p:cNvPr id="5" name="TextBox 4"/>
          <p:cNvSpPr txBox="1"/>
          <p:nvPr/>
        </p:nvSpPr>
        <p:spPr>
          <a:xfrm>
            <a:off x="10668000" y="2800350"/>
            <a:ext cx="506870" cy="369332"/>
          </a:xfrm>
          <a:prstGeom prst="rect">
            <a:avLst/>
          </a:prstGeom>
          <a:noFill/>
        </p:spPr>
        <p:txBody>
          <a:bodyPr wrap="none" rtlCol="0">
            <a:spAutoFit/>
          </a:bodyPr>
          <a:lstStyle/>
          <a:p>
            <a:r>
              <a:rPr lang="en-US" dirty="0" smtClean="0"/>
              <a:t>M1</a:t>
            </a:r>
            <a:endParaRPr lang="ru-RU" dirty="0"/>
          </a:p>
        </p:txBody>
      </p:sp>
      <p:sp>
        <p:nvSpPr>
          <p:cNvPr id="17" name="TextBox 16"/>
          <p:cNvSpPr txBox="1"/>
          <p:nvPr/>
        </p:nvSpPr>
        <p:spPr>
          <a:xfrm>
            <a:off x="10668000" y="5167710"/>
            <a:ext cx="506870" cy="369332"/>
          </a:xfrm>
          <a:prstGeom prst="rect">
            <a:avLst/>
          </a:prstGeom>
          <a:noFill/>
        </p:spPr>
        <p:txBody>
          <a:bodyPr wrap="none" rtlCol="0">
            <a:spAutoFit/>
          </a:bodyPr>
          <a:lstStyle/>
          <a:p>
            <a:r>
              <a:rPr lang="en-US" dirty="0" smtClean="0"/>
              <a:t>M2</a:t>
            </a:r>
            <a:endParaRPr lang="ru-RU" dirty="0"/>
          </a:p>
        </p:txBody>
      </p:sp>
    </p:spTree>
    <p:extLst>
      <p:ext uri="{BB962C8B-B14F-4D97-AF65-F5344CB8AC3E}">
        <p14:creationId xmlns:p14="http://schemas.microsoft.com/office/powerpoint/2010/main" val="3896940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781050"/>
          </a:xfrm>
        </p:spPr>
        <p:txBody>
          <a:bodyPr/>
          <a:lstStyle/>
          <a:p>
            <a:r>
              <a:rPr lang="en-US" dirty="0" smtClean="0"/>
              <a:t>Spanners example</a:t>
            </a:r>
            <a:endParaRPr lang="ru-RU" dirty="0"/>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7675" y="3627165"/>
            <a:ext cx="1981200" cy="1909877"/>
          </a:xfrm>
          <a:prstGeom prst="rect">
            <a:avLst/>
          </a:prstGeom>
        </p:spPr>
      </p:pic>
      <p:sp>
        <p:nvSpPr>
          <p:cNvPr id="17" name="TextBox 16"/>
          <p:cNvSpPr txBox="1"/>
          <p:nvPr/>
        </p:nvSpPr>
        <p:spPr>
          <a:xfrm>
            <a:off x="8601075" y="3998924"/>
            <a:ext cx="506870" cy="369332"/>
          </a:xfrm>
          <a:prstGeom prst="rect">
            <a:avLst/>
          </a:prstGeom>
          <a:noFill/>
        </p:spPr>
        <p:txBody>
          <a:bodyPr wrap="none" rtlCol="0">
            <a:spAutoFit/>
          </a:bodyPr>
          <a:lstStyle/>
          <a:p>
            <a:r>
              <a:rPr lang="en-US" dirty="0" smtClean="0"/>
              <a:t>M2</a:t>
            </a:r>
            <a:endParaRPr lang="ru-RU" dirty="0"/>
          </a:p>
        </p:txBody>
      </p:sp>
      <p:pic>
        <p:nvPicPr>
          <p:cNvPr id="18" name="Рисунок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0706" y="3998924"/>
            <a:ext cx="2305866" cy="1538118"/>
          </a:xfrm>
          <a:prstGeom prst="rect">
            <a:avLst/>
          </a:prstGeom>
        </p:spPr>
      </p:pic>
      <p:sp>
        <p:nvSpPr>
          <p:cNvPr id="19" name="TextBox 18"/>
          <p:cNvSpPr txBox="1"/>
          <p:nvPr/>
        </p:nvSpPr>
        <p:spPr>
          <a:xfrm>
            <a:off x="4314852" y="2830138"/>
            <a:ext cx="5111720" cy="369332"/>
          </a:xfrm>
          <a:prstGeom prst="rect">
            <a:avLst/>
          </a:prstGeom>
          <a:noFill/>
        </p:spPr>
        <p:txBody>
          <a:bodyPr wrap="none" rtlCol="0">
            <a:spAutoFit/>
          </a:bodyPr>
          <a:lstStyle/>
          <a:p>
            <a:r>
              <a:rPr lang="en-US" dirty="0" smtClean="0"/>
              <a:t>What’s the P that M2 produces defective spanner?</a:t>
            </a:r>
            <a:endParaRPr lang="ru-RU" dirty="0"/>
          </a:p>
        </p:txBody>
      </p:sp>
    </p:spTree>
    <p:extLst>
      <p:ext uri="{BB962C8B-B14F-4D97-AF65-F5344CB8AC3E}">
        <p14:creationId xmlns:p14="http://schemas.microsoft.com/office/powerpoint/2010/main" val="2663569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781050"/>
          </a:xfrm>
        </p:spPr>
        <p:txBody>
          <a:bodyPr/>
          <a:lstStyle/>
          <a:p>
            <a:r>
              <a:rPr lang="en-US" dirty="0" smtClean="0"/>
              <a:t>What is given?</a:t>
            </a:r>
            <a:endParaRPr lang="ru-RU" dirty="0"/>
          </a:p>
        </p:txBody>
      </p:sp>
      <p:sp>
        <p:nvSpPr>
          <p:cNvPr id="19" name="TextBox 18"/>
          <p:cNvSpPr txBox="1"/>
          <p:nvPr/>
        </p:nvSpPr>
        <p:spPr>
          <a:xfrm>
            <a:off x="1371600" y="2030038"/>
            <a:ext cx="7614072" cy="3785652"/>
          </a:xfrm>
          <a:prstGeom prst="rect">
            <a:avLst/>
          </a:prstGeom>
          <a:noFill/>
        </p:spPr>
        <p:txBody>
          <a:bodyPr wrap="none" rtlCol="0">
            <a:spAutoFit/>
          </a:bodyPr>
          <a:lstStyle/>
          <a:p>
            <a:pPr marL="342900" indent="-342900">
              <a:buFont typeface="Arial" panose="020B0604020202020204" pitchFamily="34" charset="0"/>
              <a:buChar char="•"/>
            </a:pPr>
            <a:r>
              <a:rPr lang="en-US" sz="2000" dirty="0" smtClean="0"/>
              <a:t>M1: 30 spanners/</a:t>
            </a:r>
            <a:r>
              <a:rPr lang="en-US" sz="2000" dirty="0" err="1" smtClean="0"/>
              <a:t>hr</a:t>
            </a:r>
            <a:endParaRPr lang="en-US" sz="2000" dirty="0" smtClean="0"/>
          </a:p>
          <a:p>
            <a:pPr marL="342900" indent="-342900">
              <a:buFont typeface="Arial" panose="020B0604020202020204" pitchFamily="34" charset="0"/>
              <a:buChar char="•"/>
            </a:pPr>
            <a:r>
              <a:rPr lang="en-US" sz="2000" dirty="0" smtClean="0"/>
              <a:t>M2: 20 spanners/</a:t>
            </a:r>
            <a:r>
              <a:rPr lang="en-US" sz="2000" dirty="0" err="1" smtClean="0"/>
              <a:t>hr</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Out of all produced parts:</a:t>
            </a:r>
          </a:p>
          <a:p>
            <a:pPr marL="342900" indent="-342900">
              <a:buFont typeface="Arial" panose="020B0604020202020204" pitchFamily="34" charset="0"/>
              <a:buChar char="•"/>
            </a:pPr>
            <a:r>
              <a:rPr lang="en-US" sz="2000" dirty="0" smtClean="0"/>
              <a:t>We can SEE that 1% are defective</a:t>
            </a:r>
            <a:endParaRPr lang="ru-RU" sz="2000" dirty="0"/>
          </a:p>
          <a:p>
            <a:pPr marL="342900" indent="-342900">
              <a:buFont typeface="Arial" panose="020B0604020202020204" pitchFamily="34" charset="0"/>
              <a:buChar char="•"/>
            </a:pPr>
            <a:endParaRPr lang="ru-RU" sz="2000" dirty="0"/>
          </a:p>
          <a:p>
            <a:pPr marL="342900" indent="-342900">
              <a:buFont typeface="Arial" panose="020B0604020202020204" pitchFamily="34" charset="0"/>
              <a:buChar char="•"/>
            </a:pPr>
            <a:r>
              <a:rPr lang="en-US" sz="2000" dirty="0"/>
              <a:t>Out of all </a:t>
            </a:r>
            <a:r>
              <a:rPr lang="en-US" sz="2000" dirty="0" smtClean="0"/>
              <a:t>defective </a:t>
            </a:r>
            <a:r>
              <a:rPr lang="en-US" sz="2000" dirty="0"/>
              <a:t>parts:</a:t>
            </a:r>
          </a:p>
          <a:p>
            <a:pPr marL="342900" indent="-342900">
              <a:buFont typeface="Arial" panose="020B0604020202020204" pitchFamily="34" charset="0"/>
              <a:buChar char="•"/>
            </a:pPr>
            <a:r>
              <a:rPr lang="en-US" sz="2000" dirty="0"/>
              <a:t>We can SEE that </a:t>
            </a:r>
            <a:r>
              <a:rPr lang="en-US" sz="2000" dirty="0" smtClean="0"/>
              <a:t>50% came from M1</a:t>
            </a:r>
          </a:p>
          <a:p>
            <a:pPr marL="342900" indent="-342900">
              <a:buFont typeface="Arial" panose="020B0604020202020204" pitchFamily="34" charset="0"/>
              <a:buChar char="•"/>
            </a:pPr>
            <a:r>
              <a:rPr lang="en-US" sz="2000" dirty="0" smtClean="0"/>
              <a:t>And 50% from M2</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Q: what is the probability that a part produced by M2 is defective?</a:t>
            </a:r>
            <a:endParaRPr lang="ru-RU" sz="2000" dirty="0"/>
          </a:p>
          <a:p>
            <a:pPr marL="342900" indent="-342900">
              <a:buFont typeface="Arial" panose="020B0604020202020204" pitchFamily="34" charset="0"/>
              <a:buChar char="•"/>
            </a:pPr>
            <a:endParaRPr lang="ru-RU" sz="2000" dirty="0"/>
          </a:p>
        </p:txBody>
      </p:sp>
    </p:spTree>
    <p:extLst>
      <p:ext uri="{BB962C8B-B14F-4D97-AF65-F5344CB8AC3E}">
        <p14:creationId xmlns:p14="http://schemas.microsoft.com/office/powerpoint/2010/main" val="1588108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781050"/>
          </a:xfrm>
        </p:spPr>
        <p:txBody>
          <a:bodyPr/>
          <a:lstStyle/>
          <a:p>
            <a:r>
              <a:rPr lang="en-US" dirty="0" smtClean="0"/>
              <a:t>What is given?</a:t>
            </a:r>
            <a:endParaRPr lang="ru-RU" dirty="0"/>
          </a:p>
        </p:txBody>
      </p:sp>
      <p:sp>
        <p:nvSpPr>
          <p:cNvPr id="19" name="TextBox 18"/>
          <p:cNvSpPr txBox="1"/>
          <p:nvPr/>
        </p:nvSpPr>
        <p:spPr>
          <a:xfrm>
            <a:off x="1371600" y="2030038"/>
            <a:ext cx="6196825" cy="3724096"/>
          </a:xfrm>
          <a:prstGeom prst="rect">
            <a:avLst/>
          </a:prstGeom>
          <a:noFill/>
        </p:spPr>
        <p:txBody>
          <a:bodyPr wrap="none" rtlCol="0">
            <a:spAutoFit/>
          </a:bodyPr>
          <a:lstStyle/>
          <a:p>
            <a:pPr marL="342900" indent="-342900">
              <a:buFont typeface="Arial" panose="020B0604020202020204" pitchFamily="34" charset="0"/>
              <a:buChar char="•"/>
            </a:pPr>
            <a:r>
              <a:rPr lang="en-US" sz="2000" dirty="0" smtClean="0"/>
              <a:t>M1: 30 spanners/</a:t>
            </a:r>
            <a:r>
              <a:rPr lang="en-US" sz="2000" dirty="0" err="1" smtClean="0"/>
              <a:t>hr</a:t>
            </a:r>
            <a:endParaRPr lang="en-US" sz="2000" dirty="0" smtClean="0"/>
          </a:p>
          <a:p>
            <a:pPr marL="342900" indent="-342900">
              <a:buFont typeface="Arial" panose="020B0604020202020204" pitchFamily="34" charset="0"/>
              <a:buChar char="•"/>
            </a:pPr>
            <a:r>
              <a:rPr lang="en-US" sz="2000" dirty="0" smtClean="0"/>
              <a:t>M2: 20 spanners/</a:t>
            </a:r>
            <a:r>
              <a:rPr lang="en-US" sz="2000" dirty="0" err="1" smtClean="0"/>
              <a:t>hr</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Out of all produced parts:</a:t>
            </a:r>
          </a:p>
          <a:p>
            <a:pPr marL="342900" indent="-342900">
              <a:buFont typeface="Arial" panose="020B0604020202020204" pitchFamily="34" charset="0"/>
              <a:buChar char="•"/>
            </a:pPr>
            <a:r>
              <a:rPr lang="en-US" sz="2000" dirty="0" smtClean="0"/>
              <a:t>We can SEE that 1% are defective</a:t>
            </a:r>
            <a:endParaRPr lang="ru-RU" sz="2000" dirty="0"/>
          </a:p>
          <a:p>
            <a:pPr marL="342900" indent="-342900">
              <a:buFont typeface="Arial" panose="020B0604020202020204" pitchFamily="34" charset="0"/>
              <a:buChar char="•"/>
            </a:pPr>
            <a:endParaRPr lang="ru-RU" sz="2000" dirty="0"/>
          </a:p>
          <a:p>
            <a:pPr marL="342900" indent="-342900">
              <a:buFont typeface="Arial" panose="020B0604020202020204" pitchFamily="34" charset="0"/>
              <a:buChar char="•"/>
            </a:pPr>
            <a:r>
              <a:rPr lang="en-US" sz="2000" dirty="0"/>
              <a:t>Out of all </a:t>
            </a:r>
            <a:r>
              <a:rPr lang="en-US" sz="2000" dirty="0" smtClean="0"/>
              <a:t>defective </a:t>
            </a:r>
            <a:r>
              <a:rPr lang="en-US" sz="2000" dirty="0"/>
              <a:t>parts:</a:t>
            </a:r>
          </a:p>
          <a:p>
            <a:pPr marL="342900" indent="-342900">
              <a:buFont typeface="Arial" panose="020B0604020202020204" pitchFamily="34" charset="0"/>
              <a:buChar char="•"/>
            </a:pPr>
            <a:r>
              <a:rPr lang="en-US" sz="2000" dirty="0"/>
              <a:t>We can SEE that </a:t>
            </a:r>
            <a:r>
              <a:rPr lang="en-US" sz="2000" dirty="0" smtClean="0"/>
              <a:t>50% came from M1</a:t>
            </a:r>
          </a:p>
          <a:p>
            <a:pPr marL="342900" indent="-342900">
              <a:buFont typeface="Arial" panose="020B0604020202020204" pitchFamily="34" charset="0"/>
              <a:buChar char="•"/>
            </a:pPr>
            <a:r>
              <a:rPr lang="en-US" sz="2000" dirty="0" smtClean="0"/>
              <a:t>And 50% from M2</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1600" dirty="0" smtClean="0"/>
              <a:t>Q: what is the probability that a part produced by M2 is defective?</a:t>
            </a:r>
            <a:endParaRPr lang="ru-RU" sz="1600" dirty="0"/>
          </a:p>
          <a:p>
            <a:pPr marL="342900" indent="-342900">
              <a:buFont typeface="Arial" panose="020B0604020202020204" pitchFamily="34" charset="0"/>
              <a:buChar char="•"/>
            </a:pPr>
            <a:endParaRPr lang="ru-RU" sz="2000" dirty="0"/>
          </a:p>
        </p:txBody>
      </p:sp>
      <p:sp>
        <p:nvSpPr>
          <p:cNvPr id="4" name="TextBox 3"/>
          <p:cNvSpPr txBox="1"/>
          <p:nvPr/>
        </p:nvSpPr>
        <p:spPr>
          <a:xfrm>
            <a:off x="9431595" y="2030038"/>
            <a:ext cx="2480230" cy="1015663"/>
          </a:xfrm>
          <a:prstGeom prst="rect">
            <a:avLst/>
          </a:prstGeom>
          <a:noFill/>
        </p:spPr>
        <p:txBody>
          <a:bodyPr wrap="none" rtlCol="0">
            <a:spAutoFit/>
          </a:bodyPr>
          <a:lstStyle/>
          <a:p>
            <a:pPr algn="r"/>
            <a:r>
              <a:rPr lang="en-US" sz="2000" dirty="0" smtClean="0"/>
              <a:t>P(M1) = 30/50 = 0,6</a:t>
            </a:r>
          </a:p>
          <a:p>
            <a:pPr algn="r"/>
            <a:r>
              <a:rPr lang="en-US" sz="2000" dirty="0" smtClean="0"/>
              <a:t>P(M2) </a:t>
            </a:r>
            <a:r>
              <a:rPr lang="en-US" sz="2000" dirty="0"/>
              <a:t>= </a:t>
            </a:r>
            <a:r>
              <a:rPr lang="en-US" sz="2000" dirty="0" smtClean="0"/>
              <a:t>20/50 </a:t>
            </a:r>
            <a:r>
              <a:rPr lang="en-US" sz="2000" dirty="0"/>
              <a:t>= </a:t>
            </a:r>
            <a:r>
              <a:rPr lang="en-US" sz="2000" dirty="0" smtClean="0"/>
              <a:t>0,4</a:t>
            </a:r>
            <a:endParaRPr lang="ru-RU" sz="2000" dirty="0"/>
          </a:p>
          <a:p>
            <a:pPr algn="r"/>
            <a:endParaRPr lang="ru-RU" sz="2000" dirty="0"/>
          </a:p>
        </p:txBody>
      </p:sp>
    </p:spTree>
    <p:extLst>
      <p:ext uri="{BB962C8B-B14F-4D97-AF65-F5344CB8AC3E}">
        <p14:creationId xmlns:p14="http://schemas.microsoft.com/office/powerpoint/2010/main" val="3465867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781050"/>
          </a:xfrm>
        </p:spPr>
        <p:txBody>
          <a:bodyPr/>
          <a:lstStyle/>
          <a:p>
            <a:r>
              <a:rPr lang="en-US" dirty="0" smtClean="0"/>
              <a:t>What is given?</a:t>
            </a:r>
            <a:endParaRPr lang="ru-RU" dirty="0"/>
          </a:p>
        </p:txBody>
      </p:sp>
      <p:sp>
        <p:nvSpPr>
          <p:cNvPr id="19" name="TextBox 18"/>
          <p:cNvSpPr txBox="1"/>
          <p:nvPr/>
        </p:nvSpPr>
        <p:spPr>
          <a:xfrm>
            <a:off x="1371600" y="2030038"/>
            <a:ext cx="6196825" cy="3724096"/>
          </a:xfrm>
          <a:prstGeom prst="rect">
            <a:avLst/>
          </a:prstGeom>
          <a:noFill/>
        </p:spPr>
        <p:txBody>
          <a:bodyPr wrap="none" rtlCol="0">
            <a:spAutoFit/>
          </a:bodyPr>
          <a:lstStyle/>
          <a:p>
            <a:pPr marL="342900" indent="-342900">
              <a:buFont typeface="Arial" panose="020B0604020202020204" pitchFamily="34" charset="0"/>
              <a:buChar char="•"/>
            </a:pPr>
            <a:r>
              <a:rPr lang="en-US" sz="2000" dirty="0" smtClean="0"/>
              <a:t>M1: 30 spanners/</a:t>
            </a:r>
            <a:r>
              <a:rPr lang="en-US" sz="2000" dirty="0" err="1" smtClean="0"/>
              <a:t>hr</a:t>
            </a:r>
            <a:endParaRPr lang="en-US" sz="2000" dirty="0" smtClean="0"/>
          </a:p>
          <a:p>
            <a:pPr marL="342900" indent="-342900">
              <a:buFont typeface="Arial" panose="020B0604020202020204" pitchFamily="34" charset="0"/>
              <a:buChar char="•"/>
            </a:pPr>
            <a:r>
              <a:rPr lang="en-US" sz="2000" dirty="0" smtClean="0"/>
              <a:t>M2: 20 spanners/</a:t>
            </a:r>
            <a:r>
              <a:rPr lang="en-US" sz="2000" dirty="0" err="1" smtClean="0"/>
              <a:t>hr</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Out of all produced parts:</a:t>
            </a:r>
          </a:p>
          <a:p>
            <a:pPr marL="342900" indent="-342900">
              <a:buFont typeface="Arial" panose="020B0604020202020204" pitchFamily="34" charset="0"/>
              <a:buChar char="•"/>
            </a:pPr>
            <a:r>
              <a:rPr lang="en-US" sz="2000" dirty="0" smtClean="0"/>
              <a:t>We can SEE that 1% are defective</a:t>
            </a:r>
            <a:endParaRPr lang="ru-RU" sz="2000" dirty="0"/>
          </a:p>
          <a:p>
            <a:pPr marL="342900" indent="-342900">
              <a:buFont typeface="Arial" panose="020B0604020202020204" pitchFamily="34" charset="0"/>
              <a:buChar char="•"/>
            </a:pPr>
            <a:endParaRPr lang="ru-RU" sz="2000" dirty="0"/>
          </a:p>
          <a:p>
            <a:pPr marL="342900" indent="-342900">
              <a:buFont typeface="Arial" panose="020B0604020202020204" pitchFamily="34" charset="0"/>
              <a:buChar char="•"/>
            </a:pPr>
            <a:r>
              <a:rPr lang="en-US" sz="2000" dirty="0"/>
              <a:t>Out of all </a:t>
            </a:r>
            <a:r>
              <a:rPr lang="en-US" sz="2000" dirty="0" smtClean="0"/>
              <a:t>defective </a:t>
            </a:r>
            <a:r>
              <a:rPr lang="en-US" sz="2000" dirty="0"/>
              <a:t>parts:</a:t>
            </a:r>
          </a:p>
          <a:p>
            <a:pPr marL="342900" indent="-342900">
              <a:buFont typeface="Arial" panose="020B0604020202020204" pitchFamily="34" charset="0"/>
              <a:buChar char="•"/>
            </a:pPr>
            <a:r>
              <a:rPr lang="en-US" sz="2000" dirty="0"/>
              <a:t>We can SEE that </a:t>
            </a:r>
            <a:r>
              <a:rPr lang="en-US" sz="2000" dirty="0" smtClean="0"/>
              <a:t>50% came from M1</a:t>
            </a:r>
          </a:p>
          <a:p>
            <a:pPr marL="342900" indent="-342900">
              <a:buFont typeface="Arial" panose="020B0604020202020204" pitchFamily="34" charset="0"/>
              <a:buChar char="•"/>
            </a:pPr>
            <a:r>
              <a:rPr lang="en-US" sz="2000" dirty="0" smtClean="0"/>
              <a:t>And 50% from M2</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1600" dirty="0" smtClean="0"/>
              <a:t>Q: what is the probability that a part produced by M2 is defective?</a:t>
            </a:r>
            <a:endParaRPr lang="ru-RU" sz="1600" dirty="0"/>
          </a:p>
          <a:p>
            <a:pPr marL="342900" indent="-342900">
              <a:buFont typeface="Arial" panose="020B0604020202020204" pitchFamily="34" charset="0"/>
              <a:buChar char="•"/>
            </a:pPr>
            <a:endParaRPr lang="ru-RU" sz="2000" dirty="0"/>
          </a:p>
        </p:txBody>
      </p:sp>
      <p:sp>
        <p:nvSpPr>
          <p:cNvPr id="4" name="TextBox 3"/>
          <p:cNvSpPr txBox="1"/>
          <p:nvPr/>
        </p:nvSpPr>
        <p:spPr>
          <a:xfrm>
            <a:off x="9164020" y="2030038"/>
            <a:ext cx="2747805" cy="1631216"/>
          </a:xfrm>
          <a:prstGeom prst="rect">
            <a:avLst/>
          </a:prstGeom>
          <a:noFill/>
        </p:spPr>
        <p:txBody>
          <a:bodyPr wrap="none" rtlCol="0">
            <a:spAutoFit/>
          </a:bodyPr>
          <a:lstStyle/>
          <a:p>
            <a:pPr algn="r"/>
            <a:r>
              <a:rPr lang="en-US" sz="2000" dirty="0" smtClean="0"/>
              <a:t>P(M1) = 30/50 = 0,6</a:t>
            </a:r>
          </a:p>
          <a:p>
            <a:pPr algn="r"/>
            <a:r>
              <a:rPr lang="en-US" sz="2000" dirty="0" smtClean="0"/>
              <a:t>P(M2) </a:t>
            </a:r>
            <a:r>
              <a:rPr lang="en-US" sz="2000" dirty="0"/>
              <a:t>= </a:t>
            </a:r>
            <a:r>
              <a:rPr lang="en-US" sz="2000" dirty="0" smtClean="0"/>
              <a:t>20/50 </a:t>
            </a:r>
            <a:r>
              <a:rPr lang="en-US" sz="2000" dirty="0"/>
              <a:t>= </a:t>
            </a:r>
            <a:r>
              <a:rPr lang="en-US" sz="2000" dirty="0" smtClean="0"/>
              <a:t>0,4</a:t>
            </a:r>
          </a:p>
          <a:p>
            <a:pPr algn="r"/>
            <a:endParaRPr lang="en-US" sz="2000" dirty="0"/>
          </a:p>
          <a:p>
            <a:pPr algn="r"/>
            <a:r>
              <a:rPr lang="en-US" sz="2000" dirty="0" smtClean="0"/>
              <a:t>P(Defect) = 1% OR 0,01</a:t>
            </a:r>
            <a:endParaRPr lang="ru-RU" sz="2000" dirty="0"/>
          </a:p>
          <a:p>
            <a:pPr algn="r"/>
            <a:endParaRPr lang="ru-RU" sz="2000" dirty="0"/>
          </a:p>
        </p:txBody>
      </p:sp>
    </p:spTree>
    <p:extLst>
      <p:ext uri="{BB962C8B-B14F-4D97-AF65-F5344CB8AC3E}">
        <p14:creationId xmlns:p14="http://schemas.microsoft.com/office/powerpoint/2010/main" val="310400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777240"/>
          </a:xfrm>
        </p:spPr>
        <p:txBody>
          <a:bodyPr/>
          <a:lstStyle/>
          <a:p>
            <a:r>
              <a:rPr lang="en-US" dirty="0"/>
              <a:t>What are Naïve Bayes Algorithms</a:t>
            </a:r>
            <a:r>
              <a:rPr lang="en-US" dirty="0" smtClean="0"/>
              <a:t>?</a:t>
            </a:r>
            <a:endParaRPr lang="ru-RU" dirty="0"/>
          </a:p>
        </p:txBody>
      </p:sp>
      <p:sp>
        <p:nvSpPr>
          <p:cNvPr id="3" name="Объект 2"/>
          <p:cNvSpPr>
            <a:spLocks noGrp="1"/>
          </p:cNvSpPr>
          <p:nvPr>
            <p:ph idx="1"/>
          </p:nvPr>
        </p:nvSpPr>
        <p:spPr/>
        <p:txBody>
          <a:bodyPr/>
          <a:lstStyle/>
          <a:p>
            <a:r>
              <a:rPr lang="en-US" dirty="0"/>
              <a:t>Naïve Bayes algorithms are among the most famous supervised learning algorithms.</a:t>
            </a:r>
          </a:p>
          <a:p>
            <a:r>
              <a:rPr lang="en-US" dirty="0"/>
              <a:t>They are used in classification. </a:t>
            </a:r>
          </a:p>
          <a:p>
            <a:r>
              <a:rPr lang="en-US" dirty="0"/>
              <a:t>NB is inherently multiclass – i.e. you can easily apply it to cases where you have more than one type of output. </a:t>
            </a:r>
          </a:p>
          <a:p>
            <a:r>
              <a:rPr lang="en-US" dirty="0"/>
              <a:t>There are extremely easy to build and very useful for very large data sets</a:t>
            </a:r>
            <a:r>
              <a:rPr lang="en-US" dirty="0" smtClean="0"/>
              <a:t>.</a:t>
            </a:r>
            <a:endParaRPr lang="en-US" dirty="0"/>
          </a:p>
        </p:txBody>
      </p:sp>
    </p:spTree>
    <p:extLst>
      <p:ext uri="{BB962C8B-B14F-4D97-AF65-F5344CB8AC3E}">
        <p14:creationId xmlns:p14="http://schemas.microsoft.com/office/powerpoint/2010/main" val="13570675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781050"/>
          </a:xfrm>
        </p:spPr>
        <p:txBody>
          <a:bodyPr/>
          <a:lstStyle/>
          <a:p>
            <a:r>
              <a:rPr lang="en-US" dirty="0" smtClean="0"/>
              <a:t>What is given?</a:t>
            </a:r>
            <a:endParaRPr lang="ru-RU" dirty="0"/>
          </a:p>
        </p:txBody>
      </p:sp>
      <p:sp>
        <p:nvSpPr>
          <p:cNvPr id="19" name="TextBox 18"/>
          <p:cNvSpPr txBox="1"/>
          <p:nvPr/>
        </p:nvSpPr>
        <p:spPr>
          <a:xfrm>
            <a:off x="1371600" y="2030038"/>
            <a:ext cx="7614072" cy="3785652"/>
          </a:xfrm>
          <a:prstGeom prst="rect">
            <a:avLst/>
          </a:prstGeom>
          <a:noFill/>
        </p:spPr>
        <p:txBody>
          <a:bodyPr wrap="none" rtlCol="0">
            <a:spAutoFit/>
          </a:bodyPr>
          <a:lstStyle/>
          <a:p>
            <a:pPr marL="342900" indent="-342900">
              <a:buFont typeface="Arial" panose="020B0604020202020204" pitchFamily="34" charset="0"/>
              <a:buChar char="•"/>
            </a:pPr>
            <a:r>
              <a:rPr lang="en-US" sz="2000" dirty="0" smtClean="0"/>
              <a:t>M1: 30 spanners/</a:t>
            </a:r>
            <a:r>
              <a:rPr lang="en-US" sz="2000" dirty="0" err="1" smtClean="0"/>
              <a:t>hr</a:t>
            </a:r>
            <a:endParaRPr lang="en-US" sz="2000" dirty="0" smtClean="0"/>
          </a:p>
          <a:p>
            <a:pPr marL="342900" indent="-342900">
              <a:buFont typeface="Arial" panose="020B0604020202020204" pitchFamily="34" charset="0"/>
              <a:buChar char="•"/>
            </a:pPr>
            <a:r>
              <a:rPr lang="en-US" sz="2000" dirty="0" smtClean="0"/>
              <a:t>M2: 20 spanners/</a:t>
            </a:r>
            <a:r>
              <a:rPr lang="en-US" sz="2000" dirty="0" err="1" smtClean="0"/>
              <a:t>hr</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Out of all produced parts:</a:t>
            </a:r>
          </a:p>
          <a:p>
            <a:pPr marL="342900" indent="-342900">
              <a:buFont typeface="Arial" panose="020B0604020202020204" pitchFamily="34" charset="0"/>
              <a:buChar char="•"/>
            </a:pPr>
            <a:r>
              <a:rPr lang="en-US" sz="2000" dirty="0" smtClean="0"/>
              <a:t>We can SEE that 1% are defective</a:t>
            </a:r>
            <a:endParaRPr lang="ru-RU" sz="2000" dirty="0"/>
          </a:p>
          <a:p>
            <a:pPr marL="342900" indent="-342900">
              <a:buFont typeface="Arial" panose="020B0604020202020204" pitchFamily="34" charset="0"/>
              <a:buChar char="•"/>
            </a:pPr>
            <a:endParaRPr lang="ru-RU" sz="2000" dirty="0"/>
          </a:p>
          <a:p>
            <a:pPr marL="342900" indent="-342900">
              <a:buFont typeface="Arial" panose="020B0604020202020204" pitchFamily="34" charset="0"/>
              <a:buChar char="•"/>
            </a:pPr>
            <a:r>
              <a:rPr lang="en-US" sz="2000" dirty="0"/>
              <a:t>Out of all </a:t>
            </a:r>
            <a:r>
              <a:rPr lang="en-US" sz="2000" dirty="0" smtClean="0"/>
              <a:t>defective </a:t>
            </a:r>
            <a:r>
              <a:rPr lang="en-US" sz="2000" dirty="0"/>
              <a:t>parts:</a:t>
            </a:r>
          </a:p>
          <a:p>
            <a:pPr marL="342900" indent="-342900">
              <a:buFont typeface="Arial" panose="020B0604020202020204" pitchFamily="34" charset="0"/>
              <a:buChar char="•"/>
            </a:pPr>
            <a:r>
              <a:rPr lang="en-US" sz="2000" dirty="0"/>
              <a:t>We can SEE that </a:t>
            </a:r>
            <a:r>
              <a:rPr lang="en-US" sz="2000" dirty="0" smtClean="0"/>
              <a:t>50% came from M1</a:t>
            </a:r>
          </a:p>
          <a:p>
            <a:pPr marL="342900" indent="-342900">
              <a:buFont typeface="Arial" panose="020B0604020202020204" pitchFamily="34" charset="0"/>
              <a:buChar char="•"/>
            </a:pPr>
            <a:r>
              <a:rPr lang="en-US" sz="2000" dirty="0" smtClean="0"/>
              <a:t>And 50% from M2</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Q: what is the probability that a part produced by M2 is defective?</a:t>
            </a:r>
            <a:endParaRPr lang="ru-RU" sz="2000" dirty="0"/>
          </a:p>
          <a:p>
            <a:pPr marL="342900" indent="-342900">
              <a:buFont typeface="Arial" panose="020B0604020202020204" pitchFamily="34" charset="0"/>
              <a:buChar char="•"/>
            </a:pPr>
            <a:endParaRPr lang="ru-RU" sz="2000" dirty="0"/>
          </a:p>
        </p:txBody>
      </p:sp>
      <p:sp>
        <p:nvSpPr>
          <p:cNvPr id="4" name="TextBox 3"/>
          <p:cNvSpPr txBox="1"/>
          <p:nvPr/>
        </p:nvSpPr>
        <p:spPr>
          <a:xfrm>
            <a:off x="9164021" y="2030038"/>
            <a:ext cx="2747804" cy="3477875"/>
          </a:xfrm>
          <a:prstGeom prst="rect">
            <a:avLst/>
          </a:prstGeom>
          <a:noFill/>
        </p:spPr>
        <p:txBody>
          <a:bodyPr wrap="none" rtlCol="0">
            <a:spAutoFit/>
          </a:bodyPr>
          <a:lstStyle/>
          <a:p>
            <a:pPr algn="r"/>
            <a:r>
              <a:rPr lang="en-US" sz="2000" dirty="0" smtClean="0"/>
              <a:t>P(M1) = 30/50 = 0,6</a:t>
            </a:r>
          </a:p>
          <a:p>
            <a:pPr algn="r"/>
            <a:r>
              <a:rPr lang="en-US" sz="2000" dirty="0" smtClean="0"/>
              <a:t>P(M2) </a:t>
            </a:r>
            <a:r>
              <a:rPr lang="en-US" sz="2000" dirty="0"/>
              <a:t>= </a:t>
            </a:r>
            <a:r>
              <a:rPr lang="en-US" sz="2000" dirty="0" smtClean="0"/>
              <a:t>20/50 </a:t>
            </a:r>
            <a:r>
              <a:rPr lang="en-US" sz="2000" dirty="0"/>
              <a:t>= </a:t>
            </a:r>
            <a:r>
              <a:rPr lang="en-US" sz="2000" dirty="0" smtClean="0"/>
              <a:t>0,4</a:t>
            </a:r>
          </a:p>
          <a:p>
            <a:pPr algn="r"/>
            <a:endParaRPr lang="en-US" sz="2000" dirty="0"/>
          </a:p>
          <a:p>
            <a:pPr algn="r"/>
            <a:r>
              <a:rPr lang="en-US" sz="2000" dirty="0" smtClean="0"/>
              <a:t>P(Defect) = 1% OR 0,01</a:t>
            </a:r>
          </a:p>
          <a:p>
            <a:pPr algn="r"/>
            <a:endParaRPr lang="en-US" sz="2000" dirty="0"/>
          </a:p>
          <a:p>
            <a:pPr algn="r"/>
            <a:endParaRPr lang="en-US" sz="2000" dirty="0" smtClean="0"/>
          </a:p>
          <a:p>
            <a:pPr algn="r"/>
            <a:endParaRPr lang="en-US" sz="2000" dirty="0" smtClean="0"/>
          </a:p>
          <a:p>
            <a:pPr algn="r"/>
            <a:r>
              <a:rPr lang="en-US" sz="2000" dirty="0" smtClean="0"/>
              <a:t>P(M1|Defect) = 50%</a:t>
            </a:r>
          </a:p>
          <a:p>
            <a:pPr algn="r"/>
            <a:r>
              <a:rPr lang="en-US" sz="2000" dirty="0" smtClean="0"/>
              <a:t>P(M2|Defect</a:t>
            </a:r>
            <a:r>
              <a:rPr lang="en-US" sz="2000" dirty="0"/>
              <a:t>) = 50%</a:t>
            </a:r>
            <a:endParaRPr lang="ru-RU" sz="2000" dirty="0"/>
          </a:p>
          <a:p>
            <a:pPr algn="r"/>
            <a:endParaRPr lang="en-US" sz="2000" dirty="0" smtClean="0"/>
          </a:p>
          <a:p>
            <a:pPr algn="r"/>
            <a:r>
              <a:rPr lang="en-US" sz="2000" dirty="0" smtClean="0"/>
              <a:t>P(Defect|M2) - ???</a:t>
            </a:r>
            <a:endParaRPr lang="ru-RU" sz="2000" dirty="0"/>
          </a:p>
        </p:txBody>
      </p:sp>
    </p:spTree>
    <p:extLst>
      <p:ext uri="{BB962C8B-B14F-4D97-AF65-F5344CB8AC3E}">
        <p14:creationId xmlns:p14="http://schemas.microsoft.com/office/powerpoint/2010/main" val="695940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781050"/>
          </a:xfrm>
        </p:spPr>
        <p:txBody>
          <a:bodyPr/>
          <a:lstStyle/>
          <a:p>
            <a:r>
              <a:rPr lang="en-US" dirty="0" smtClean="0"/>
              <a:t>We consider only M2</a:t>
            </a:r>
            <a:endParaRPr lang="ru-RU" dirty="0"/>
          </a:p>
        </p:txBody>
      </p:sp>
      <p:sp>
        <p:nvSpPr>
          <p:cNvPr id="19" name="TextBox 18"/>
          <p:cNvSpPr txBox="1"/>
          <p:nvPr/>
        </p:nvSpPr>
        <p:spPr>
          <a:xfrm>
            <a:off x="1371600" y="2030038"/>
            <a:ext cx="7614072" cy="1938992"/>
          </a:xfrm>
          <a:prstGeom prst="rect">
            <a:avLst/>
          </a:prstGeom>
          <a:noFill/>
        </p:spPr>
        <p:txBody>
          <a:bodyPr wrap="none" rtlCol="0">
            <a:spAutoFit/>
          </a:bodyPr>
          <a:lstStyle/>
          <a:p>
            <a:pPr marL="342900" indent="-342900">
              <a:buFont typeface="Arial" panose="020B0604020202020204" pitchFamily="34" charset="0"/>
              <a:buChar char="•"/>
            </a:pPr>
            <a:r>
              <a:rPr lang="en-US" sz="2000" dirty="0" smtClean="0"/>
              <a:t>M2: 20 spanners/</a:t>
            </a:r>
            <a:r>
              <a:rPr lang="en-US" sz="2000" dirty="0" err="1" smtClean="0"/>
              <a:t>hr</a:t>
            </a:r>
            <a:endParaRPr lang="en-US" sz="2000" dirty="0" smtClean="0"/>
          </a:p>
          <a:p>
            <a:pPr marL="342900" indent="-342900">
              <a:buFont typeface="Arial" panose="020B0604020202020204" pitchFamily="34" charset="0"/>
              <a:buChar char="•"/>
            </a:pPr>
            <a:r>
              <a:rPr lang="en-US" sz="2000" dirty="0" smtClean="0"/>
              <a:t>We can SEE that 1% are defective</a:t>
            </a:r>
            <a:endParaRPr lang="ru-RU" sz="2000" dirty="0"/>
          </a:p>
          <a:p>
            <a:pPr marL="342900" indent="-342900">
              <a:buFont typeface="Arial" panose="020B0604020202020204" pitchFamily="34" charset="0"/>
              <a:buChar char="•"/>
            </a:pPr>
            <a:r>
              <a:rPr lang="en-US" sz="2000" dirty="0" smtClean="0"/>
              <a:t>And 50% from M2</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Q: what is the probability that a part produced by M2 is defective?</a:t>
            </a:r>
            <a:endParaRPr lang="ru-RU" sz="2000" dirty="0"/>
          </a:p>
          <a:p>
            <a:pPr marL="342900" indent="-342900">
              <a:buFont typeface="Arial" panose="020B0604020202020204" pitchFamily="34" charset="0"/>
              <a:buChar char="•"/>
            </a:pPr>
            <a:endParaRPr lang="ru-RU" sz="2000" dirty="0"/>
          </a:p>
        </p:txBody>
      </p:sp>
      <p:sp>
        <p:nvSpPr>
          <p:cNvPr id="4" name="TextBox 3"/>
          <p:cNvSpPr txBox="1"/>
          <p:nvPr/>
        </p:nvSpPr>
        <p:spPr>
          <a:xfrm>
            <a:off x="9164085" y="2030038"/>
            <a:ext cx="2747740" cy="1323439"/>
          </a:xfrm>
          <a:prstGeom prst="rect">
            <a:avLst/>
          </a:prstGeom>
          <a:noFill/>
        </p:spPr>
        <p:txBody>
          <a:bodyPr wrap="none" rtlCol="0">
            <a:spAutoFit/>
          </a:bodyPr>
          <a:lstStyle/>
          <a:p>
            <a:pPr algn="r"/>
            <a:r>
              <a:rPr lang="en-US" sz="2000" dirty="0" smtClean="0"/>
              <a:t>P(M2) </a:t>
            </a:r>
            <a:r>
              <a:rPr lang="en-US" sz="2000" dirty="0"/>
              <a:t>= </a:t>
            </a:r>
            <a:r>
              <a:rPr lang="en-US" sz="2000" dirty="0" smtClean="0"/>
              <a:t>20/50 </a:t>
            </a:r>
            <a:r>
              <a:rPr lang="en-US" sz="2000" dirty="0"/>
              <a:t>= </a:t>
            </a:r>
            <a:r>
              <a:rPr lang="en-US" sz="2000" dirty="0" smtClean="0"/>
              <a:t>0,4</a:t>
            </a:r>
            <a:endParaRPr lang="en-US" sz="2000" dirty="0"/>
          </a:p>
          <a:p>
            <a:pPr algn="r"/>
            <a:r>
              <a:rPr lang="en-US" sz="2000" dirty="0" smtClean="0"/>
              <a:t>P(Defect) = 1% OR 0,01</a:t>
            </a:r>
          </a:p>
          <a:p>
            <a:pPr algn="r"/>
            <a:r>
              <a:rPr lang="en-US" sz="2000" dirty="0" smtClean="0"/>
              <a:t>P(M2|Defect</a:t>
            </a:r>
            <a:r>
              <a:rPr lang="en-US" sz="2000" dirty="0"/>
              <a:t>) = 50</a:t>
            </a:r>
            <a:r>
              <a:rPr lang="en-US" sz="2000" dirty="0" smtClean="0"/>
              <a:t>%</a:t>
            </a:r>
          </a:p>
          <a:p>
            <a:pPr algn="r"/>
            <a:r>
              <a:rPr lang="en-US" sz="2000" dirty="0" smtClean="0"/>
              <a:t>P(Defect|M2) - ???</a:t>
            </a:r>
            <a:endParaRPr lang="ru-RU" sz="2000" dirty="0"/>
          </a:p>
        </p:txBody>
      </p:sp>
      <mc:AlternateContent xmlns:mc="http://schemas.openxmlformats.org/markup-compatibility/2006">
        <mc:Choice xmlns:a14="http://schemas.microsoft.com/office/drawing/2010/main" Requires="a14">
          <p:sp>
            <p:nvSpPr>
              <p:cNvPr id="5" name="TextBox 4"/>
              <p:cNvSpPr txBox="1"/>
              <p:nvPr/>
            </p:nvSpPr>
            <p:spPr>
              <a:xfrm>
                <a:off x="3330244" y="4659284"/>
                <a:ext cx="7143750" cy="91262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𝐷𝑒𝑓𝑒𝑐𝑡</m:t>
                          </m:r>
                        </m:e>
                        <m:e>
                          <m:r>
                            <a:rPr lang="en-US" sz="2800" b="0" i="1" smtClean="0">
                              <a:latin typeface="Cambria Math" panose="02040503050406030204" pitchFamily="18" charset="0"/>
                            </a:rPr>
                            <m:t>𝑀</m:t>
                          </m:r>
                          <m:r>
                            <a:rPr lang="en-US" sz="2800" b="0" i="1" smtClean="0">
                              <a:latin typeface="Cambria Math" panose="02040503050406030204" pitchFamily="18" charset="0"/>
                            </a:rPr>
                            <m:t>2</m:t>
                          </m:r>
                        </m:e>
                      </m:d>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𝑀</m:t>
                              </m:r>
                              <m:r>
                                <a:rPr lang="en-US" sz="2800" b="0" i="1" smtClean="0">
                                  <a:latin typeface="Cambria Math" panose="02040503050406030204" pitchFamily="18" charset="0"/>
                                </a:rPr>
                                <m:t>2</m:t>
                              </m:r>
                            </m:e>
                            <m:e>
                              <m:r>
                                <a:rPr lang="en-US" sz="2800" i="1">
                                  <a:latin typeface="Cambria Math" panose="02040503050406030204" pitchFamily="18" charset="0"/>
                                </a:rPr>
                                <m:t>𝐷</m:t>
                              </m:r>
                              <m:r>
                                <a:rPr lang="en-US" sz="2800" b="0" i="1" smtClean="0">
                                  <a:latin typeface="Cambria Math" panose="02040503050406030204" pitchFamily="18" charset="0"/>
                                </a:rPr>
                                <m:t>𝑒𝑓𝑒𝑐𝑡</m:t>
                              </m:r>
                            </m:e>
                          </m:d>
                          <m:r>
                            <a:rPr lang="en-US" sz="2800" b="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i="1">
                              <a:latin typeface="Cambria Math" panose="02040503050406030204" pitchFamily="18" charset="0"/>
                            </a:rPr>
                            <m:t>𝐷</m:t>
                          </m:r>
                          <m:r>
                            <a:rPr lang="en-US" sz="2800" b="0" i="1" smtClean="0">
                              <a:latin typeface="Cambria Math" panose="02040503050406030204" pitchFamily="18" charset="0"/>
                            </a:rPr>
                            <m:t>𝑒𝑓𝑒𝑐𝑡</m:t>
                          </m:r>
                          <m:r>
                            <a:rPr lang="en-US" sz="2800" b="0" i="1" smtClean="0">
                              <a:latin typeface="Cambria Math" panose="02040503050406030204" pitchFamily="18" charset="0"/>
                            </a:rPr>
                            <m:t>)</m:t>
                          </m:r>
                        </m:num>
                        <m:den>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2)</m:t>
                          </m:r>
                        </m:den>
                      </m:f>
                    </m:oMath>
                  </m:oMathPara>
                </a14:m>
                <a:endParaRPr lang="ru-RU" sz="2800" dirty="0"/>
              </a:p>
            </p:txBody>
          </p:sp>
        </mc:Choice>
        <mc:Fallback>
          <p:sp>
            <p:nvSpPr>
              <p:cNvPr id="5" name="TextBox 4"/>
              <p:cNvSpPr txBox="1">
                <a:spLocks noRot="1" noChangeAspect="1" noMove="1" noResize="1" noEditPoints="1" noAdjustHandles="1" noChangeArrowheads="1" noChangeShapeType="1" noTextEdit="1"/>
              </p:cNvSpPr>
              <p:nvPr/>
            </p:nvSpPr>
            <p:spPr>
              <a:xfrm>
                <a:off x="3330244" y="4659284"/>
                <a:ext cx="7143750" cy="912622"/>
              </a:xfrm>
              <a:prstGeom prst="rect">
                <a:avLst/>
              </a:prstGeom>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845140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781050"/>
          </a:xfrm>
        </p:spPr>
        <p:txBody>
          <a:bodyPr/>
          <a:lstStyle/>
          <a:p>
            <a:r>
              <a:rPr lang="en-US" dirty="0" smtClean="0"/>
              <a:t>Plug in</a:t>
            </a:r>
            <a:endParaRPr lang="ru-RU" dirty="0"/>
          </a:p>
        </p:txBody>
      </p:sp>
      <p:sp>
        <p:nvSpPr>
          <p:cNvPr id="19" name="TextBox 18"/>
          <p:cNvSpPr txBox="1"/>
          <p:nvPr/>
        </p:nvSpPr>
        <p:spPr>
          <a:xfrm>
            <a:off x="1371600" y="2030038"/>
            <a:ext cx="7614072" cy="1938992"/>
          </a:xfrm>
          <a:prstGeom prst="rect">
            <a:avLst/>
          </a:prstGeom>
          <a:noFill/>
        </p:spPr>
        <p:txBody>
          <a:bodyPr wrap="none" rtlCol="0">
            <a:spAutoFit/>
          </a:bodyPr>
          <a:lstStyle/>
          <a:p>
            <a:pPr marL="342900" indent="-342900">
              <a:buFont typeface="Arial" panose="020B0604020202020204" pitchFamily="34" charset="0"/>
              <a:buChar char="•"/>
            </a:pPr>
            <a:r>
              <a:rPr lang="en-US" sz="2000" dirty="0" smtClean="0"/>
              <a:t>M2: 20 spanners/</a:t>
            </a:r>
            <a:r>
              <a:rPr lang="en-US" sz="2000" dirty="0" err="1" smtClean="0"/>
              <a:t>hr</a:t>
            </a:r>
            <a:endParaRPr lang="en-US" sz="2000" dirty="0" smtClean="0"/>
          </a:p>
          <a:p>
            <a:pPr marL="342900" indent="-342900">
              <a:buFont typeface="Arial" panose="020B0604020202020204" pitchFamily="34" charset="0"/>
              <a:buChar char="•"/>
            </a:pPr>
            <a:r>
              <a:rPr lang="en-US" sz="2000" dirty="0" smtClean="0"/>
              <a:t>We can SEE that 1% are defective</a:t>
            </a:r>
            <a:endParaRPr lang="ru-RU" sz="2000" dirty="0"/>
          </a:p>
          <a:p>
            <a:pPr marL="342900" indent="-342900">
              <a:buFont typeface="Arial" panose="020B0604020202020204" pitchFamily="34" charset="0"/>
              <a:buChar char="•"/>
            </a:pPr>
            <a:r>
              <a:rPr lang="en-US" sz="2000" dirty="0" smtClean="0"/>
              <a:t>And 50% from M2</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Q: what is the probability that a part produced by M2 is defective?</a:t>
            </a:r>
            <a:endParaRPr lang="ru-RU" sz="2000" dirty="0"/>
          </a:p>
          <a:p>
            <a:pPr marL="342900" indent="-342900">
              <a:buFont typeface="Arial" panose="020B0604020202020204" pitchFamily="34" charset="0"/>
              <a:buChar char="•"/>
            </a:pPr>
            <a:endParaRPr lang="ru-RU" sz="2000" dirty="0"/>
          </a:p>
        </p:txBody>
      </p:sp>
      <p:sp>
        <p:nvSpPr>
          <p:cNvPr id="4" name="TextBox 3"/>
          <p:cNvSpPr txBox="1"/>
          <p:nvPr/>
        </p:nvSpPr>
        <p:spPr>
          <a:xfrm>
            <a:off x="9164085" y="2030038"/>
            <a:ext cx="2747740" cy="1323439"/>
          </a:xfrm>
          <a:prstGeom prst="rect">
            <a:avLst/>
          </a:prstGeom>
          <a:noFill/>
        </p:spPr>
        <p:txBody>
          <a:bodyPr wrap="none" rtlCol="0">
            <a:spAutoFit/>
          </a:bodyPr>
          <a:lstStyle/>
          <a:p>
            <a:pPr algn="r"/>
            <a:r>
              <a:rPr lang="en-US" sz="2000" dirty="0" smtClean="0"/>
              <a:t>P(M2) </a:t>
            </a:r>
            <a:r>
              <a:rPr lang="en-US" sz="2000" dirty="0"/>
              <a:t>= </a:t>
            </a:r>
            <a:r>
              <a:rPr lang="en-US" sz="2000" dirty="0" smtClean="0"/>
              <a:t>20/50 </a:t>
            </a:r>
            <a:r>
              <a:rPr lang="en-US" sz="2000" dirty="0"/>
              <a:t>= </a:t>
            </a:r>
            <a:r>
              <a:rPr lang="en-US" sz="2000" dirty="0" smtClean="0"/>
              <a:t>0,4</a:t>
            </a:r>
            <a:endParaRPr lang="en-US" sz="2000" dirty="0"/>
          </a:p>
          <a:p>
            <a:pPr algn="r"/>
            <a:r>
              <a:rPr lang="en-US" sz="2000" dirty="0" smtClean="0"/>
              <a:t>P(Defect) = 1% OR 0,01</a:t>
            </a:r>
          </a:p>
          <a:p>
            <a:pPr algn="r"/>
            <a:r>
              <a:rPr lang="en-US" sz="2000" dirty="0" smtClean="0"/>
              <a:t>P(M2|Defect</a:t>
            </a:r>
            <a:r>
              <a:rPr lang="en-US" sz="2000" dirty="0"/>
              <a:t>) = 50</a:t>
            </a:r>
            <a:r>
              <a:rPr lang="en-US" sz="2000" dirty="0" smtClean="0"/>
              <a:t>%</a:t>
            </a:r>
          </a:p>
          <a:p>
            <a:pPr algn="r"/>
            <a:r>
              <a:rPr lang="en-US" sz="2000" dirty="0" smtClean="0"/>
              <a:t>P(Defect|M2) - ???</a:t>
            </a:r>
            <a:endParaRPr lang="ru-RU" sz="2000" dirty="0"/>
          </a:p>
        </p:txBody>
      </p:sp>
      <mc:AlternateContent xmlns:mc="http://schemas.openxmlformats.org/markup-compatibility/2006">
        <mc:Choice xmlns:a14="http://schemas.microsoft.com/office/drawing/2010/main" Requires="a14">
          <p:sp>
            <p:nvSpPr>
              <p:cNvPr id="5" name="TextBox 4"/>
              <p:cNvSpPr txBox="1"/>
              <p:nvPr/>
            </p:nvSpPr>
            <p:spPr>
              <a:xfrm>
                <a:off x="2634918" y="4659284"/>
                <a:ext cx="8834897" cy="743858"/>
              </a:xfrm>
              <a:prstGeom prst="rect">
                <a:avLst/>
              </a:prstGeom>
              <a:noFill/>
            </p:spPr>
            <p:txBody>
              <a:bodyPr wrap="square" lIns="0" tIns="0" rIns="0" bIns="0" rtlCol="0">
                <a:spAutoFit/>
              </a:bodyPr>
              <a:lstStyle/>
              <a:p>
                <a:pP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𝐷𝑒𝑓𝑒𝑐𝑡</m:t>
                        </m:r>
                      </m:e>
                      <m:e>
                        <m:r>
                          <a:rPr lang="en-US" sz="3200" b="0" i="1" smtClean="0">
                            <a:latin typeface="Cambria Math" panose="02040503050406030204" pitchFamily="18" charset="0"/>
                          </a:rPr>
                          <m:t>𝑀</m:t>
                        </m:r>
                        <m:r>
                          <a:rPr lang="en-US" sz="3200" b="0" i="1" smtClean="0">
                            <a:latin typeface="Cambria Math" panose="02040503050406030204" pitchFamily="18" charset="0"/>
                          </a:rPr>
                          <m:t>2</m:t>
                        </m:r>
                      </m:e>
                    </m:d>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0,5∗0,01</m:t>
                        </m:r>
                      </m:num>
                      <m:den>
                        <m:r>
                          <a:rPr lang="en-US" sz="3200" b="0" i="1" smtClean="0">
                            <a:latin typeface="Cambria Math" panose="02040503050406030204" pitchFamily="18" charset="0"/>
                          </a:rPr>
                          <m:t>0,4</m:t>
                        </m:r>
                      </m:den>
                    </m:f>
                  </m:oMath>
                </a14:m>
                <a:r>
                  <a:rPr lang="en-US" sz="3200" dirty="0" smtClean="0"/>
                  <a:t> </a:t>
                </a:r>
                <a14:m>
                  <m:oMath xmlns:m="http://schemas.openxmlformats.org/officeDocument/2006/math">
                    <m:r>
                      <a:rPr lang="en-US" sz="3200" i="1">
                        <a:latin typeface="Cambria Math" panose="02040503050406030204" pitchFamily="18" charset="0"/>
                      </a:rPr>
                      <m:t>=</m:t>
                    </m:r>
                    <m:r>
                      <a:rPr lang="en-US" sz="3200" b="0" i="1" smtClean="0">
                        <a:latin typeface="Cambria Math" panose="02040503050406030204" pitchFamily="18" charset="0"/>
                      </a:rPr>
                      <m:t>0,0125=1.25%</m:t>
                    </m:r>
                  </m:oMath>
                </a14:m>
                <a:endParaRPr lang="ru-RU" sz="3200" dirty="0"/>
              </a:p>
            </p:txBody>
          </p:sp>
        </mc:Choice>
        <mc:Fallback>
          <p:sp>
            <p:nvSpPr>
              <p:cNvPr id="5" name="TextBox 4"/>
              <p:cNvSpPr txBox="1">
                <a:spLocks noRot="1" noChangeAspect="1" noMove="1" noResize="1" noEditPoints="1" noAdjustHandles="1" noChangeArrowheads="1" noChangeShapeType="1" noTextEdit="1"/>
              </p:cNvSpPr>
              <p:nvPr/>
            </p:nvSpPr>
            <p:spPr>
              <a:xfrm>
                <a:off x="2634918" y="4659284"/>
                <a:ext cx="8834897" cy="743858"/>
              </a:xfrm>
              <a:prstGeom prst="rect">
                <a:avLst/>
              </a:prstGeom>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403531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781050"/>
          </a:xfrm>
        </p:spPr>
        <p:txBody>
          <a:bodyPr/>
          <a:lstStyle/>
          <a:p>
            <a:r>
              <a:rPr lang="en-US" dirty="0" smtClean="0"/>
              <a:t>The solution</a:t>
            </a:r>
            <a:endParaRPr lang="ru-RU" dirty="0"/>
          </a:p>
        </p:txBody>
      </p:sp>
      <p:sp>
        <p:nvSpPr>
          <p:cNvPr id="19" name="TextBox 18"/>
          <p:cNvSpPr txBox="1"/>
          <p:nvPr/>
        </p:nvSpPr>
        <p:spPr>
          <a:xfrm>
            <a:off x="1371600" y="3001588"/>
            <a:ext cx="6694397" cy="2554545"/>
          </a:xfrm>
          <a:prstGeom prst="rect">
            <a:avLst/>
          </a:prstGeom>
          <a:noFill/>
        </p:spPr>
        <p:txBody>
          <a:bodyPr wrap="none" rtlCol="0">
            <a:spAutoFit/>
          </a:bodyPr>
          <a:lstStyle/>
          <a:p>
            <a:r>
              <a:rPr lang="en-US" sz="2000" dirty="0" smtClean="0"/>
              <a:t>For example: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1000 spanners</a:t>
            </a:r>
          </a:p>
          <a:p>
            <a:pPr marL="342900" indent="-342900">
              <a:buFont typeface="Arial" panose="020B0604020202020204" pitchFamily="34" charset="0"/>
              <a:buChar char="•"/>
            </a:pPr>
            <a:r>
              <a:rPr lang="en-US" sz="2000" dirty="0" smtClean="0"/>
              <a:t>400 from M2</a:t>
            </a:r>
          </a:p>
          <a:p>
            <a:pPr marL="342900" indent="-342900">
              <a:buFont typeface="Arial" panose="020B0604020202020204" pitchFamily="34" charset="0"/>
              <a:buChar char="•"/>
            </a:pPr>
            <a:r>
              <a:rPr lang="en-US" sz="2000" dirty="0" smtClean="0"/>
              <a:t>1% have a defect = 10</a:t>
            </a:r>
          </a:p>
          <a:p>
            <a:pPr marL="342900" indent="-342900">
              <a:buFont typeface="Arial" panose="020B0604020202020204" pitchFamily="34" charset="0"/>
              <a:buChar char="•"/>
            </a:pPr>
            <a:r>
              <a:rPr lang="en-US" sz="2000" dirty="0" smtClean="0"/>
              <a:t>50% of them from M2 = 5</a:t>
            </a:r>
          </a:p>
          <a:p>
            <a:pPr marL="342900" indent="-342900">
              <a:buFont typeface="Arial" panose="020B0604020202020204" pitchFamily="34" charset="0"/>
              <a:buChar char="•"/>
            </a:pPr>
            <a:r>
              <a:rPr lang="en-US" sz="2000" dirty="0" smtClean="0"/>
              <a:t>Number of parts with defects from M2 -&gt; 5/400 = 1,25%</a:t>
            </a:r>
            <a:endParaRPr lang="ru-RU" sz="2000" dirty="0"/>
          </a:p>
          <a:p>
            <a:pPr marL="342900" indent="-342900">
              <a:buFont typeface="Arial" panose="020B0604020202020204" pitchFamily="34" charset="0"/>
              <a:buChar char="•"/>
            </a:pPr>
            <a:endParaRPr lang="ru-RU" sz="2000" dirty="0"/>
          </a:p>
        </p:txBody>
      </p:sp>
      <mc:AlternateContent xmlns:mc="http://schemas.openxmlformats.org/markup-compatibility/2006">
        <mc:Choice xmlns:a14="http://schemas.microsoft.com/office/drawing/2010/main" Requires="a14">
          <p:sp>
            <p:nvSpPr>
              <p:cNvPr id="5" name="TextBox 4"/>
              <p:cNvSpPr txBox="1"/>
              <p:nvPr/>
            </p:nvSpPr>
            <p:spPr>
              <a:xfrm>
                <a:off x="1682418" y="1862290"/>
                <a:ext cx="8834897" cy="743858"/>
              </a:xfrm>
              <a:prstGeom prst="rect">
                <a:avLst/>
              </a:prstGeom>
              <a:noFill/>
            </p:spPr>
            <p:txBody>
              <a:bodyPr wrap="square" lIns="0" tIns="0" rIns="0" bIns="0" rtlCol="0">
                <a:spAutoFit/>
              </a:bodyPr>
              <a:lstStyle/>
              <a:p>
                <a:pP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𝐷𝑒𝑓𝑒𝑐𝑡</m:t>
                        </m:r>
                      </m:e>
                      <m:e>
                        <m:r>
                          <a:rPr lang="en-US" sz="3200" b="0" i="1" smtClean="0">
                            <a:latin typeface="Cambria Math" panose="02040503050406030204" pitchFamily="18" charset="0"/>
                          </a:rPr>
                          <m:t>𝑀</m:t>
                        </m:r>
                        <m:r>
                          <a:rPr lang="en-US" sz="3200" b="0" i="1" smtClean="0">
                            <a:latin typeface="Cambria Math" panose="02040503050406030204" pitchFamily="18" charset="0"/>
                          </a:rPr>
                          <m:t>2</m:t>
                        </m:r>
                      </m:e>
                    </m:d>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0,5∗0,01</m:t>
                        </m:r>
                      </m:num>
                      <m:den>
                        <m:r>
                          <a:rPr lang="en-US" sz="3200" b="0" i="1" smtClean="0">
                            <a:latin typeface="Cambria Math" panose="02040503050406030204" pitchFamily="18" charset="0"/>
                          </a:rPr>
                          <m:t>0,4</m:t>
                        </m:r>
                      </m:den>
                    </m:f>
                  </m:oMath>
                </a14:m>
                <a:r>
                  <a:rPr lang="en-US" sz="3200" dirty="0" smtClean="0"/>
                  <a:t> </a:t>
                </a:r>
                <a14:m>
                  <m:oMath xmlns:m="http://schemas.openxmlformats.org/officeDocument/2006/math">
                    <m:r>
                      <a:rPr lang="en-US" sz="3200" i="1">
                        <a:latin typeface="Cambria Math" panose="02040503050406030204" pitchFamily="18" charset="0"/>
                      </a:rPr>
                      <m:t>=</m:t>
                    </m:r>
                    <m:r>
                      <a:rPr lang="en-US" sz="3200" b="0" i="1" smtClean="0">
                        <a:latin typeface="Cambria Math" panose="02040503050406030204" pitchFamily="18" charset="0"/>
                      </a:rPr>
                      <m:t>0,0125=1.25%</m:t>
                    </m:r>
                  </m:oMath>
                </a14:m>
                <a:endParaRPr lang="ru-RU" sz="3200" dirty="0"/>
              </a:p>
            </p:txBody>
          </p:sp>
        </mc:Choice>
        <mc:Fallback>
          <p:sp>
            <p:nvSpPr>
              <p:cNvPr id="5" name="TextBox 4"/>
              <p:cNvSpPr txBox="1">
                <a:spLocks noRot="1" noChangeAspect="1" noMove="1" noResize="1" noEditPoints="1" noAdjustHandles="1" noChangeArrowheads="1" noChangeShapeType="1" noTextEdit="1"/>
              </p:cNvSpPr>
              <p:nvPr/>
            </p:nvSpPr>
            <p:spPr>
              <a:xfrm>
                <a:off x="1682418" y="1862290"/>
                <a:ext cx="8834897" cy="743858"/>
              </a:xfrm>
              <a:prstGeom prst="rect">
                <a:avLst/>
              </a:prstGeom>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768011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781050"/>
          </a:xfrm>
        </p:spPr>
        <p:txBody>
          <a:bodyPr/>
          <a:lstStyle/>
          <a:p>
            <a:r>
              <a:rPr lang="en-GB" dirty="0"/>
              <a:t>Example. ‘Play Tennis’ data</a:t>
            </a:r>
            <a:endParaRPr lang="ru-RU" dirty="0"/>
          </a:p>
        </p:txBody>
      </p:sp>
      <p:graphicFrame>
        <p:nvGraphicFramePr>
          <p:cNvPr id="6" name="Object 3"/>
          <p:cNvGraphicFramePr>
            <a:graphicFrameLocks noChangeAspect="1"/>
          </p:cNvGraphicFramePr>
          <p:nvPr>
            <p:extLst>
              <p:ext uri="{D42A27DB-BD31-4B8C-83A1-F6EECF244321}">
                <p14:modId xmlns:p14="http://schemas.microsoft.com/office/powerpoint/2010/main" val="2254356560"/>
              </p:ext>
            </p:extLst>
          </p:nvPr>
        </p:nvGraphicFramePr>
        <p:xfrm>
          <a:off x="2933700" y="1314450"/>
          <a:ext cx="7239000" cy="5434636"/>
        </p:xfrm>
        <a:graphic>
          <a:graphicData uri="http://schemas.openxmlformats.org/presentationml/2006/ole">
            <mc:AlternateContent xmlns:mc="http://schemas.openxmlformats.org/markup-compatibility/2006">
              <mc:Choice xmlns:v="urn:schemas-microsoft-com:vml" Requires="v">
                <p:oleObj spid="_x0000_s1027" name="Document" r:id="rId3" imgW="7128360" imgH="5781600" progId="Word.Document.8">
                  <p:embed/>
                </p:oleObj>
              </mc:Choice>
              <mc:Fallback>
                <p:oleObj name="Document" r:id="rId3" imgW="7128360" imgH="5781600" progId="Word.Document.8">
                  <p:embed/>
                  <p:pic>
                    <p:nvPicPr>
                      <p:cNvPr id="8909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3700" y="1314450"/>
                        <a:ext cx="7239000" cy="54346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5490A8">
                                  <a:alpha val="74998"/>
                                </a:srgbClr>
                              </a:outerShdw>
                            </a:effectLst>
                          </a14:hiddenEffects>
                        </a:ext>
                      </a:extLst>
                    </p:spPr>
                  </p:pic>
                </p:oleObj>
              </mc:Fallback>
            </mc:AlternateContent>
          </a:graphicData>
        </a:graphic>
      </p:graphicFrame>
      <p:sp>
        <p:nvSpPr>
          <p:cNvPr id="7" name="Text Box 4"/>
          <p:cNvSpPr txBox="1">
            <a:spLocks noChangeArrowheads="1"/>
          </p:cNvSpPr>
          <p:nvPr/>
        </p:nvSpPr>
        <p:spPr bwMode="auto">
          <a:xfrm>
            <a:off x="1371600" y="5753100"/>
            <a:ext cx="8077200" cy="841375"/>
          </a:xfrm>
          <a:prstGeom prst="rect">
            <a:avLst/>
          </a:prstGeom>
          <a:noFill/>
          <a:ln w="19050">
            <a:solidFill>
              <a:schemeClr val="accent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400" dirty="0"/>
              <a:t>Question: For the day &lt;sunny, cool, high, strong&gt;, </a:t>
            </a:r>
            <a:r>
              <a:rPr lang="en-US" sz="2400" dirty="0" smtClean="0"/>
              <a:t>what’s </a:t>
            </a:r>
            <a:r>
              <a:rPr lang="en-US" sz="2400" dirty="0"/>
              <a:t>the play prediction?</a:t>
            </a:r>
          </a:p>
        </p:txBody>
      </p:sp>
    </p:spTree>
    <p:extLst>
      <p:ext uri="{BB962C8B-B14F-4D97-AF65-F5344CB8AC3E}">
        <p14:creationId xmlns:p14="http://schemas.microsoft.com/office/powerpoint/2010/main" val="16049265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781050"/>
          </a:xfrm>
        </p:spPr>
        <p:txBody>
          <a:bodyPr/>
          <a:lstStyle/>
          <a:p>
            <a:r>
              <a:rPr lang="en-GB" dirty="0"/>
              <a:t>Example. ‘Play Tennis’ </a:t>
            </a:r>
            <a:r>
              <a:rPr lang="en-GB" dirty="0" smtClean="0"/>
              <a:t>solution</a:t>
            </a:r>
            <a:endParaRPr lang="ru-RU" dirty="0"/>
          </a:p>
        </p:txBody>
      </p:sp>
      <p:graphicFrame>
        <p:nvGraphicFramePr>
          <p:cNvPr id="5" name="Object 4"/>
          <p:cNvGraphicFramePr>
            <a:graphicFrameLocks noChangeAspect="1"/>
          </p:cNvGraphicFramePr>
          <p:nvPr>
            <p:extLst>
              <p:ext uri="{D42A27DB-BD31-4B8C-83A1-F6EECF244321}">
                <p14:modId xmlns:p14="http://schemas.microsoft.com/office/powerpoint/2010/main" val="1530765494"/>
              </p:ext>
            </p:extLst>
          </p:nvPr>
        </p:nvGraphicFramePr>
        <p:xfrm>
          <a:off x="1371600" y="1866899"/>
          <a:ext cx="8181305" cy="3457575"/>
        </p:xfrm>
        <a:graphic>
          <a:graphicData uri="http://schemas.openxmlformats.org/presentationml/2006/ole">
            <mc:AlternateContent xmlns:mc="http://schemas.openxmlformats.org/markup-compatibility/2006">
              <mc:Choice xmlns:v="urn:schemas-microsoft-com:vml" Requires="v">
                <p:oleObj spid="_x0000_s2051" name="Equation" r:id="rId3" imgW="4267200" imgH="1803400" progId="Equation.3">
                  <p:embed/>
                </p:oleObj>
              </mc:Choice>
              <mc:Fallback>
                <p:oleObj name="Equation" r:id="rId3" imgW="4267200" imgH="1803400" progId="Equation.3">
                  <p:embed/>
                  <p:pic>
                    <p:nvPicPr>
                      <p:cNvPr id="5" name="Object 4"/>
                      <p:cNvPicPr/>
                      <p:nvPr/>
                    </p:nvPicPr>
                    <p:blipFill>
                      <a:blip r:embed="rId4"/>
                      <a:stretch>
                        <a:fillRect/>
                      </a:stretch>
                    </p:blipFill>
                    <p:spPr>
                      <a:xfrm>
                        <a:off x="1371600" y="1866899"/>
                        <a:ext cx="8181305" cy="3457575"/>
                      </a:xfrm>
                      <a:prstGeom prst="rect">
                        <a:avLst/>
                      </a:prstGeom>
                    </p:spPr>
                  </p:pic>
                </p:oleObj>
              </mc:Fallback>
            </mc:AlternateContent>
          </a:graphicData>
        </a:graphic>
      </p:graphicFrame>
    </p:spTree>
    <p:extLst>
      <p:ext uri="{BB962C8B-B14F-4D97-AF65-F5344CB8AC3E}">
        <p14:creationId xmlns:p14="http://schemas.microsoft.com/office/powerpoint/2010/main" val="2394926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Underflow Prevention</a:t>
            </a:r>
            <a:endParaRPr lang="en-US" dirty="0"/>
          </a:p>
        </p:txBody>
      </p:sp>
      <p:sp>
        <p:nvSpPr>
          <p:cNvPr id="3" name="Content Placeholder 2"/>
          <p:cNvSpPr>
            <a:spLocks noGrp="1"/>
          </p:cNvSpPr>
          <p:nvPr>
            <p:ph idx="1"/>
          </p:nvPr>
        </p:nvSpPr>
        <p:spPr/>
        <p:txBody>
          <a:bodyPr/>
          <a:lstStyle/>
          <a:p>
            <a:r>
              <a:rPr lang="en-US" altLang="zh-CN" dirty="0"/>
              <a:t>Multiplying lots of probabilities, which are between 0 and 1 by definition, can result in floating-point underflow.</a:t>
            </a:r>
          </a:p>
          <a:p>
            <a:r>
              <a:rPr lang="en-US" altLang="zh-CN" dirty="0"/>
              <a:t>Since </a:t>
            </a:r>
            <a:r>
              <a:rPr lang="en-US" altLang="zh-CN" i="1" dirty="0"/>
              <a:t>log(</a:t>
            </a:r>
            <a:r>
              <a:rPr lang="en-US" altLang="zh-CN" i="1" dirty="0" err="1"/>
              <a:t>xy</a:t>
            </a:r>
            <a:r>
              <a:rPr lang="en-US" altLang="zh-CN" i="1" dirty="0"/>
              <a:t>) = log(x) + log(y),</a:t>
            </a:r>
            <a:r>
              <a:rPr lang="en-US" altLang="zh-CN" dirty="0"/>
              <a:t> it is better to perform all computations by summing logs of probabilities rather than multiplying probabilities.</a:t>
            </a:r>
          </a:p>
          <a:p>
            <a:r>
              <a:rPr lang="en-US" altLang="zh-CN" dirty="0"/>
              <a:t>Class with highest final un-normalized log probability score is still the most probable</a:t>
            </a:r>
            <a:r>
              <a:rPr lang="en-US" altLang="zh-CN" dirty="0" smtClean="0"/>
              <a:t>.</a:t>
            </a:r>
          </a:p>
          <a:p>
            <a:endParaRPr lang="en-US" dirty="0"/>
          </a:p>
        </p:txBody>
      </p:sp>
      <p:pic>
        <p:nvPicPr>
          <p:cNvPr id="5" name="Picture 4" descr="Screen Shot 2016-03-25 at 10.52.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0" y="4581525"/>
            <a:ext cx="8064500" cy="1092200"/>
          </a:xfrm>
          <a:prstGeom prst="rect">
            <a:avLst/>
          </a:prstGeom>
        </p:spPr>
      </p:pic>
    </p:spTree>
    <p:extLst>
      <p:ext uri="{BB962C8B-B14F-4D97-AF65-F5344CB8AC3E}">
        <p14:creationId xmlns:p14="http://schemas.microsoft.com/office/powerpoint/2010/main" val="230714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issues with Bayes Algorithm</a:t>
            </a:r>
            <a:endParaRPr lang="en-US" dirty="0"/>
          </a:p>
        </p:txBody>
      </p:sp>
      <p:sp>
        <p:nvSpPr>
          <p:cNvPr id="3" name="Content Placeholder 2"/>
          <p:cNvSpPr>
            <a:spLocks noGrp="1"/>
          </p:cNvSpPr>
          <p:nvPr>
            <p:ph idx="1"/>
          </p:nvPr>
        </p:nvSpPr>
        <p:spPr/>
        <p:txBody>
          <a:bodyPr/>
          <a:lstStyle/>
          <a:p>
            <a:pPr lvl="0"/>
            <a:r>
              <a:rPr lang="en-US" dirty="0"/>
              <a:t>If categorical variable has a category (in test data set), which was not observed in training data set, then model will assign a 0 (zero) probability </a:t>
            </a:r>
            <a:r>
              <a:rPr lang="en-US" dirty="0" smtClean="0"/>
              <a:t>to it and </a:t>
            </a:r>
            <a:r>
              <a:rPr lang="en-US" dirty="0"/>
              <a:t>will be unable to make a prediction. This is often known as “Zero Frequency”. To solve this, we can use the smoothing technique. One of the simplest smoothing techniques is called Laplace estimation.</a:t>
            </a:r>
          </a:p>
          <a:p>
            <a:r>
              <a:rPr lang="en-US" dirty="0" smtClean="0"/>
              <a:t>This is parameter “alpha” in </a:t>
            </a:r>
            <a:r>
              <a:rPr lang="en-US" dirty="0" err="1" smtClean="0"/>
              <a:t>BernoulliNB</a:t>
            </a:r>
            <a:r>
              <a:rPr lang="en-US" dirty="0" smtClean="0"/>
              <a:t> and </a:t>
            </a:r>
            <a:r>
              <a:rPr lang="en-US" dirty="0" err="1" smtClean="0"/>
              <a:t>MultinomialNB</a:t>
            </a:r>
            <a:r>
              <a:rPr lang="en-US" dirty="0" smtClean="0"/>
              <a:t> in python. Default is “alpha = 1”</a:t>
            </a:r>
          </a:p>
          <a:p>
            <a:pPr lvl="0"/>
            <a:r>
              <a:rPr lang="en-US" dirty="0" smtClean="0"/>
              <a:t>Naive </a:t>
            </a:r>
            <a:r>
              <a:rPr lang="en-US" dirty="0"/>
              <a:t>Bayes </a:t>
            </a:r>
            <a:r>
              <a:rPr lang="en-US" dirty="0" smtClean="0"/>
              <a:t>a </a:t>
            </a:r>
            <a:r>
              <a:rPr lang="en-US" dirty="0"/>
              <a:t>bad </a:t>
            </a:r>
            <a:r>
              <a:rPr lang="en-US" dirty="0" smtClean="0"/>
              <a:t>estimator</a:t>
            </a:r>
            <a:r>
              <a:rPr lang="en-US" dirty="0"/>
              <a:t> </a:t>
            </a:r>
            <a:r>
              <a:rPr lang="en-US" dirty="0" smtClean="0"/>
              <a:t>– don’t take probability estimations seriously!</a:t>
            </a:r>
            <a:endParaRPr lang="en-US" dirty="0"/>
          </a:p>
          <a:p>
            <a:endParaRPr lang="en-US" dirty="0"/>
          </a:p>
        </p:txBody>
      </p:sp>
    </p:spTree>
    <p:extLst>
      <p:ext uri="{BB962C8B-B14F-4D97-AF65-F5344CB8AC3E}">
        <p14:creationId xmlns:p14="http://schemas.microsoft.com/office/powerpoint/2010/main" val="65862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Types of NB models in Python</a:t>
            </a:r>
            <a:endParaRPr lang="en-US" dirty="0"/>
          </a:p>
        </p:txBody>
      </p:sp>
      <p:sp>
        <p:nvSpPr>
          <p:cNvPr id="3" name="Content Placeholder 2"/>
          <p:cNvSpPr>
            <a:spLocks noGrp="1"/>
          </p:cNvSpPr>
          <p:nvPr>
            <p:ph idx="1"/>
          </p:nvPr>
        </p:nvSpPr>
        <p:spPr/>
        <p:txBody>
          <a:bodyPr/>
          <a:lstStyle/>
          <a:p>
            <a:r>
              <a:rPr lang="en-US" dirty="0" smtClean="0"/>
              <a:t>What does dictate the type of NB model you can use? The answer is your feature types. Depending on features, you can use 3 different NB models: Gaussian, Bernoulli, and Multinomial</a:t>
            </a:r>
          </a:p>
          <a:p>
            <a:pPr lvl="1"/>
            <a:r>
              <a:rPr lang="en-US" dirty="0" smtClean="0"/>
              <a:t>If feature space is quantitative then you shall use </a:t>
            </a:r>
            <a:r>
              <a:rPr lang="en-US" dirty="0" err="1" smtClean="0"/>
              <a:t>GaussianNB</a:t>
            </a:r>
            <a:endParaRPr lang="en-US" dirty="0" smtClean="0"/>
          </a:p>
          <a:p>
            <a:pPr lvl="1"/>
            <a:r>
              <a:rPr lang="en-US" dirty="0" smtClean="0"/>
              <a:t>If feature space is Binary, then you better use </a:t>
            </a:r>
            <a:r>
              <a:rPr lang="en-US" dirty="0" err="1" smtClean="0"/>
              <a:t>BernoulliNB</a:t>
            </a:r>
            <a:endParaRPr lang="en-US" dirty="0" smtClean="0"/>
          </a:p>
          <a:p>
            <a:pPr lvl="1"/>
            <a:r>
              <a:rPr lang="en-US" dirty="0" smtClean="0"/>
              <a:t>If feature space is discrete counts, then you can use </a:t>
            </a:r>
            <a:r>
              <a:rPr lang="en-US" dirty="0" err="1" smtClean="0"/>
              <a:t>MultinomialNB</a:t>
            </a:r>
            <a:r>
              <a:rPr lang="en-US" dirty="0" smtClean="0"/>
              <a:t>. </a:t>
            </a:r>
          </a:p>
          <a:p>
            <a:pPr lvl="1"/>
            <a:r>
              <a:rPr lang="en-US" dirty="0" smtClean="0"/>
              <a:t>Can you come up with few examples for each class of NB?</a:t>
            </a:r>
            <a:endParaRPr lang="en-US" dirty="0"/>
          </a:p>
        </p:txBody>
      </p:sp>
    </p:spTree>
    <p:extLst>
      <p:ext uri="{BB962C8B-B14F-4D97-AF65-F5344CB8AC3E}">
        <p14:creationId xmlns:p14="http://schemas.microsoft.com/office/powerpoint/2010/main" val="129128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NB</a:t>
            </a:r>
            <a:endParaRPr lang="en-US" dirty="0"/>
          </a:p>
        </p:txBody>
      </p:sp>
      <p:sp>
        <p:nvSpPr>
          <p:cNvPr id="3" name="Content Placeholder 2"/>
          <p:cNvSpPr>
            <a:spLocks noGrp="1"/>
          </p:cNvSpPr>
          <p:nvPr>
            <p:ph idx="1"/>
          </p:nvPr>
        </p:nvSpPr>
        <p:spPr/>
        <p:txBody>
          <a:bodyPr/>
          <a:lstStyle/>
          <a:p>
            <a:r>
              <a:rPr lang="en-US" dirty="0" smtClean="0"/>
              <a:t>Your assumption for Gaussian NB is, your feature variables are independent and Normally distributed. </a:t>
            </a:r>
            <a:endParaRPr lang="en-US" dirty="0"/>
          </a:p>
          <a:p>
            <a:r>
              <a:rPr lang="en-US" dirty="0" smtClean="0"/>
              <a:t>You should make sure, your input features either look normal at their raw format, or look normal after transformation. For instance you can use log transform to make most of positively skewed distributions, symmetric.</a:t>
            </a:r>
          </a:p>
          <a:p>
            <a:r>
              <a:rPr lang="en-US" dirty="0" smtClean="0"/>
              <a:t>For Gaussian NB, we first need to  estimate the mean and Standard deviation of each feature. </a:t>
            </a:r>
          </a:p>
          <a:p>
            <a:r>
              <a:rPr lang="en-US" dirty="0" smtClean="0"/>
              <a:t>Once you successfully calibrate your model, you can use probability density function of Normal Distribution to calculate likelihood functions. </a:t>
            </a:r>
            <a:endParaRPr lang="en-US" dirty="0"/>
          </a:p>
        </p:txBody>
      </p:sp>
      <p:pic>
        <p:nvPicPr>
          <p:cNvPr id="4" name="Picture 3" descr="imag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6425" y="5779943"/>
            <a:ext cx="4505325" cy="744682"/>
          </a:xfrm>
          <a:prstGeom prst="rect">
            <a:avLst/>
          </a:prstGeom>
        </p:spPr>
      </p:pic>
    </p:spTree>
    <p:extLst>
      <p:ext uri="{BB962C8B-B14F-4D97-AF65-F5344CB8AC3E}">
        <p14:creationId xmlns:p14="http://schemas.microsoft.com/office/powerpoint/2010/main" val="423016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727364"/>
          </a:xfrm>
        </p:spPr>
        <p:txBody>
          <a:bodyPr/>
          <a:lstStyle/>
          <a:p>
            <a:r>
              <a:rPr lang="en-US" dirty="0"/>
              <a:t>Bayes Theorem</a:t>
            </a:r>
            <a:endParaRPr lang="ru-RU" dirty="0"/>
          </a:p>
        </p:txBody>
      </p:sp>
      <p:sp>
        <p:nvSpPr>
          <p:cNvPr id="3" name="Объект 2"/>
          <p:cNvSpPr>
            <a:spLocks noGrp="1"/>
          </p:cNvSpPr>
          <p:nvPr>
            <p:ph idx="1"/>
          </p:nvPr>
        </p:nvSpPr>
        <p:spPr/>
        <p:txBody>
          <a:bodyPr/>
          <a:lstStyle/>
          <a:p>
            <a:pPr marL="0" indent="0">
              <a:buNone/>
            </a:pPr>
            <a:endParaRPr lang="ru-RU" dirty="0"/>
          </a:p>
        </p:txBody>
      </p:sp>
      <mc:AlternateContent xmlns:mc="http://schemas.openxmlformats.org/markup-compatibility/2006">
        <mc:Choice xmlns:a14="http://schemas.microsoft.com/office/drawing/2010/main" Requires="a14">
          <p:sp>
            <p:nvSpPr>
              <p:cNvPr id="4" name="TextBox 3"/>
              <p:cNvSpPr txBox="1"/>
              <p:nvPr/>
            </p:nvSpPr>
            <p:spPr>
              <a:xfrm>
                <a:off x="4187970" y="3516284"/>
                <a:ext cx="3968459" cy="91262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e>
                        <m:e>
                          <m:r>
                            <a:rPr lang="en-US" sz="2800" b="0" i="1" smtClean="0">
                              <a:latin typeface="Cambria Math" panose="02040503050406030204" pitchFamily="18" charset="0"/>
                            </a:rPr>
                            <m:t>𝐵</m:t>
                          </m:r>
                        </m:e>
                      </m:d>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𝐵</m:t>
                              </m:r>
                            </m:e>
                            <m:e>
                              <m:r>
                                <a:rPr lang="en-US" sz="2800" b="0" i="1" smtClean="0">
                                  <a:latin typeface="Cambria Math" panose="02040503050406030204" pitchFamily="18" charset="0"/>
                                </a:rPr>
                                <m:t>𝐴</m:t>
                              </m:r>
                            </m:e>
                          </m:d>
                          <m:r>
                            <a:rPr lang="en-US" sz="2800" b="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m:t>
                          </m:r>
                        </m:num>
                        <m:den>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den>
                      </m:f>
                    </m:oMath>
                  </m:oMathPara>
                </a14:m>
                <a:endParaRPr lang="ru-RU" sz="2800" dirty="0"/>
              </a:p>
            </p:txBody>
          </p:sp>
        </mc:Choice>
        <mc:Fallback>
          <p:sp>
            <p:nvSpPr>
              <p:cNvPr id="4" name="TextBox 3"/>
              <p:cNvSpPr txBox="1">
                <a:spLocks noRot="1" noChangeAspect="1" noMove="1" noResize="1" noEditPoints="1" noAdjustHandles="1" noChangeArrowheads="1" noChangeShapeType="1" noTextEdit="1"/>
              </p:cNvSpPr>
              <p:nvPr/>
            </p:nvSpPr>
            <p:spPr>
              <a:xfrm>
                <a:off x="4187970" y="3516284"/>
                <a:ext cx="3968459" cy="912622"/>
              </a:xfrm>
              <a:prstGeom prst="rect">
                <a:avLst/>
              </a:prstGeom>
              <a:blipFill>
                <a:blip r:embed="rId2"/>
                <a:stretch>
                  <a:fillRect/>
                </a:stretch>
              </a:blipFill>
            </p:spPr>
            <p:txBody>
              <a:bodyPr/>
              <a:lstStyle/>
              <a:p>
                <a:r>
                  <a:rPr lang="ru-RU">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12" name="Рукописный ввод 11"/>
              <p14:cNvContentPartPr/>
              <p14:nvPr/>
            </p14:nvContentPartPr>
            <p14:xfrm>
              <a:off x="3848891" y="3857138"/>
              <a:ext cx="141840" cy="174960"/>
            </p14:xfrm>
          </p:contentPart>
        </mc:Choice>
        <mc:Fallback>
          <p:pic>
            <p:nvPicPr>
              <p:cNvPr id="12" name="Рукописный ввод 11"/>
              <p:cNvPicPr/>
              <p:nvPr/>
            </p:nvPicPr>
            <p:blipFill>
              <a:blip r:embed="rId4"/>
              <a:stretch>
                <a:fillRect/>
              </a:stretch>
            </p:blipFill>
            <p:spPr>
              <a:xfrm>
                <a:off x="3837011" y="3845258"/>
                <a:ext cx="16560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5" name="Рукописный ввод 14"/>
              <p14:cNvContentPartPr/>
              <p14:nvPr/>
            </p14:nvContentPartPr>
            <p14:xfrm>
              <a:off x="5893691" y="3009338"/>
              <a:ext cx="337680" cy="419400"/>
            </p14:xfrm>
          </p:contentPart>
        </mc:Choice>
        <mc:Fallback>
          <p:pic>
            <p:nvPicPr>
              <p:cNvPr id="15" name="Рукописный ввод 14"/>
              <p:cNvPicPr/>
              <p:nvPr/>
            </p:nvPicPr>
            <p:blipFill>
              <a:blip r:embed="rId6"/>
              <a:stretch>
                <a:fillRect/>
              </a:stretch>
            </p:blipFill>
            <p:spPr>
              <a:xfrm>
                <a:off x="5881811" y="2997458"/>
                <a:ext cx="361440" cy="443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3" name="Рукописный ввод 22"/>
              <p14:cNvContentPartPr/>
              <p14:nvPr/>
            </p14:nvContentPartPr>
            <p14:xfrm>
              <a:off x="3391691" y="3932018"/>
              <a:ext cx="549000" cy="19800"/>
            </p14:xfrm>
          </p:contentPart>
        </mc:Choice>
        <mc:Fallback>
          <p:pic>
            <p:nvPicPr>
              <p:cNvPr id="23" name="Рукописный ввод 22"/>
              <p:cNvPicPr/>
              <p:nvPr/>
            </p:nvPicPr>
            <p:blipFill>
              <a:blip r:embed="rId8"/>
              <a:stretch>
                <a:fillRect/>
              </a:stretch>
            </p:blipFill>
            <p:spPr>
              <a:xfrm>
                <a:off x="3379811" y="3920138"/>
                <a:ext cx="5727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8" name="Рукописный ввод 27"/>
              <p14:cNvContentPartPr/>
              <p14:nvPr/>
            </p14:nvContentPartPr>
            <p14:xfrm>
              <a:off x="7955411" y="3109058"/>
              <a:ext cx="282960" cy="357840"/>
            </p14:xfrm>
          </p:contentPart>
        </mc:Choice>
        <mc:Fallback>
          <p:pic>
            <p:nvPicPr>
              <p:cNvPr id="28" name="Рукописный ввод 27"/>
              <p:cNvPicPr/>
              <p:nvPr/>
            </p:nvPicPr>
            <p:blipFill>
              <a:blip r:embed="rId10"/>
              <a:stretch>
                <a:fillRect/>
              </a:stretch>
            </p:blipFill>
            <p:spPr>
              <a:xfrm>
                <a:off x="7943531" y="3097178"/>
                <a:ext cx="306720" cy="3816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9" name="Рукописный ввод 28"/>
              <p14:cNvContentPartPr/>
              <p14:nvPr/>
            </p14:nvContentPartPr>
            <p14:xfrm>
              <a:off x="7415051" y="4447178"/>
              <a:ext cx="848160" cy="391320"/>
            </p14:xfrm>
          </p:contentPart>
        </mc:Choice>
        <mc:Fallback>
          <p:pic>
            <p:nvPicPr>
              <p:cNvPr id="29" name="Рукописный ввод 28"/>
              <p:cNvPicPr/>
              <p:nvPr/>
            </p:nvPicPr>
            <p:blipFill>
              <a:blip r:embed="rId12"/>
              <a:stretch>
                <a:fillRect/>
              </a:stretch>
            </p:blipFill>
            <p:spPr>
              <a:xfrm>
                <a:off x="7403171" y="4435298"/>
                <a:ext cx="871920" cy="4150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1" name="Рукописный ввод 30"/>
              <p14:cNvContentPartPr/>
              <p14:nvPr/>
            </p14:nvContentPartPr>
            <p14:xfrm>
              <a:off x="7397411" y="4380938"/>
              <a:ext cx="591480" cy="340920"/>
            </p14:xfrm>
          </p:contentPart>
        </mc:Choice>
        <mc:Fallback>
          <p:pic>
            <p:nvPicPr>
              <p:cNvPr id="31" name="Рукописный ввод 30"/>
              <p:cNvPicPr/>
              <p:nvPr/>
            </p:nvPicPr>
            <p:blipFill>
              <a:blip r:embed="rId14"/>
              <a:stretch>
                <a:fillRect/>
              </a:stretch>
            </p:blipFill>
            <p:spPr>
              <a:xfrm>
                <a:off x="7385531" y="4369058"/>
                <a:ext cx="615240" cy="364680"/>
              </a:xfrm>
              <a:prstGeom prst="rect">
                <a:avLst/>
              </a:prstGeom>
            </p:spPr>
          </p:pic>
        </mc:Fallback>
      </mc:AlternateContent>
      <p:sp>
        <p:nvSpPr>
          <p:cNvPr id="32" name="TextBox 31"/>
          <p:cNvSpPr txBox="1"/>
          <p:nvPr/>
        </p:nvSpPr>
        <p:spPr>
          <a:xfrm>
            <a:off x="8462356" y="3109058"/>
            <a:ext cx="1953420" cy="369332"/>
          </a:xfrm>
          <a:prstGeom prst="rect">
            <a:avLst/>
          </a:prstGeom>
          <a:noFill/>
        </p:spPr>
        <p:txBody>
          <a:bodyPr wrap="none" rtlCol="0">
            <a:spAutoFit/>
          </a:bodyPr>
          <a:lstStyle/>
          <a:p>
            <a:r>
              <a:rPr lang="en-US" dirty="0" smtClean="0">
                <a:solidFill>
                  <a:srgbClr val="FFC000"/>
                </a:solidFill>
                <a:effectLst>
                  <a:outerShdw blurRad="38100" dist="38100" dir="2700000" algn="tl">
                    <a:srgbClr val="000000">
                      <a:alpha val="43137"/>
                    </a:srgbClr>
                  </a:outerShdw>
                </a:effectLst>
              </a:rPr>
              <a:t>1. Prior Probability</a:t>
            </a:r>
            <a:endParaRPr lang="ru-RU" dirty="0">
              <a:solidFill>
                <a:srgbClr val="FFC000"/>
              </a:solidFill>
              <a:effectLst>
                <a:outerShdw blurRad="38100" dist="38100" dir="2700000" algn="tl">
                  <a:srgbClr val="000000">
                    <a:alpha val="43137"/>
                  </a:srgbClr>
                </a:outerShdw>
              </a:effectLst>
            </a:endParaRPr>
          </a:p>
        </p:txBody>
      </p:sp>
      <p:sp>
        <p:nvSpPr>
          <p:cNvPr id="33" name="TextBox 32"/>
          <p:cNvSpPr txBox="1"/>
          <p:nvPr/>
        </p:nvSpPr>
        <p:spPr>
          <a:xfrm>
            <a:off x="8462356" y="4838498"/>
            <a:ext cx="2337243" cy="369332"/>
          </a:xfrm>
          <a:prstGeom prst="rect">
            <a:avLst/>
          </a:prstGeom>
          <a:noFill/>
        </p:spPr>
        <p:txBody>
          <a:bodyPr wrap="none" rtlCol="0">
            <a:spAutoFit/>
          </a:bodyPr>
          <a:lstStyle/>
          <a:p>
            <a:r>
              <a:rPr lang="en-US" dirty="0" smtClean="0">
                <a:solidFill>
                  <a:srgbClr val="FF0000"/>
                </a:solidFill>
                <a:effectLst>
                  <a:outerShdw blurRad="38100" dist="38100" dir="2700000" algn="tl">
                    <a:srgbClr val="000000">
                      <a:alpha val="43137"/>
                    </a:srgbClr>
                  </a:outerShdw>
                </a:effectLst>
              </a:rPr>
              <a:t>2. Marginal Likelihood</a:t>
            </a:r>
            <a:endParaRPr lang="ru-RU" dirty="0">
              <a:solidFill>
                <a:srgbClr val="FF0000"/>
              </a:solidFill>
              <a:effectLst>
                <a:outerShdw blurRad="38100" dist="38100" dir="2700000" algn="tl">
                  <a:srgbClr val="000000">
                    <a:alpha val="43137"/>
                  </a:srgbClr>
                </a:outerShdw>
              </a:effectLst>
            </a:endParaRPr>
          </a:p>
        </p:txBody>
      </p:sp>
      <p:sp>
        <p:nvSpPr>
          <p:cNvPr id="34" name="TextBox 33"/>
          <p:cNvSpPr txBox="1"/>
          <p:nvPr/>
        </p:nvSpPr>
        <p:spPr>
          <a:xfrm>
            <a:off x="5032820" y="2525868"/>
            <a:ext cx="1428340" cy="369332"/>
          </a:xfrm>
          <a:prstGeom prst="rect">
            <a:avLst/>
          </a:prstGeom>
          <a:noFill/>
        </p:spPr>
        <p:txBody>
          <a:bodyPr wrap="none" rtlCol="0">
            <a:spAutoFit/>
          </a:bodyPr>
          <a:lstStyle/>
          <a:p>
            <a:r>
              <a:rPr lang="en-US" dirty="0" smtClean="0">
                <a:solidFill>
                  <a:srgbClr val="0070C0"/>
                </a:solidFill>
                <a:effectLst>
                  <a:outerShdw blurRad="38100" dist="38100" dir="2700000" algn="tl">
                    <a:srgbClr val="000000">
                      <a:alpha val="43137"/>
                    </a:srgbClr>
                  </a:outerShdw>
                </a:effectLst>
              </a:rPr>
              <a:t>3. Likelihood</a:t>
            </a:r>
            <a:endParaRPr lang="ru-RU" dirty="0">
              <a:solidFill>
                <a:srgbClr val="0070C0"/>
              </a:solidFill>
              <a:effectLst>
                <a:outerShdw blurRad="38100" dist="38100" dir="2700000" algn="tl">
                  <a:srgbClr val="000000">
                    <a:alpha val="43137"/>
                  </a:srgbClr>
                </a:outerShdw>
              </a:effectLst>
            </a:endParaRPr>
          </a:p>
        </p:txBody>
      </p:sp>
      <p:sp>
        <p:nvSpPr>
          <p:cNvPr id="35" name="TextBox 34"/>
          <p:cNvSpPr txBox="1"/>
          <p:nvPr/>
        </p:nvSpPr>
        <p:spPr>
          <a:xfrm>
            <a:off x="1821809" y="3454400"/>
            <a:ext cx="2366161" cy="369332"/>
          </a:xfrm>
          <a:prstGeom prst="rect">
            <a:avLst/>
          </a:prstGeom>
          <a:noFill/>
        </p:spPr>
        <p:txBody>
          <a:bodyPr wrap="none" rtlCol="0">
            <a:spAutoFit/>
          </a:bodyPr>
          <a:lstStyle/>
          <a:p>
            <a:r>
              <a:rPr lang="en-US" dirty="0" smtClean="0">
                <a:solidFill>
                  <a:srgbClr val="00B050"/>
                </a:solidFill>
                <a:effectLst>
                  <a:outerShdw blurRad="38100" dist="38100" dir="2700000" algn="tl">
                    <a:srgbClr val="000000">
                      <a:alpha val="43137"/>
                    </a:srgbClr>
                  </a:outerShdw>
                </a:effectLst>
              </a:rPr>
              <a:t>4. Posterior probability</a:t>
            </a:r>
            <a:endParaRPr lang="ru-RU"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454893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using NB algorithm</a:t>
            </a:r>
            <a:endParaRPr lang="en-US" dirty="0"/>
          </a:p>
        </p:txBody>
      </p:sp>
      <p:sp>
        <p:nvSpPr>
          <p:cNvPr id="3" name="Content Placeholder 2"/>
          <p:cNvSpPr>
            <a:spLocks noGrp="1"/>
          </p:cNvSpPr>
          <p:nvPr>
            <p:ph idx="1"/>
          </p:nvPr>
        </p:nvSpPr>
        <p:spPr/>
        <p:txBody>
          <a:bodyPr/>
          <a:lstStyle/>
          <a:p>
            <a:r>
              <a:rPr lang="en-US" dirty="0" smtClean="0"/>
              <a:t>Very easy to compute</a:t>
            </a:r>
          </a:p>
          <a:p>
            <a:r>
              <a:rPr lang="en-US" dirty="0" smtClean="0"/>
              <a:t>Great for multi-class cases </a:t>
            </a:r>
          </a:p>
          <a:p>
            <a:r>
              <a:rPr lang="en-US" dirty="0" smtClean="0"/>
              <a:t>One of the fastest algorithms</a:t>
            </a:r>
          </a:p>
          <a:p>
            <a:r>
              <a:rPr lang="en-US" dirty="0" smtClean="0"/>
              <a:t>There is no parameter needed to be tuned. (an exception might be alpha – which by definition is not a tuning parameter).</a:t>
            </a:r>
          </a:p>
          <a:p>
            <a:r>
              <a:rPr lang="en-US" dirty="0" smtClean="0"/>
              <a:t>The algorithms can be used for </a:t>
            </a:r>
            <a:r>
              <a:rPr lang="en-US" b="1" dirty="0" smtClean="0"/>
              <a:t>real time </a:t>
            </a:r>
            <a:r>
              <a:rPr lang="en-US" dirty="0" smtClean="0"/>
              <a:t>prediction. </a:t>
            </a:r>
          </a:p>
          <a:p>
            <a:r>
              <a:rPr lang="en-US" dirty="0" smtClean="0"/>
              <a:t>Used often in Text Classification/Spam Filtering/Sentiment Analysis.</a:t>
            </a:r>
            <a:endParaRPr lang="en-US" dirty="0"/>
          </a:p>
        </p:txBody>
      </p:sp>
    </p:spTree>
    <p:extLst>
      <p:ext uri="{BB962C8B-B14F-4D97-AF65-F5344CB8AC3E}">
        <p14:creationId xmlns:p14="http://schemas.microsoft.com/office/powerpoint/2010/main" val="359841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NB</a:t>
            </a:r>
            <a:endParaRPr lang="en-US" dirty="0"/>
          </a:p>
        </p:txBody>
      </p:sp>
      <p:sp>
        <p:nvSpPr>
          <p:cNvPr id="3" name="Content Placeholder 2"/>
          <p:cNvSpPr>
            <a:spLocks noGrp="1"/>
          </p:cNvSpPr>
          <p:nvPr>
            <p:ph idx="1"/>
          </p:nvPr>
        </p:nvSpPr>
        <p:spPr/>
        <p:txBody>
          <a:bodyPr/>
          <a:lstStyle/>
          <a:p>
            <a:r>
              <a:rPr lang="en-US" dirty="0" smtClean="0"/>
              <a:t>It works under the strong assumption that your feature inputs are independent. </a:t>
            </a:r>
          </a:p>
          <a:p>
            <a:r>
              <a:rPr lang="en-US" dirty="0" smtClean="0"/>
              <a:t>If you have highly dependent variables, you must drop one.</a:t>
            </a:r>
          </a:p>
          <a:p>
            <a:r>
              <a:rPr lang="en-US" dirty="0" err="1" smtClean="0"/>
              <a:t>GaussianNB</a:t>
            </a:r>
            <a:r>
              <a:rPr lang="en-US" dirty="0" smtClean="0"/>
              <a:t> works under the assumption that your inputs are normally distributed. If that is not the case, you either cannot use it or need to transform your variables. </a:t>
            </a:r>
          </a:p>
          <a:p>
            <a:r>
              <a:rPr lang="en-US" dirty="0" smtClean="0"/>
              <a:t>You cannot take probability predictions seriously!</a:t>
            </a:r>
            <a:endParaRPr lang="en-US" dirty="0"/>
          </a:p>
        </p:txBody>
      </p:sp>
    </p:spTree>
    <p:extLst>
      <p:ext uri="{BB962C8B-B14F-4D97-AF65-F5344CB8AC3E}">
        <p14:creationId xmlns:p14="http://schemas.microsoft.com/office/powerpoint/2010/main" val="310491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Definition of NB algorithm</a:t>
            </a:r>
          </a:p>
          <a:p>
            <a:r>
              <a:rPr lang="en-US" dirty="0" smtClean="0"/>
              <a:t>Learned how NB algorithm works</a:t>
            </a:r>
          </a:p>
          <a:p>
            <a:r>
              <a:rPr lang="en-US" dirty="0" smtClean="0"/>
              <a:t>Gaussian NB, Multinomial NB and Bernoulli NB</a:t>
            </a:r>
          </a:p>
          <a:p>
            <a:r>
              <a:rPr lang="en-US" dirty="0" smtClean="0"/>
              <a:t>Limitations and advantages of NB</a:t>
            </a:r>
            <a:endParaRPr lang="en-US" dirty="0"/>
          </a:p>
        </p:txBody>
      </p:sp>
    </p:spTree>
    <p:extLst>
      <p:ext uri="{BB962C8B-B14F-4D97-AF65-F5344CB8AC3E}">
        <p14:creationId xmlns:p14="http://schemas.microsoft.com/office/powerpoint/2010/main" val="293499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en-US" dirty="0" smtClean="0"/>
              <a:t>FIN.</a:t>
            </a:r>
            <a:endParaRPr lang="ru-RU" dirty="0"/>
          </a:p>
        </p:txBody>
      </p:sp>
    </p:spTree>
    <p:extLst>
      <p:ext uri="{BB962C8B-B14F-4D97-AF65-F5344CB8AC3E}">
        <p14:creationId xmlns:p14="http://schemas.microsoft.com/office/powerpoint/2010/main" val="3885033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Why naïve?</a:t>
            </a:r>
            <a:endParaRPr lang="ru-RU" dirty="0"/>
          </a:p>
        </p:txBody>
      </p:sp>
      <p:sp>
        <p:nvSpPr>
          <p:cNvPr id="3" name="Объект 2"/>
          <p:cNvSpPr>
            <a:spLocks noGrp="1"/>
          </p:cNvSpPr>
          <p:nvPr>
            <p:ph idx="1"/>
          </p:nvPr>
        </p:nvSpPr>
        <p:spPr/>
        <p:txBody>
          <a:bodyPr/>
          <a:lstStyle/>
          <a:p>
            <a:r>
              <a:rPr lang="en-US" dirty="0" smtClean="0"/>
              <a:t>Because Bayes theorem requires some independent assumptions</a:t>
            </a:r>
          </a:p>
          <a:p>
            <a:r>
              <a:rPr lang="en-US" dirty="0" smtClean="0"/>
              <a:t>Bayes theorem is the base for Naïve Bayes machine learning algorithm</a:t>
            </a:r>
          </a:p>
          <a:p>
            <a:r>
              <a:rPr lang="en-US" dirty="0" smtClean="0"/>
              <a:t>Hence Naïve Bayes also relies on these assumptions which are often not correct, and therefore – NAÏVE.</a:t>
            </a:r>
            <a:endParaRPr lang="ru-RU" dirty="0"/>
          </a:p>
        </p:txBody>
      </p:sp>
    </p:spTree>
    <p:extLst>
      <p:ext uri="{BB962C8B-B14F-4D97-AF65-F5344CB8AC3E}">
        <p14:creationId xmlns:p14="http://schemas.microsoft.com/office/powerpoint/2010/main" val="3228283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Naïve Bayes</a:t>
            </a:r>
            <a:endParaRPr lang="ru-RU" dirty="0"/>
          </a:p>
        </p:txBody>
      </p:sp>
      <p:sp>
        <p:nvSpPr>
          <p:cNvPr id="3" name="Объект 2"/>
          <p:cNvSpPr>
            <a:spLocks noGrp="1"/>
          </p:cNvSpPr>
          <p:nvPr>
            <p:ph idx="1"/>
          </p:nvPr>
        </p:nvSpPr>
        <p:spPr/>
        <p:txBody>
          <a:bodyPr/>
          <a:lstStyle/>
          <a:p>
            <a:r>
              <a:rPr lang="en-US" dirty="0"/>
              <a:t>Naïve Bayes Assumption:</a:t>
            </a:r>
          </a:p>
          <a:p>
            <a:pPr lvl="1"/>
            <a:r>
              <a:rPr lang="en-US" b="1" dirty="0">
                <a:solidFill>
                  <a:srgbClr val="FF0000"/>
                </a:solidFill>
              </a:rPr>
              <a:t>Features are independent </a:t>
            </a:r>
            <a:r>
              <a:rPr lang="en-US" dirty="0"/>
              <a:t>given class (This is a strong assumption):</a:t>
            </a:r>
          </a:p>
          <a:p>
            <a:pPr lvl="1"/>
            <a:r>
              <a:rPr lang="en-US" dirty="0"/>
              <a:t>P(X</a:t>
            </a:r>
            <a:r>
              <a:rPr lang="en-US" baseline="-25000" dirty="0"/>
              <a:t>1</a:t>
            </a:r>
            <a:r>
              <a:rPr lang="en-US" dirty="0"/>
              <a:t>,X</a:t>
            </a:r>
            <a:r>
              <a:rPr lang="en-US" baseline="-25000" dirty="0"/>
              <a:t>2</a:t>
            </a:r>
            <a:r>
              <a:rPr lang="en-US" dirty="0"/>
              <a:t>|c</a:t>
            </a:r>
            <a:r>
              <a:rPr lang="en-US" baseline="-25000" dirty="0"/>
              <a:t>j</a:t>
            </a:r>
            <a:r>
              <a:rPr lang="en-US" dirty="0"/>
              <a:t>) = P(X</a:t>
            </a:r>
            <a:r>
              <a:rPr lang="en-US" baseline="-25000" dirty="0"/>
              <a:t>1</a:t>
            </a:r>
            <a:r>
              <a:rPr lang="en-US" dirty="0"/>
              <a:t>|X</a:t>
            </a:r>
            <a:r>
              <a:rPr lang="en-US" baseline="-25000" dirty="0"/>
              <a:t>2</a:t>
            </a:r>
            <a:r>
              <a:rPr lang="en-US" dirty="0"/>
              <a:t>, </a:t>
            </a:r>
            <a:r>
              <a:rPr lang="en-US" dirty="0" err="1"/>
              <a:t>c</a:t>
            </a:r>
            <a:r>
              <a:rPr lang="en-US" baseline="-25000" dirty="0" err="1"/>
              <a:t>j</a:t>
            </a:r>
            <a:r>
              <a:rPr lang="en-US" dirty="0"/>
              <a:t>)P(X</a:t>
            </a:r>
            <a:r>
              <a:rPr lang="en-US" baseline="-25000" dirty="0"/>
              <a:t>2</a:t>
            </a:r>
            <a:r>
              <a:rPr lang="en-US" dirty="0"/>
              <a:t>|c</a:t>
            </a:r>
            <a:r>
              <a:rPr lang="en-US" baseline="-25000" dirty="0"/>
              <a:t>j</a:t>
            </a:r>
            <a:r>
              <a:rPr lang="en-US" dirty="0"/>
              <a:t>) = P(X</a:t>
            </a:r>
            <a:r>
              <a:rPr lang="en-US" baseline="-25000" dirty="0"/>
              <a:t>1</a:t>
            </a:r>
            <a:r>
              <a:rPr lang="en-US" dirty="0"/>
              <a:t>|c</a:t>
            </a:r>
            <a:r>
              <a:rPr lang="en-US" baseline="-25000" dirty="0"/>
              <a:t>j</a:t>
            </a:r>
            <a:r>
              <a:rPr lang="en-US" dirty="0"/>
              <a:t>)*P(X</a:t>
            </a:r>
            <a:r>
              <a:rPr lang="en-US" baseline="-25000" dirty="0"/>
              <a:t>2</a:t>
            </a:r>
            <a:r>
              <a:rPr lang="en-US" dirty="0"/>
              <a:t>|c</a:t>
            </a:r>
            <a:r>
              <a:rPr lang="en-US" baseline="-25000" dirty="0"/>
              <a:t>j</a:t>
            </a:r>
            <a:r>
              <a:rPr lang="en-US" dirty="0"/>
              <a:t>)</a:t>
            </a:r>
          </a:p>
          <a:p>
            <a:pPr marL="411480" lvl="1" indent="0">
              <a:buNone/>
            </a:pPr>
            <a:endParaRPr lang="en-US" dirty="0"/>
          </a:p>
          <a:p>
            <a:endParaRPr lang="ru-RU" dirty="0"/>
          </a:p>
        </p:txBody>
      </p:sp>
      <p:pic>
        <p:nvPicPr>
          <p:cNvPr id="5" name="Picture 6" descr="Screen Shot 2016-03-25 at 10.40.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6150" y="3939829"/>
            <a:ext cx="5372100" cy="1651000"/>
          </a:xfrm>
          <a:prstGeom prst="rect">
            <a:avLst/>
          </a:prstGeom>
        </p:spPr>
      </p:pic>
    </p:spTree>
    <p:extLst>
      <p:ext uri="{BB962C8B-B14F-4D97-AF65-F5344CB8AC3E}">
        <p14:creationId xmlns:p14="http://schemas.microsoft.com/office/powerpoint/2010/main" val="428308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‘Walking Dead’ example =)</a:t>
            </a:r>
            <a:endParaRPr lang="ru-RU" dirty="0"/>
          </a:p>
        </p:txBody>
      </p:sp>
    </p:spTree>
    <p:extLst>
      <p:ext uri="{BB962C8B-B14F-4D97-AF65-F5344CB8AC3E}">
        <p14:creationId xmlns:p14="http://schemas.microsoft.com/office/powerpoint/2010/main" val="2139197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893833" y="556952"/>
            <a:ext cx="11181493" cy="5900166"/>
          </a:xfrm>
          <a:prstGeom prst="rect">
            <a:avLst/>
          </a:prstGeom>
        </p:spPr>
      </p:pic>
    </p:spTree>
    <p:extLst>
      <p:ext uri="{BB962C8B-B14F-4D97-AF65-F5344CB8AC3E}">
        <p14:creationId xmlns:p14="http://schemas.microsoft.com/office/powerpoint/2010/main" val="975586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r>
              <a:rPr lang="en-US" dirty="0" smtClean="0"/>
              <a:t>According to Naïve Bayes algorithm the ‘Age’ and ‘Salary’ parameters should be independent from each other</a:t>
            </a:r>
          </a:p>
          <a:p>
            <a:r>
              <a:rPr lang="en-US" dirty="0" smtClean="0"/>
              <a:t>However this is not always case. Also here…</a:t>
            </a:r>
            <a:endParaRPr lang="ru-RU" dirty="0"/>
          </a:p>
        </p:txBody>
      </p:sp>
    </p:spTree>
    <p:extLst>
      <p:ext uri="{BB962C8B-B14F-4D97-AF65-F5344CB8AC3E}">
        <p14:creationId xmlns:p14="http://schemas.microsoft.com/office/powerpoint/2010/main" val="141670654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TM10001105[[fn=Урожай]]</Template>
  <TotalTime>311</TotalTime>
  <Words>1510</Words>
  <Application>Microsoft Office PowerPoint</Application>
  <PresentationFormat>Широкоэкранный</PresentationFormat>
  <Paragraphs>262</Paragraphs>
  <Slides>43</Slides>
  <Notes>0</Notes>
  <HiddenSlides>0</HiddenSlides>
  <MMClips>0</MMClips>
  <ScaleCrop>false</ScaleCrop>
  <HeadingPairs>
    <vt:vector size="8" baseType="variant">
      <vt:variant>
        <vt:lpstr>Использованные шрифты</vt:lpstr>
      </vt:variant>
      <vt:variant>
        <vt:i4>4</vt:i4>
      </vt:variant>
      <vt:variant>
        <vt:lpstr>Тема</vt:lpstr>
      </vt:variant>
      <vt:variant>
        <vt:i4>1</vt:i4>
      </vt:variant>
      <vt:variant>
        <vt:lpstr>Внедренные серверы OLE</vt:lpstr>
      </vt:variant>
      <vt:variant>
        <vt:i4>2</vt:i4>
      </vt:variant>
      <vt:variant>
        <vt:lpstr>Заголовки слайдов</vt:lpstr>
      </vt:variant>
      <vt:variant>
        <vt:i4>43</vt:i4>
      </vt:variant>
    </vt:vector>
  </HeadingPairs>
  <TitlesOfParts>
    <vt:vector size="50" baseType="lpstr">
      <vt:lpstr>Arial</vt:lpstr>
      <vt:lpstr>Cambria Math</vt:lpstr>
      <vt:lpstr>Franklin Gothic Book</vt:lpstr>
      <vt:lpstr>华文楷体</vt:lpstr>
      <vt:lpstr>Crop</vt:lpstr>
      <vt:lpstr>Document</vt:lpstr>
      <vt:lpstr>Equation</vt:lpstr>
      <vt:lpstr>Naïve Bayes Algorithms</vt:lpstr>
      <vt:lpstr>Outline:</vt:lpstr>
      <vt:lpstr>What are Naïve Bayes Algorithms?</vt:lpstr>
      <vt:lpstr>Bayes Theorem</vt:lpstr>
      <vt:lpstr>Why naïve?</vt:lpstr>
      <vt:lpstr>Naïve Bayes</vt:lpstr>
      <vt:lpstr>‘Walking Dead’ example =)</vt:lpstr>
      <vt:lpstr>Презентация PowerPoint</vt:lpstr>
      <vt:lpstr>Презентация PowerPoint</vt:lpstr>
      <vt:lpstr>Bayes Theorem applied to the current example</vt:lpstr>
      <vt:lpstr>Bayes Theorem applied to the current example (1/3)</vt:lpstr>
      <vt:lpstr>Bayes Theorem applied to the current example (2/3)</vt:lpstr>
      <vt:lpstr>Bayes Theorem applied to the current example (3/3)</vt:lpstr>
      <vt:lpstr>Step #1</vt:lpstr>
      <vt:lpstr>Bayes Theorem applied to the current example (2/3)</vt:lpstr>
      <vt:lpstr>Step #2</vt:lpstr>
      <vt:lpstr>Step #2</vt:lpstr>
      <vt:lpstr>Step #2</vt:lpstr>
      <vt:lpstr>Step #3</vt:lpstr>
      <vt:lpstr>Step #3</vt:lpstr>
      <vt:lpstr>Plug all in</vt:lpstr>
      <vt:lpstr>Try it yourself …</vt:lpstr>
      <vt:lpstr>Plug all in</vt:lpstr>
      <vt:lpstr>Compare</vt:lpstr>
      <vt:lpstr>Another example</vt:lpstr>
      <vt:lpstr>Spanners example</vt:lpstr>
      <vt:lpstr>What is given?</vt:lpstr>
      <vt:lpstr>What is given?</vt:lpstr>
      <vt:lpstr>What is given?</vt:lpstr>
      <vt:lpstr>What is given?</vt:lpstr>
      <vt:lpstr>We consider only M2</vt:lpstr>
      <vt:lpstr>Plug in</vt:lpstr>
      <vt:lpstr>The solution</vt:lpstr>
      <vt:lpstr>Example. ‘Play Tennis’ data</vt:lpstr>
      <vt:lpstr>Example. ‘Play Tennis’ solution</vt:lpstr>
      <vt:lpstr>Underflow Prevention</vt:lpstr>
      <vt:lpstr>A few issues with Bayes Algorithm</vt:lpstr>
      <vt:lpstr>Different Types of NB models in Python</vt:lpstr>
      <vt:lpstr>Gaussian NB</vt:lpstr>
      <vt:lpstr>Advantages of using NB algorithm</vt:lpstr>
      <vt:lpstr>Issues with NB</vt:lpstr>
      <vt:lpstr>Summary</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Naïve Bayes Algorithms</dc:title>
  <dc:creator>Aidos</dc:creator>
  <cp:lastModifiedBy>Aidos</cp:lastModifiedBy>
  <cp:revision>13</cp:revision>
  <dcterms:created xsi:type="dcterms:W3CDTF">2018-02-20T12:44:17Z</dcterms:created>
  <dcterms:modified xsi:type="dcterms:W3CDTF">2018-02-20T17:55:33Z</dcterms:modified>
</cp:coreProperties>
</file>