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9" r:id="rId3"/>
    <p:sldId id="257" r:id="rId4"/>
    <p:sldId id="260" r:id="rId5"/>
    <p:sldId id="261" r:id="rId6"/>
    <p:sldId id="272" r:id="rId7"/>
    <p:sldId id="262" r:id="rId8"/>
    <p:sldId id="273" r:id="rId9"/>
    <p:sldId id="263" r:id="rId10"/>
    <p:sldId id="274" r:id="rId11"/>
    <p:sldId id="264" r:id="rId12"/>
    <p:sldId id="265" r:id="rId13"/>
    <p:sldId id="266" r:id="rId14"/>
    <p:sldId id="276" r:id="rId15"/>
    <p:sldId id="277" r:id="rId16"/>
    <p:sldId id="267" r:id="rId17"/>
    <p:sldId id="269" r:id="rId18"/>
    <p:sldId id="278" r:id="rId19"/>
    <p:sldId id="279" r:id="rId20"/>
    <p:sldId id="270" r:id="rId21"/>
    <p:sldId id="275" r:id="rId22"/>
    <p:sldId id="280" r:id="rId23"/>
    <p:sldId id="268"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233143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380441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0D062-A9CF-46D3-9F42-A1D10927DD54}"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832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8C4F186-0C24-4FFE-9A4C-F75E74BF3C65}" type="datetimeFigureOut">
              <a:rPr lang="fr-FR" smtClean="0"/>
              <a:t>15/10/2023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2130648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8C4F186-0C24-4FFE-9A4C-F75E74BF3C65}" type="datetimeFigureOut">
              <a:rPr lang="fr-FR" smtClean="0"/>
              <a:t>15/10/2023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0D062-A9CF-46D3-9F42-A1D10927DD54}"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531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8C4F186-0C24-4FFE-9A4C-F75E74BF3C65}" type="datetimeFigureOut">
              <a:rPr lang="fr-FR" smtClean="0"/>
              <a:t>15/10/2023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2254545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342622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364151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248803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8C4F186-0C24-4FFE-9A4C-F75E74BF3C65}" type="datetimeFigureOut">
              <a:rPr lang="fr-FR" smtClean="0"/>
              <a:t>15/10/2023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127932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8C4F186-0C24-4FFE-9A4C-F75E74BF3C65}" type="datetimeFigureOut">
              <a:rPr lang="fr-FR" smtClean="0"/>
              <a:t>15/10/2023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323213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8C4F186-0C24-4FFE-9A4C-F75E74BF3C65}" type="datetimeFigureOut">
              <a:rPr lang="fr-FR" smtClean="0"/>
              <a:t>15/10/2023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113871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8C4F186-0C24-4FFE-9A4C-F75E74BF3C65}" type="datetimeFigureOut">
              <a:rPr lang="fr-FR" smtClean="0"/>
              <a:t>15/10/2023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69300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4F186-0C24-4FFE-9A4C-F75E74BF3C65}" type="datetimeFigureOut">
              <a:rPr lang="fr-FR" smtClean="0"/>
              <a:t>15/10/2023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314951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8C4F186-0C24-4FFE-9A4C-F75E74BF3C65}" type="datetimeFigureOut">
              <a:rPr lang="fr-FR" smtClean="0"/>
              <a:t>15/10/2023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111217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8C4F186-0C24-4FFE-9A4C-F75E74BF3C65}" type="datetimeFigureOut">
              <a:rPr lang="fr-FR" smtClean="0"/>
              <a:t>15/10/2023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0D062-A9CF-46D3-9F42-A1D10927DD54}" type="slidenum">
              <a:rPr lang="fr-FR" smtClean="0"/>
              <a:t>‹N°›</a:t>
            </a:fld>
            <a:endParaRPr lang="fr-FR"/>
          </a:p>
        </p:txBody>
      </p:sp>
    </p:spTree>
    <p:extLst>
      <p:ext uri="{BB962C8B-B14F-4D97-AF65-F5344CB8AC3E}">
        <p14:creationId xmlns:p14="http://schemas.microsoft.com/office/powerpoint/2010/main" val="289222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C4F186-0C24-4FFE-9A4C-F75E74BF3C65}" type="datetimeFigureOut">
              <a:rPr lang="fr-FR" smtClean="0"/>
              <a:t>15/10/2023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40D062-A9CF-46D3-9F42-A1D10927DD54}" type="slidenum">
              <a:rPr lang="fr-FR" smtClean="0"/>
              <a:t>‹N°›</a:t>
            </a:fld>
            <a:endParaRPr lang="fr-FR"/>
          </a:p>
        </p:txBody>
      </p:sp>
    </p:spTree>
    <p:extLst>
      <p:ext uri="{BB962C8B-B14F-4D97-AF65-F5344CB8AC3E}">
        <p14:creationId xmlns:p14="http://schemas.microsoft.com/office/powerpoint/2010/main" val="398409719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3057828" y="4823161"/>
            <a:ext cx="8533830" cy="2034839"/>
          </a:xfrm>
        </p:spPr>
        <p:txBody>
          <a:bodyPr>
            <a:normAutofit fontScale="90000"/>
          </a:bodyPr>
          <a:lstStyle/>
          <a:p>
            <a:pPr algn="ctr"/>
            <a:r>
              <a:rPr lang="fr-FR" sz="6000" b="1" dirty="0" smtClean="0">
                <a:solidFill>
                  <a:schemeClr val="bg1"/>
                </a:solidFill>
                <a:latin typeface="Arial Rounded MT Bold" panose="020F0704030504030204" pitchFamily="34" charset="0"/>
              </a:rPr>
              <a:t>Gestion des risques liés </a:t>
            </a:r>
            <a:r>
              <a:rPr lang="fr-FR" sz="6000" b="1" dirty="0">
                <a:solidFill>
                  <a:schemeClr val="bg1"/>
                </a:solidFill>
                <a:latin typeface="Arial Rounded MT Bold" panose="020F0704030504030204" pitchFamily="34" charset="0"/>
              </a:rPr>
              <a:t>à</a:t>
            </a:r>
            <a:r>
              <a:rPr lang="fr-FR" sz="6000" b="1" dirty="0" smtClean="0">
                <a:solidFill>
                  <a:schemeClr val="bg1"/>
                </a:solidFill>
                <a:latin typeface="Arial Rounded MT Bold" panose="020F0704030504030204" pitchFamily="34" charset="0"/>
              </a:rPr>
              <a:t> l’agroalimentaire</a:t>
            </a:r>
            <a:endParaRPr lang="fr-FR" sz="6000" b="1" dirty="0">
              <a:solidFill>
                <a:schemeClr val="bg1"/>
              </a:solidFill>
              <a:latin typeface="Arial Rounded MT Bold" panose="020F0704030504030204" pitchFamily="34" charset="0"/>
            </a:endParaRPr>
          </a:p>
        </p:txBody>
      </p:sp>
      <p:sp>
        <p:nvSpPr>
          <p:cNvPr id="3" name="Sous-titre 2"/>
          <p:cNvSpPr>
            <a:spLocks noGrp="1"/>
          </p:cNvSpPr>
          <p:nvPr>
            <p:ph type="subTitle" idx="1"/>
          </p:nvPr>
        </p:nvSpPr>
        <p:spPr>
          <a:xfrm>
            <a:off x="211640" y="4506281"/>
            <a:ext cx="1872021" cy="488235"/>
          </a:xfrm>
        </p:spPr>
        <p:txBody>
          <a:bodyPr/>
          <a:lstStyle/>
          <a:p>
            <a:r>
              <a:rPr lang="fr-FR" b="1" dirty="0" smtClean="0">
                <a:solidFill>
                  <a:schemeClr val="bg1"/>
                </a:solidFill>
                <a:latin typeface="Algerian" panose="04020705040A02060702" pitchFamily="82" charset="0"/>
              </a:rPr>
              <a:t>Groupe 1</a:t>
            </a:r>
            <a:endParaRPr lang="fr-FR" b="1"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31574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07507" y="316193"/>
            <a:ext cx="10197105" cy="6358071"/>
          </a:xfrm>
        </p:spPr>
        <p:txBody>
          <a:bodyPr/>
          <a:lstStyle/>
          <a:p>
            <a:r>
              <a:rPr lang="fr-FR" dirty="0"/>
              <a:t>Risque de conformité </a:t>
            </a:r>
            <a:r>
              <a:rPr lang="fr-FR" dirty="0" smtClean="0"/>
              <a:t>règlementaire</a:t>
            </a:r>
          </a:p>
          <a:p>
            <a:endParaRPr lang="fr-FR" dirty="0"/>
          </a:p>
          <a:p>
            <a:endParaRPr lang="fr-FR" dirty="0" smtClean="0"/>
          </a:p>
          <a:p>
            <a:endParaRPr lang="fr-FR" dirty="0"/>
          </a:p>
          <a:p>
            <a:endParaRPr lang="fr-FR" dirty="0" smtClean="0"/>
          </a:p>
          <a:p>
            <a:endParaRPr lang="fr-FR" dirty="0"/>
          </a:p>
          <a:p>
            <a:pPr marL="0" indent="0">
              <a:buNone/>
            </a:pPr>
            <a:endParaRPr lang="fr-FR" dirty="0" smtClean="0"/>
          </a:p>
          <a:p>
            <a:pPr marL="0" indent="0">
              <a:buNone/>
            </a:pPr>
            <a:endParaRPr lang="fr-FR" dirty="0" smtClean="0"/>
          </a:p>
          <a:p>
            <a:r>
              <a:rPr lang="fr-FR" dirty="0" smtClean="0"/>
              <a:t>Risque d’inflation </a:t>
            </a:r>
            <a:r>
              <a:rPr lang="fr-FR" dirty="0"/>
              <a:t>des prix des denrées alimentaires</a:t>
            </a:r>
          </a:p>
          <a:p>
            <a:endParaRPr lang="fr-FR" dirty="0"/>
          </a:p>
        </p:txBody>
      </p:sp>
      <p:sp>
        <p:nvSpPr>
          <p:cNvPr id="4" name="Rectangle 3"/>
          <p:cNvSpPr/>
          <p:nvPr/>
        </p:nvSpPr>
        <p:spPr>
          <a:xfrm>
            <a:off x="2095692" y="828942"/>
            <a:ext cx="6800479" cy="23330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2095692" y="4092011"/>
            <a:ext cx="6800479" cy="233300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5540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7911" y="192270"/>
            <a:ext cx="10058400" cy="780197"/>
          </a:xfrm>
        </p:spPr>
        <p:txBody>
          <a:bodyPr>
            <a:normAutofit fontScale="90000"/>
          </a:bodyPr>
          <a:lstStyle/>
          <a:p>
            <a:r>
              <a:rPr lang="fr-FR" dirty="0"/>
              <a:t>III- Evaluation des risques</a:t>
            </a:r>
            <a:br>
              <a:rPr lang="fr-FR" dirty="0"/>
            </a:br>
            <a:r>
              <a:rPr lang="fr-FR" dirty="0" smtClean="0"/>
              <a:t>	A- Enonce </a:t>
            </a:r>
            <a:r>
              <a:rPr lang="fr-FR" dirty="0"/>
              <a:t>des risques</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192034669"/>
              </p:ext>
            </p:extLst>
          </p:nvPr>
        </p:nvGraphicFramePr>
        <p:xfrm>
          <a:off x="753793" y="1588672"/>
          <a:ext cx="11216640" cy="4962638"/>
        </p:xfrm>
        <a:graphic>
          <a:graphicData uri="http://schemas.openxmlformats.org/drawingml/2006/table">
            <a:tbl>
              <a:tblPr firstRow="1" bandRow="1">
                <a:tableStyleId>{5C22544A-7EE6-4342-B048-85BDC9FD1C3A}</a:tableStyleId>
              </a:tblPr>
              <a:tblGrid>
                <a:gridCol w="5608320"/>
                <a:gridCol w="5608320"/>
              </a:tblGrid>
              <a:tr h="358783">
                <a:tc>
                  <a:txBody>
                    <a:bodyPr/>
                    <a:lstStyle/>
                    <a:p>
                      <a:pPr algn="ctr"/>
                      <a:r>
                        <a:rPr lang="fr-FR" dirty="0" smtClean="0"/>
                        <a:t>Évènements</a:t>
                      </a:r>
                      <a:endParaRPr lang="fr-FR" dirty="0"/>
                    </a:p>
                  </a:txBody>
                  <a:tcPr/>
                </a:tc>
                <a:tc>
                  <a:txBody>
                    <a:bodyPr/>
                    <a:lstStyle/>
                    <a:p>
                      <a:pPr algn="ctr"/>
                      <a:r>
                        <a:rPr lang="fr-FR" dirty="0" smtClean="0"/>
                        <a:t>Incidences</a:t>
                      </a:r>
                      <a:endParaRPr lang="fr-FR" dirty="0"/>
                    </a:p>
                  </a:txBody>
                  <a:tcPr/>
                </a:tc>
              </a:tr>
              <a:tr h="568073">
                <a:tc>
                  <a:txBody>
                    <a:bodyPr/>
                    <a:lstStyle/>
                    <a:p>
                      <a:pPr algn="l"/>
                      <a:r>
                        <a:rPr lang="fr-FR" sz="1600" b="0" i="0" u="none" strike="noStrike" kern="1200" dirty="0" smtClean="0">
                          <a:solidFill>
                            <a:schemeClr val="dk1"/>
                          </a:solidFill>
                          <a:effectLst/>
                          <a:latin typeface="+mn-lt"/>
                          <a:ea typeface="+mn-ea"/>
                          <a:cs typeface="+mn-cs"/>
                        </a:rPr>
                        <a:t>Contamination bactérienne</a:t>
                      </a:r>
                      <a:endParaRPr lang="fr-FR" sz="1600" dirty="0">
                        <a:latin typeface="+mn-lt"/>
                      </a:endParaRPr>
                    </a:p>
                  </a:txBody>
                  <a:tcPr/>
                </a:tc>
                <a:tc>
                  <a:txBody>
                    <a:bodyPr/>
                    <a:lstStyle/>
                    <a:p>
                      <a:r>
                        <a:rPr lang="fr-FR" sz="1600" b="0" i="0" u="none" strike="noStrike" kern="1200" dirty="0" smtClean="0">
                          <a:solidFill>
                            <a:schemeClr val="dk1"/>
                          </a:solidFill>
                          <a:effectLst/>
                          <a:latin typeface="+mn-lt"/>
                          <a:ea typeface="+mn-ea"/>
                          <a:cs typeface="+mn-cs"/>
                        </a:rPr>
                        <a:t>Intoxication, toxi-infections alimentaires collectives, mort d’homme</a:t>
                      </a:r>
                      <a:endParaRPr lang="fr-FR" sz="1600" dirty="0">
                        <a:latin typeface="+mn-lt"/>
                      </a:endParaRPr>
                    </a:p>
                  </a:txBody>
                  <a:tcPr/>
                </a:tc>
              </a:tr>
              <a:tr h="356659">
                <a:tc>
                  <a:txBody>
                    <a:bodyPr/>
                    <a:lstStyle/>
                    <a:p>
                      <a:r>
                        <a:rPr lang="fr-FR" sz="1600" baseline="0" dirty="0" smtClean="0">
                          <a:latin typeface="+mn-lt"/>
                        </a:rPr>
                        <a:t>Falsification des produits</a:t>
                      </a:r>
                      <a:endParaRPr lang="fr-FR" sz="1600" dirty="0">
                        <a:latin typeface="+mn-lt"/>
                      </a:endParaRPr>
                    </a:p>
                  </a:txBody>
                  <a:tcPr/>
                </a:tc>
                <a:tc>
                  <a:txBody>
                    <a:bodyPr/>
                    <a:lstStyle/>
                    <a:p>
                      <a:r>
                        <a:rPr lang="fr-FR" sz="1600" dirty="0" smtClean="0">
                          <a:latin typeface="+mn-lt"/>
                        </a:rPr>
                        <a:t>Réputation</a:t>
                      </a:r>
                      <a:r>
                        <a:rPr lang="fr-FR" sz="1600" baseline="0" dirty="0" smtClean="0">
                          <a:latin typeface="+mn-lt"/>
                        </a:rPr>
                        <a:t> ruinée, sanction, poursuite judiciaire</a:t>
                      </a:r>
                      <a:endParaRPr lang="fr-FR" sz="1600" dirty="0">
                        <a:latin typeface="+mn-lt"/>
                      </a:endParaRPr>
                    </a:p>
                  </a:txBody>
                  <a:tcPr/>
                </a:tc>
              </a:tr>
              <a:tr h="356659">
                <a:tc>
                  <a:txBody>
                    <a:bodyPr/>
                    <a:lstStyle/>
                    <a:p>
                      <a:r>
                        <a:rPr lang="fr-FR" sz="1600" b="0" i="0" u="none" strike="noStrike" kern="1200" dirty="0" smtClean="0">
                          <a:solidFill>
                            <a:schemeClr val="dk1"/>
                          </a:solidFill>
                          <a:effectLst/>
                          <a:latin typeface="+mn-lt"/>
                          <a:ea typeface="+mn-ea"/>
                          <a:cs typeface="+mn-cs"/>
                        </a:rPr>
                        <a:t>embargo </a:t>
                      </a:r>
                      <a:endParaRPr lang="fr-FR" sz="1600" dirty="0">
                        <a:latin typeface="+mn-lt"/>
                      </a:endParaRPr>
                    </a:p>
                  </a:txBody>
                  <a:tcPr/>
                </a:tc>
                <a:tc>
                  <a:txBody>
                    <a:bodyPr/>
                    <a:lstStyle/>
                    <a:p>
                      <a:r>
                        <a:rPr lang="fr-FR" sz="1600" b="0" i="0" u="none" strike="noStrike" kern="1200" dirty="0" smtClean="0">
                          <a:solidFill>
                            <a:schemeClr val="dk1"/>
                          </a:solidFill>
                          <a:effectLst/>
                          <a:latin typeface="+mn-lt"/>
                          <a:ea typeface="+mn-ea"/>
                          <a:cs typeface="+mn-cs"/>
                        </a:rPr>
                        <a:t>blocage du chaîne d'approvisionnement</a:t>
                      </a:r>
                      <a:endParaRPr lang="fr-FR" sz="1600" dirty="0">
                        <a:latin typeface="+mn-lt"/>
                      </a:endParaRPr>
                    </a:p>
                  </a:txBody>
                  <a:tcPr/>
                </a:tc>
              </a:tr>
              <a:tr h="615603">
                <a:tc>
                  <a:txBody>
                    <a:bodyPr/>
                    <a:lstStyle/>
                    <a:p>
                      <a:r>
                        <a:rPr lang="fr-FR" sz="1600" dirty="0" smtClean="0">
                          <a:latin typeface="+mn-lt"/>
                        </a:rPr>
                        <a:t>Mauvaise gestion de stockage</a:t>
                      </a:r>
                      <a:endParaRPr lang="fr-FR" sz="1600" dirty="0">
                        <a:latin typeface="+mn-lt"/>
                      </a:endParaRPr>
                    </a:p>
                  </a:txBody>
                  <a:tcPr/>
                </a:tc>
                <a:tc>
                  <a:txBody>
                    <a:bodyPr/>
                    <a:lstStyle/>
                    <a:p>
                      <a:r>
                        <a:rPr lang="fr-FR" sz="1600" dirty="0" smtClean="0">
                          <a:latin typeface="+mn-lt"/>
                        </a:rPr>
                        <a:t>Retard dans les délais de livraison , entraver </a:t>
                      </a:r>
                      <a:r>
                        <a:rPr lang="fr-FR" sz="1600" baseline="0" dirty="0" smtClean="0">
                          <a:latin typeface="+mn-lt"/>
                        </a:rPr>
                        <a:t>la commercialisation des produits</a:t>
                      </a:r>
                      <a:endParaRPr lang="fr-FR" sz="1600" dirty="0">
                        <a:latin typeface="+mn-lt"/>
                      </a:endParaRPr>
                    </a:p>
                  </a:txBody>
                  <a:tcPr/>
                </a:tc>
              </a:tr>
              <a:tr h="615603">
                <a:tc>
                  <a:txBody>
                    <a:bodyPr/>
                    <a:lstStyle/>
                    <a:p>
                      <a:r>
                        <a:rPr lang="fr-FR" sz="1600" dirty="0" smtClean="0">
                          <a:latin typeface="+mn-lt"/>
                        </a:rPr>
                        <a:t>Fluctuation des prix des matières premières sur les marches</a:t>
                      </a:r>
                      <a:endParaRPr lang="fr-FR" sz="1600" dirty="0">
                        <a:latin typeface="+mn-lt"/>
                      </a:endParaRPr>
                    </a:p>
                  </a:txBody>
                  <a:tcPr/>
                </a:tc>
                <a:tc>
                  <a:txBody>
                    <a:bodyPr/>
                    <a:lstStyle/>
                    <a:p>
                      <a:r>
                        <a:rPr lang="fr-FR" sz="1600" dirty="0" smtClean="0">
                          <a:latin typeface="+mn-lt"/>
                        </a:rPr>
                        <a:t>Baisse</a:t>
                      </a:r>
                      <a:r>
                        <a:rPr lang="fr-FR" sz="1600" baseline="0" dirty="0" smtClean="0">
                          <a:latin typeface="+mn-lt"/>
                        </a:rPr>
                        <a:t> du bénéfices des produits</a:t>
                      </a:r>
                      <a:endParaRPr lang="fr-FR" sz="1600" dirty="0">
                        <a:latin typeface="+mn-lt"/>
                      </a:endParaRPr>
                    </a:p>
                  </a:txBody>
                  <a:tcPr/>
                </a:tc>
              </a:tr>
              <a:tr h="879434">
                <a:tc>
                  <a:txBody>
                    <a:bodyPr/>
                    <a:lstStyle/>
                    <a:p>
                      <a:r>
                        <a:rPr lang="fr-FR" sz="1600" dirty="0" smtClean="0">
                          <a:latin typeface="+mn-lt"/>
                        </a:rPr>
                        <a:t>Pollution atmosphérique / changement</a:t>
                      </a:r>
                      <a:r>
                        <a:rPr lang="fr-FR" sz="1600" baseline="0" dirty="0" smtClean="0">
                          <a:latin typeface="+mn-lt"/>
                        </a:rPr>
                        <a:t> climatique</a:t>
                      </a:r>
                      <a:endParaRPr lang="fr-FR" sz="1600" dirty="0">
                        <a:latin typeface="+mn-lt"/>
                      </a:endParaRPr>
                    </a:p>
                  </a:txBody>
                  <a:tcPr/>
                </a:tc>
                <a:tc>
                  <a:txBody>
                    <a:bodyPr/>
                    <a:lstStyle/>
                    <a:p>
                      <a:r>
                        <a:rPr lang="fr-FR" sz="1600" dirty="0" smtClean="0">
                          <a:latin typeface="+mn-lt"/>
                        </a:rPr>
                        <a:t>Déficit en matière première, sècheresse</a:t>
                      </a:r>
                      <a:r>
                        <a:rPr lang="fr-FR" sz="1600" baseline="0" dirty="0" smtClean="0">
                          <a:latin typeface="+mn-lt"/>
                        </a:rPr>
                        <a:t> ,inondation</a:t>
                      </a:r>
                      <a:r>
                        <a:rPr lang="fr-FR" sz="1600" dirty="0" smtClean="0">
                          <a:latin typeface="+mn-lt"/>
                        </a:rPr>
                        <a:t> , Appauvrissement des aliments en</a:t>
                      </a:r>
                      <a:r>
                        <a:rPr lang="fr-FR" sz="1600" baseline="0" dirty="0" smtClean="0">
                          <a:latin typeface="+mn-lt"/>
                        </a:rPr>
                        <a:t> matière organoleptique (pertes  en vitamines)</a:t>
                      </a:r>
                      <a:endParaRPr lang="fr-FR" sz="1600" dirty="0">
                        <a:latin typeface="+mn-lt"/>
                      </a:endParaRPr>
                    </a:p>
                  </a:txBody>
                  <a:tcPr/>
                </a:tc>
              </a:tr>
              <a:tr h="568073">
                <a:tc>
                  <a:txBody>
                    <a:bodyPr/>
                    <a:lstStyle/>
                    <a:p>
                      <a:r>
                        <a:rPr lang="fr-FR" sz="1600" b="0" i="0" u="none" strike="noStrike" kern="1200" dirty="0" smtClean="0">
                          <a:solidFill>
                            <a:schemeClr val="dk1"/>
                          </a:solidFill>
                          <a:effectLst/>
                          <a:latin typeface="+mn-lt"/>
                          <a:ea typeface="+mn-ea"/>
                          <a:cs typeface="+mn-cs"/>
                        </a:rPr>
                        <a:t>machine ou un objet tranchant / réaction chimique des produits utilisées au niveau de l’entreprise </a:t>
                      </a:r>
                      <a:endParaRPr lang="fr-FR" sz="1600" b="0" dirty="0">
                        <a:latin typeface="+mn-lt"/>
                      </a:endParaRPr>
                    </a:p>
                  </a:txBody>
                  <a:tcPr/>
                </a:tc>
                <a:tc>
                  <a:txBody>
                    <a:bodyPr/>
                    <a:lstStyle/>
                    <a:p>
                      <a:pPr rtl="0" fontAlgn="t">
                        <a:spcBef>
                          <a:spcPts val="1200"/>
                        </a:spcBef>
                        <a:spcAft>
                          <a:spcPts val="1000"/>
                        </a:spcAft>
                      </a:pPr>
                      <a:r>
                        <a:rPr lang="fr-FR" sz="1600" b="0" i="0" u="none" strike="noStrike" dirty="0" smtClean="0">
                          <a:solidFill>
                            <a:srgbClr val="202124"/>
                          </a:solidFill>
                          <a:effectLst/>
                          <a:latin typeface="+mn-lt"/>
                        </a:rPr>
                        <a:t>accident de travail et /ou explosion</a:t>
                      </a:r>
                      <a:endParaRPr lang="fr-FR" sz="1600" dirty="0">
                        <a:effectLst/>
                        <a:latin typeface="+mn-lt"/>
                      </a:endParaRPr>
                    </a:p>
                  </a:txBody>
                  <a:tcPr marL="63500" marR="63500" marT="63500" marB="63500"/>
                </a:tc>
              </a:tr>
              <a:tr h="213882">
                <a:tc>
                  <a:txBody>
                    <a:bodyPr/>
                    <a:lstStyle/>
                    <a:p>
                      <a:r>
                        <a:rPr lang="fr-FR" sz="1600" b="0" dirty="0" smtClean="0">
                          <a:latin typeface="+mn-lt"/>
                        </a:rPr>
                        <a:t>Présence d’OGM (Organisme</a:t>
                      </a:r>
                      <a:r>
                        <a:rPr lang="fr-FR" sz="1600" b="0" baseline="0" dirty="0" smtClean="0">
                          <a:latin typeface="+mn-lt"/>
                        </a:rPr>
                        <a:t> Génétiquement Modifie</a:t>
                      </a:r>
                      <a:r>
                        <a:rPr lang="fr-FR" sz="1600" b="0" dirty="0" smtClean="0">
                          <a:latin typeface="+mn-lt"/>
                        </a:rPr>
                        <a:t>)</a:t>
                      </a:r>
                      <a:endParaRPr lang="fr-FR" sz="1600" b="0" dirty="0">
                        <a:latin typeface="+mn-lt"/>
                      </a:endParaRPr>
                    </a:p>
                  </a:txBody>
                  <a:tcPr/>
                </a:tc>
                <a:tc>
                  <a:txBody>
                    <a:bodyPr/>
                    <a:lstStyle/>
                    <a:p>
                      <a:pPr rtl="0" fontAlgn="t">
                        <a:spcBef>
                          <a:spcPts val="1200"/>
                        </a:spcBef>
                        <a:spcAft>
                          <a:spcPts val="1000"/>
                        </a:spcAft>
                      </a:pPr>
                      <a:r>
                        <a:rPr lang="fr-FR" sz="1600" dirty="0" smtClean="0">
                          <a:effectLst/>
                          <a:latin typeface="+mn-lt"/>
                        </a:rPr>
                        <a:t>Menace pour les écosystèmes du sol ,contamination incontrôlable</a:t>
                      </a:r>
                      <a:endParaRPr lang="fr-FR" sz="1600" dirty="0">
                        <a:effectLst/>
                        <a:latin typeface="+mn-lt"/>
                      </a:endParaRPr>
                    </a:p>
                  </a:txBody>
                  <a:tcPr marL="63500" marR="63500" marT="63500" marB="63500"/>
                </a:tc>
              </a:tr>
            </a:tbl>
          </a:graphicData>
        </a:graphic>
      </p:graphicFrame>
      <p:sp>
        <p:nvSpPr>
          <p:cNvPr id="5" name="Rectangle 1"/>
          <p:cNvSpPr>
            <a:spLocks noChangeArrowheads="1"/>
          </p:cNvSpPr>
          <p:nvPr/>
        </p:nvSpPr>
        <p:spPr bwMode="auto">
          <a:xfrm>
            <a:off x="-8615774" y="3816"/>
            <a:ext cx="199848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302656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7153" y="-33234"/>
            <a:ext cx="10058400" cy="812800"/>
          </a:xfrm>
        </p:spPr>
        <p:txBody>
          <a:bodyPr/>
          <a:lstStyle/>
          <a:p>
            <a:pPr lvl="1"/>
            <a:r>
              <a:rPr lang="fr-FR" sz="2600" dirty="0" smtClean="0">
                <a:solidFill>
                  <a:schemeClr val="tx1"/>
                </a:solidFill>
              </a:rPr>
              <a:t>B-  Registre des risques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69219188"/>
              </p:ext>
            </p:extLst>
          </p:nvPr>
        </p:nvGraphicFramePr>
        <p:xfrm>
          <a:off x="529987" y="547406"/>
          <a:ext cx="11356975" cy="6149790"/>
        </p:xfrm>
        <a:graphic>
          <a:graphicData uri="http://schemas.openxmlformats.org/drawingml/2006/table">
            <a:tbl>
              <a:tblPr firstRow="1" bandRow="1">
                <a:tableStyleId>{5C22544A-7EE6-4342-B048-85BDC9FD1C3A}</a:tableStyleId>
              </a:tblPr>
              <a:tblGrid>
                <a:gridCol w="1622425"/>
                <a:gridCol w="2419587"/>
                <a:gridCol w="825263"/>
                <a:gridCol w="1003537"/>
                <a:gridCol w="2367185"/>
                <a:gridCol w="1657885"/>
                <a:gridCol w="1461093"/>
              </a:tblGrid>
              <a:tr h="360902">
                <a:tc gridSpan="2">
                  <a:txBody>
                    <a:bodyPr/>
                    <a:lstStyle/>
                    <a:p>
                      <a:pPr algn="ctr"/>
                      <a:r>
                        <a:rPr lang="fr-FR" dirty="0" smtClean="0"/>
                        <a:t>Déterminer : énoncé de</a:t>
                      </a:r>
                      <a:r>
                        <a:rPr lang="fr-FR" baseline="0" dirty="0" smtClean="0"/>
                        <a:t> risques</a:t>
                      </a:r>
                      <a:endParaRPr lang="fr-FR" dirty="0"/>
                    </a:p>
                  </a:txBody>
                  <a:tcPr/>
                </a:tc>
                <a:tc hMerge="1">
                  <a:txBody>
                    <a:bodyPr/>
                    <a:lstStyle/>
                    <a:p>
                      <a:endParaRPr lang="fr-FR" dirty="0"/>
                    </a:p>
                  </a:txBody>
                  <a:tcPr/>
                </a:tc>
                <a:tc gridSpan="2">
                  <a:txBody>
                    <a:bodyPr/>
                    <a:lstStyle/>
                    <a:p>
                      <a:pPr algn="ctr"/>
                      <a:r>
                        <a:rPr lang="fr-FR" dirty="0" smtClean="0"/>
                        <a:t> Evaluer</a:t>
                      </a:r>
                      <a:endParaRPr lang="fr-FR" dirty="0"/>
                    </a:p>
                  </a:txBody>
                  <a:tcPr/>
                </a:tc>
                <a:tc hMerge="1">
                  <a:txBody>
                    <a:bodyPr/>
                    <a:lstStyle/>
                    <a:p>
                      <a:endParaRPr lang="fr-FR" dirty="0"/>
                    </a:p>
                  </a:txBody>
                  <a:tcPr/>
                </a:tc>
                <a:tc gridSpan="3">
                  <a:txBody>
                    <a:bodyPr/>
                    <a:lstStyle/>
                    <a:p>
                      <a:pPr algn="ctr"/>
                      <a:r>
                        <a:rPr lang="fr-FR" dirty="0" smtClean="0"/>
                        <a:t>Surveiller et gérer</a:t>
                      </a:r>
                      <a:endParaRPr lang="fr-FR" dirty="0"/>
                    </a:p>
                  </a:txBody>
                  <a:tcPr/>
                </a:tc>
                <a:tc hMerge="1">
                  <a:txBody>
                    <a:bodyPr/>
                    <a:lstStyle/>
                    <a:p>
                      <a:endParaRPr lang="fr-FR" dirty="0"/>
                    </a:p>
                  </a:txBody>
                  <a:tcPr/>
                </a:tc>
                <a:tc hMerge="1">
                  <a:txBody>
                    <a:bodyPr/>
                    <a:lstStyle/>
                    <a:p>
                      <a:endParaRPr lang="fr-FR" dirty="0"/>
                    </a:p>
                  </a:txBody>
                  <a:tcPr/>
                </a:tc>
              </a:tr>
              <a:tr h="667421">
                <a:tc>
                  <a:txBody>
                    <a:bodyPr/>
                    <a:lstStyle/>
                    <a:p>
                      <a:pPr algn="ctr"/>
                      <a:r>
                        <a:rPr lang="fr-FR" sz="1300" b="1" dirty="0" smtClean="0"/>
                        <a:t>évènement</a:t>
                      </a:r>
                      <a:endParaRPr lang="fr-FR" sz="1300" b="1" dirty="0"/>
                    </a:p>
                  </a:txBody>
                  <a:tcPr/>
                </a:tc>
                <a:tc>
                  <a:txBody>
                    <a:bodyPr/>
                    <a:lstStyle/>
                    <a:p>
                      <a:pPr algn="ctr"/>
                      <a:r>
                        <a:rPr lang="fr-FR" sz="1300" b="1" dirty="0" smtClean="0"/>
                        <a:t>incidence</a:t>
                      </a:r>
                      <a:endParaRPr lang="fr-FR" sz="1300" b="1" dirty="0"/>
                    </a:p>
                  </a:txBody>
                  <a:tcPr/>
                </a:tc>
                <a:tc>
                  <a:txBody>
                    <a:bodyPr/>
                    <a:lstStyle/>
                    <a:p>
                      <a:pPr algn="ctr"/>
                      <a:r>
                        <a:rPr lang="fr-FR" sz="1300" b="1" dirty="0" smtClean="0"/>
                        <a:t>Degré de probabilité</a:t>
                      </a:r>
                      <a:endParaRPr lang="fr-FR" sz="1300" b="1" dirty="0"/>
                    </a:p>
                  </a:txBody>
                  <a:tcPr/>
                </a:tc>
                <a:tc>
                  <a:txBody>
                    <a:bodyPr/>
                    <a:lstStyle/>
                    <a:p>
                      <a:pPr algn="ctr"/>
                      <a:r>
                        <a:rPr lang="fr-FR" sz="1300" b="1" dirty="0" smtClean="0"/>
                        <a:t>Gravite de l’incidence</a:t>
                      </a:r>
                      <a:endParaRPr lang="fr-FR" sz="1300" b="1" dirty="0"/>
                    </a:p>
                  </a:txBody>
                  <a:tcPr/>
                </a:tc>
                <a:tc>
                  <a:txBody>
                    <a:bodyPr/>
                    <a:lstStyle/>
                    <a:p>
                      <a:pPr algn="ctr"/>
                      <a:r>
                        <a:rPr lang="fr-FR" sz="1300" b="1" dirty="0" smtClean="0"/>
                        <a:t>Plan de gestion</a:t>
                      </a:r>
                      <a:r>
                        <a:rPr lang="fr-FR" sz="1300" b="1" baseline="0" dirty="0" smtClean="0"/>
                        <a:t> des risques</a:t>
                      </a:r>
                      <a:endParaRPr lang="fr-FR" sz="1300" b="1" dirty="0"/>
                    </a:p>
                  </a:txBody>
                  <a:tcPr/>
                </a:tc>
                <a:tc>
                  <a:txBody>
                    <a:bodyPr/>
                    <a:lstStyle/>
                    <a:p>
                      <a:pPr algn="ctr"/>
                      <a:r>
                        <a:rPr lang="fr-FR" sz="1300" b="1" dirty="0" smtClean="0"/>
                        <a:t>Plan de contingence</a:t>
                      </a:r>
                      <a:endParaRPr lang="fr-FR" sz="1300" b="1" dirty="0"/>
                    </a:p>
                  </a:txBody>
                  <a:tcPr/>
                </a:tc>
                <a:tc>
                  <a:txBody>
                    <a:bodyPr/>
                    <a:lstStyle/>
                    <a:p>
                      <a:pPr algn="ctr"/>
                      <a:r>
                        <a:rPr lang="fr-FR" sz="1300" b="1" dirty="0" smtClean="0"/>
                        <a:t>responsabilité</a:t>
                      </a:r>
                      <a:endParaRPr lang="fr-FR" sz="1300" b="1" dirty="0"/>
                    </a:p>
                  </a:txBody>
                  <a:tcPr/>
                </a:tc>
              </a:tr>
              <a:tr h="1101505">
                <a:tc>
                  <a:txBody>
                    <a:bodyPr/>
                    <a:lstStyle/>
                    <a:p>
                      <a:pPr algn="l"/>
                      <a:r>
                        <a:rPr lang="fr-FR" sz="1200" b="0" i="0" u="none" strike="noStrike" kern="1200" dirty="0" smtClean="0">
                          <a:solidFill>
                            <a:schemeClr val="dk1"/>
                          </a:solidFill>
                          <a:effectLst/>
                          <a:latin typeface="+mn-lt"/>
                          <a:ea typeface="+mn-ea"/>
                          <a:cs typeface="+mn-cs"/>
                        </a:rPr>
                        <a:t>Contamination bactérienne</a:t>
                      </a:r>
                      <a:endParaRPr lang="fr-FR" sz="1200" dirty="0">
                        <a:latin typeface="+mn-lt"/>
                      </a:endParaRPr>
                    </a:p>
                  </a:txBody>
                  <a:tcPr/>
                </a:tc>
                <a:tc>
                  <a:txBody>
                    <a:bodyPr/>
                    <a:lstStyle/>
                    <a:p>
                      <a:r>
                        <a:rPr lang="fr-FR" sz="1200" b="0" i="0" u="none" strike="noStrike" kern="1200" dirty="0" smtClean="0">
                          <a:solidFill>
                            <a:schemeClr val="dk1"/>
                          </a:solidFill>
                          <a:effectLst/>
                          <a:latin typeface="+mn-lt"/>
                          <a:ea typeface="+mn-ea"/>
                          <a:cs typeface="+mn-cs"/>
                        </a:rPr>
                        <a:t>Intoxication, toxi-infections alimentaires collectives, mort d’homme</a:t>
                      </a:r>
                      <a:endParaRPr lang="fr-FR" sz="1200" dirty="0">
                        <a:latin typeface="+mn-lt"/>
                      </a:endParaRPr>
                    </a:p>
                  </a:txBody>
                  <a:tcPr/>
                </a:tc>
                <a:tc>
                  <a:txBody>
                    <a:bodyPr/>
                    <a:lstStyle/>
                    <a:p>
                      <a:pPr algn="ctr"/>
                      <a:r>
                        <a:rPr lang="fr-FR" sz="1600" b="0" dirty="0" smtClean="0"/>
                        <a:t>2</a:t>
                      </a:r>
                      <a:endParaRPr lang="fr-FR" sz="1600" b="0" dirty="0"/>
                    </a:p>
                  </a:txBody>
                  <a:tcPr/>
                </a:tc>
                <a:tc>
                  <a:txBody>
                    <a:bodyPr/>
                    <a:lstStyle/>
                    <a:p>
                      <a:pPr algn="ctr"/>
                      <a:r>
                        <a:rPr lang="fr-FR" sz="1600" b="0" dirty="0" smtClean="0"/>
                        <a:t>5</a:t>
                      </a:r>
                      <a:endParaRPr lang="fr-FR" sz="1600" b="0" dirty="0"/>
                    </a:p>
                  </a:txBody>
                  <a:tcPr/>
                </a:tc>
                <a:tc>
                  <a:txBody>
                    <a:bodyPr/>
                    <a:lstStyle/>
                    <a:p>
                      <a:r>
                        <a:rPr lang="fr-FR" sz="1200" dirty="0" smtClean="0"/>
                        <a:t>Eviter de</a:t>
                      </a:r>
                      <a:r>
                        <a:rPr lang="fr-FR" sz="1200" baseline="0" dirty="0" smtClean="0"/>
                        <a:t> ramener des microbes dans les usines / vérifier les matières premières a la réception s’ils sont conformes au cahier de charges</a:t>
                      </a:r>
                      <a:endParaRPr lang="fr-FR" sz="1200" dirty="0"/>
                    </a:p>
                  </a:txBody>
                  <a:tcPr/>
                </a:tc>
                <a:tc>
                  <a:txBody>
                    <a:bodyPr/>
                    <a:lstStyle/>
                    <a:p>
                      <a:r>
                        <a:rPr lang="fr-FR" sz="1200" baseline="0" dirty="0" smtClean="0"/>
                        <a:t>Faire le BPF (Bonne Pratique de Fabrication ) et BPH (Bonne Pratique d’</a:t>
                      </a:r>
                      <a:r>
                        <a:rPr lang="fr-FR" sz="1200" baseline="0" dirty="0" err="1" smtClean="0"/>
                        <a:t>Hygiene</a:t>
                      </a:r>
                      <a:r>
                        <a:rPr lang="fr-FR" sz="1200" baseline="0" dirty="0" smtClean="0"/>
                        <a:t>) et une protection a usage unique</a:t>
                      </a:r>
                      <a:endParaRPr lang="fr-FR" sz="1200" dirty="0"/>
                    </a:p>
                  </a:txBody>
                  <a:tcPr/>
                </a:tc>
                <a:tc>
                  <a:txBody>
                    <a:bodyPr/>
                    <a:lstStyle/>
                    <a:p>
                      <a:r>
                        <a:rPr lang="fr-FR" sz="1200" dirty="0" smtClean="0"/>
                        <a:t>Chef</a:t>
                      </a:r>
                      <a:r>
                        <a:rPr lang="fr-FR" sz="1200" baseline="0" dirty="0" smtClean="0"/>
                        <a:t> d’entreprise/ responsable QHSE( Qualité Hygiène Sécurité et Environnement</a:t>
                      </a:r>
                      <a:endParaRPr lang="fr-FR" sz="1200" dirty="0"/>
                    </a:p>
                  </a:txBody>
                  <a:tcPr/>
                </a:tc>
              </a:tr>
              <a:tr h="444948">
                <a:tc>
                  <a:txBody>
                    <a:bodyPr/>
                    <a:lstStyle/>
                    <a:p>
                      <a:r>
                        <a:rPr lang="fr-FR" sz="1200" baseline="0" dirty="0" smtClean="0">
                          <a:latin typeface="+mn-lt"/>
                        </a:rPr>
                        <a:t>Falsification des produits</a:t>
                      </a:r>
                      <a:endParaRPr lang="fr-FR" sz="1200" dirty="0">
                        <a:latin typeface="+mn-lt"/>
                      </a:endParaRPr>
                    </a:p>
                  </a:txBody>
                  <a:tcPr/>
                </a:tc>
                <a:tc>
                  <a:txBody>
                    <a:bodyPr/>
                    <a:lstStyle/>
                    <a:p>
                      <a:r>
                        <a:rPr lang="fr-FR" sz="1200" dirty="0" smtClean="0">
                          <a:latin typeface="+mn-lt"/>
                        </a:rPr>
                        <a:t>Réputation</a:t>
                      </a:r>
                      <a:r>
                        <a:rPr lang="fr-FR" sz="1200" baseline="0" dirty="0" smtClean="0">
                          <a:latin typeface="+mn-lt"/>
                        </a:rPr>
                        <a:t> ruinée, sanction, poursuite judiciaire</a:t>
                      </a:r>
                      <a:endParaRPr lang="fr-FR" sz="1200" dirty="0">
                        <a:latin typeface="+mn-lt"/>
                      </a:endParaRPr>
                    </a:p>
                  </a:txBody>
                  <a:tcPr/>
                </a:tc>
                <a:tc>
                  <a:txBody>
                    <a:bodyPr/>
                    <a:lstStyle/>
                    <a:p>
                      <a:pPr algn="ctr"/>
                      <a:r>
                        <a:rPr lang="fr-FR" sz="1600" b="0" dirty="0" smtClean="0"/>
                        <a:t>4</a:t>
                      </a:r>
                      <a:endParaRPr lang="fr-FR" sz="1600" b="0" dirty="0"/>
                    </a:p>
                  </a:txBody>
                  <a:tcPr/>
                </a:tc>
                <a:tc>
                  <a:txBody>
                    <a:bodyPr/>
                    <a:lstStyle/>
                    <a:p>
                      <a:pPr algn="ctr"/>
                      <a:r>
                        <a:rPr lang="fr-FR" sz="1600" b="0" dirty="0" smtClean="0"/>
                        <a:t>3</a:t>
                      </a:r>
                      <a:endParaRPr lang="fr-FR" sz="1600" b="0" dirty="0"/>
                    </a:p>
                  </a:txBody>
                  <a:tcPr/>
                </a:tc>
                <a:tc>
                  <a:txBody>
                    <a:bodyPr/>
                    <a:lstStyle/>
                    <a:p>
                      <a:r>
                        <a:rPr lang="fr-FR" sz="1200" dirty="0" smtClean="0"/>
                        <a:t>Diminuer / atténuer les pratiques frauduleuses ou trompeuses</a:t>
                      </a:r>
                      <a:endParaRPr lang="fr-FR" sz="1200" dirty="0"/>
                    </a:p>
                  </a:txBody>
                  <a:tcPr/>
                </a:tc>
                <a:tc>
                  <a:txBody>
                    <a:bodyPr/>
                    <a:lstStyle/>
                    <a:p>
                      <a:r>
                        <a:rPr lang="fr-FR" sz="1200" dirty="0" smtClean="0"/>
                        <a:t>Mettre en place</a:t>
                      </a:r>
                      <a:r>
                        <a:rPr lang="fr-FR" sz="1200" baseline="0" dirty="0" smtClean="0"/>
                        <a:t> </a:t>
                      </a:r>
                      <a:r>
                        <a:rPr lang="fr-FR" sz="1200" dirty="0" smtClean="0"/>
                        <a:t>un système de prévention</a:t>
                      </a:r>
                      <a:r>
                        <a:rPr lang="fr-FR" sz="1200" baseline="0" dirty="0" smtClean="0"/>
                        <a:t> de la fraude</a:t>
                      </a:r>
                      <a:endParaRPr lang="fr-FR" sz="1200" dirty="0"/>
                    </a:p>
                  </a:txBody>
                  <a:tcPr/>
                </a:tc>
                <a:tc>
                  <a:txBody>
                    <a:bodyPr/>
                    <a:lstStyle/>
                    <a:p>
                      <a:r>
                        <a:rPr lang="fr-FR" sz="1200" dirty="0" smtClean="0"/>
                        <a:t>Direction</a:t>
                      </a:r>
                      <a:r>
                        <a:rPr lang="fr-FR" sz="1200" baseline="0" dirty="0" smtClean="0"/>
                        <a:t> marketing et communication</a:t>
                      </a:r>
                      <a:endParaRPr lang="fr-FR" sz="1200" dirty="0"/>
                    </a:p>
                  </a:txBody>
                  <a:tcPr/>
                </a:tc>
              </a:tr>
              <a:tr h="360902">
                <a:tc>
                  <a:txBody>
                    <a:bodyPr/>
                    <a:lstStyle/>
                    <a:p>
                      <a:r>
                        <a:rPr lang="fr-FR" sz="1200" b="0" i="0" u="none" strike="noStrike" kern="1200" dirty="0" smtClean="0">
                          <a:solidFill>
                            <a:schemeClr val="dk1"/>
                          </a:solidFill>
                          <a:effectLst/>
                          <a:latin typeface="+mn-lt"/>
                          <a:ea typeface="+mn-ea"/>
                          <a:cs typeface="+mn-cs"/>
                        </a:rPr>
                        <a:t>embargo </a:t>
                      </a:r>
                      <a:endParaRPr lang="fr-FR" sz="1200" dirty="0">
                        <a:latin typeface="+mn-lt"/>
                      </a:endParaRPr>
                    </a:p>
                  </a:txBody>
                  <a:tcPr/>
                </a:tc>
                <a:tc>
                  <a:txBody>
                    <a:bodyPr/>
                    <a:lstStyle/>
                    <a:p>
                      <a:r>
                        <a:rPr lang="fr-FR" sz="1200" b="0" i="0" u="none" strike="noStrike" kern="1200" dirty="0" smtClean="0">
                          <a:solidFill>
                            <a:schemeClr val="dk1"/>
                          </a:solidFill>
                          <a:effectLst/>
                          <a:latin typeface="+mn-lt"/>
                          <a:ea typeface="+mn-ea"/>
                          <a:cs typeface="+mn-cs"/>
                        </a:rPr>
                        <a:t>blocage du chaîne d'approvisionnement</a:t>
                      </a:r>
                      <a:endParaRPr lang="fr-FR" sz="1200" dirty="0">
                        <a:latin typeface="+mn-lt"/>
                      </a:endParaRPr>
                    </a:p>
                  </a:txBody>
                  <a:tcPr/>
                </a:tc>
                <a:tc>
                  <a:txBody>
                    <a:bodyPr/>
                    <a:lstStyle/>
                    <a:p>
                      <a:pPr algn="ctr"/>
                      <a:r>
                        <a:rPr lang="fr-FR" sz="1600" b="0" dirty="0" smtClean="0"/>
                        <a:t>1</a:t>
                      </a:r>
                      <a:endParaRPr lang="fr-FR" sz="1600" b="0" dirty="0"/>
                    </a:p>
                  </a:txBody>
                  <a:tcPr/>
                </a:tc>
                <a:tc>
                  <a:txBody>
                    <a:bodyPr/>
                    <a:lstStyle/>
                    <a:p>
                      <a:pPr algn="ctr"/>
                      <a:r>
                        <a:rPr lang="fr-FR" sz="1600" b="0" dirty="0" smtClean="0"/>
                        <a:t>4</a:t>
                      </a:r>
                      <a:endParaRPr lang="fr-FR" sz="1600" b="0" dirty="0"/>
                    </a:p>
                  </a:txBody>
                  <a:tcPr/>
                </a:tc>
                <a:tc>
                  <a:txBody>
                    <a:bodyPr/>
                    <a:lstStyle/>
                    <a:p>
                      <a:r>
                        <a:rPr lang="fr-FR" sz="1200" dirty="0" smtClean="0"/>
                        <a:t>Accepter en recherchant des conseils</a:t>
                      </a:r>
                      <a:r>
                        <a:rPr lang="fr-FR" sz="1200" baseline="0" dirty="0" smtClean="0"/>
                        <a:t> juridiques et commerciaux lorsque cela est approprie</a:t>
                      </a:r>
                      <a:endParaRPr lang="fr-FR" sz="1200" dirty="0"/>
                    </a:p>
                  </a:txBody>
                  <a:tcPr/>
                </a:tc>
                <a:tc>
                  <a:txBody>
                    <a:bodyPr/>
                    <a:lstStyle/>
                    <a:p>
                      <a:r>
                        <a:rPr lang="fr-FR" sz="1200" dirty="0" smtClean="0"/>
                        <a:t>Innover</a:t>
                      </a:r>
                      <a:r>
                        <a:rPr lang="fr-FR" sz="1200" baseline="0" dirty="0" smtClean="0"/>
                        <a:t> pour maintenir l’entreprise pertinente et compétitive malgré les restrictions de l’embargo</a:t>
                      </a:r>
                      <a:endParaRPr lang="fr-FR" sz="1200" dirty="0"/>
                    </a:p>
                  </a:txBody>
                  <a:tcPr/>
                </a:tc>
                <a:tc>
                  <a:txBody>
                    <a:bodyPr/>
                    <a:lstStyle/>
                    <a:p>
                      <a:r>
                        <a:rPr lang="fr-FR" sz="1200" dirty="0" smtClean="0"/>
                        <a:t>Direction de la logistique</a:t>
                      </a:r>
                      <a:endParaRPr lang="fr-FR" sz="1200" dirty="0"/>
                    </a:p>
                  </a:txBody>
                  <a:tcPr/>
                </a:tc>
              </a:tr>
              <a:tr h="1333950">
                <a:tc>
                  <a:txBody>
                    <a:bodyPr/>
                    <a:lstStyle/>
                    <a:p>
                      <a:r>
                        <a:rPr lang="fr-FR" sz="1200" dirty="0" smtClean="0">
                          <a:latin typeface="+mn-lt"/>
                        </a:rPr>
                        <a:t>Mauvaise gestion de stockage</a:t>
                      </a:r>
                      <a:endParaRPr lang="fr-FR" sz="1200" dirty="0">
                        <a:latin typeface="+mn-lt"/>
                      </a:endParaRPr>
                    </a:p>
                  </a:txBody>
                  <a:tcPr/>
                </a:tc>
                <a:tc>
                  <a:txBody>
                    <a:bodyPr/>
                    <a:lstStyle/>
                    <a:p>
                      <a:r>
                        <a:rPr lang="fr-FR" sz="1200" dirty="0" smtClean="0">
                          <a:latin typeface="+mn-lt"/>
                        </a:rPr>
                        <a:t>Retard dans les délais de livraison , entraver </a:t>
                      </a:r>
                      <a:r>
                        <a:rPr lang="fr-FR" sz="1200" baseline="0" dirty="0" smtClean="0">
                          <a:latin typeface="+mn-lt"/>
                        </a:rPr>
                        <a:t>la commercialisation des produits</a:t>
                      </a:r>
                      <a:endParaRPr lang="fr-FR" sz="1200" dirty="0">
                        <a:latin typeface="+mn-lt"/>
                      </a:endParaRPr>
                    </a:p>
                  </a:txBody>
                  <a:tcPr/>
                </a:tc>
                <a:tc>
                  <a:txBody>
                    <a:bodyPr/>
                    <a:lstStyle/>
                    <a:p>
                      <a:pPr algn="ctr"/>
                      <a:r>
                        <a:rPr lang="fr-FR" sz="1600" b="0" dirty="0" smtClean="0"/>
                        <a:t>2</a:t>
                      </a:r>
                      <a:endParaRPr lang="fr-FR" sz="1600" b="0" dirty="0"/>
                    </a:p>
                  </a:txBody>
                  <a:tcPr/>
                </a:tc>
                <a:tc>
                  <a:txBody>
                    <a:bodyPr/>
                    <a:lstStyle/>
                    <a:p>
                      <a:pPr algn="ctr"/>
                      <a:r>
                        <a:rPr lang="fr-FR" sz="1600" b="0" dirty="0" smtClean="0"/>
                        <a:t>5</a:t>
                      </a:r>
                      <a:endParaRPr lang="fr-FR" sz="1600" b="0" dirty="0"/>
                    </a:p>
                  </a:txBody>
                  <a:tcPr/>
                </a:tc>
                <a:tc>
                  <a:txBody>
                    <a:bodyPr/>
                    <a:lstStyle/>
                    <a:p>
                      <a:r>
                        <a:rPr lang="fr-FR" sz="1200" dirty="0" smtClean="0"/>
                        <a:t>Eviter les</a:t>
                      </a:r>
                      <a:r>
                        <a:rPr lang="fr-FR" sz="1200" baseline="0" dirty="0" smtClean="0"/>
                        <a:t> ruptures de stock</a:t>
                      </a:r>
                      <a:endParaRPr lang="fr-FR" sz="1200" dirty="0"/>
                    </a:p>
                  </a:txBody>
                  <a:tcPr/>
                </a:tc>
                <a:tc>
                  <a:txBody>
                    <a:bodyPr/>
                    <a:lstStyle/>
                    <a:p>
                      <a:r>
                        <a:rPr lang="fr-FR" sz="1200" dirty="0" smtClean="0"/>
                        <a:t>Anticiper la demande en fonction des chiffres</a:t>
                      </a:r>
                      <a:r>
                        <a:rPr lang="fr-FR" sz="1200" baseline="0" dirty="0" smtClean="0"/>
                        <a:t> de ventes des années précédentes</a:t>
                      </a:r>
                      <a:endParaRPr lang="fr-FR" sz="1200" dirty="0"/>
                    </a:p>
                  </a:txBody>
                  <a:tcPr/>
                </a:tc>
                <a:tc>
                  <a:txBody>
                    <a:bodyPr/>
                    <a:lstStyle/>
                    <a:p>
                      <a:r>
                        <a:rPr lang="fr-FR" sz="1200" dirty="0" smtClean="0"/>
                        <a:t>Chef</a:t>
                      </a:r>
                      <a:r>
                        <a:rPr lang="fr-FR" sz="1200" baseline="0" dirty="0" smtClean="0"/>
                        <a:t> d’entreprise / </a:t>
                      </a:r>
                      <a:r>
                        <a:rPr lang="fr-FR" sz="1200" dirty="0" smtClean="0"/>
                        <a:t>Direction de la logistique</a:t>
                      </a:r>
                      <a:endParaRPr lang="fr-FR" sz="1200" dirty="0"/>
                    </a:p>
                  </a:txBody>
                  <a:tcPr/>
                </a:tc>
              </a:tr>
            </a:tbl>
          </a:graphicData>
        </a:graphic>
      </p:graphicFrame>
    </p:spTree>
    <p:extLst>
      <p:ext uri="{BB962C8B-B14F-4D97-AF65-F5344CB8AC3E}">
        <p14:creationId xmlns:p14="http://schemas.microsoft.com/office/powerpoint/2010/main" val="616641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409107435"/>
              </p:ext>
            </p:extLst>
          </p:nvPr>
        </p:nvGraphicFramePr>
        <p:xfrm>
          <a:off x="564021" y="102512"/>
          <a:ext cx="11528277" cy="6736080"/>
        </p:xfrm>
        <a:graphic>
          <a:graphicData uri="http://schemas.openxmlformats.org/drawingml/2006/table">
            <a:tbl>
              <a:tblPr firstRow="1" bandRow="1">
                <a:tableStyleId>{5C22544A-7EE6-4342-B048-85BDC9FD1C3A}</a:tableStyleId>
              </a:tblPr>
              <a:tblGrid>
                <a:gridCol w="2815954"/>
                <a:gridCol w="2097977"/>
                <a:gridCol w="709203"/>
                <a:gridCol w="675118"/>
                <a:gridCol w="1512606"/>
                <a:gridCol w="2488923"/>
                <a:gridCol w="1228496"/>
              </a:tblGrid>
              <a:tr h="865721">
                <a:tc>
                  <a:txBody>
                    <a:bodyPr/>
                    <a:lstStyle/>
                    <a:p>
                      <a:pPr algn="ctr"/>
                      <a:r>
                        <a:rPr lang="fr-FR" sz="1300" b="1" dirty="0" smtClean="0"/>
                        <a:t>évènement</a:t>
                      </a:r>
                      <a:endParaRPr lang="fr-FR" sz="1300" b="1" dirty="0"/>
                    </a:p>
                  </a:txBody>
                  <a:tcPr/>
                </a:tc>
                <a:tc>
                  <a:txBody>
                    <a:bodyPr/>
                    <a:lstStyle/>
                    <a:p>
                      <a:pPr algn="ctr"/>
                      <a:r>
                        <a:rPr lang="fr-FR" sz="1300" b="1" dirty="0" smtClean="0"/>
                        <a:t>incidence</a:t>
                      </a:r>
                      <a:endParaRPr lang="fr-FR" sz="1300" b="1" dirty="0"/>
                    </a:p>
                  </a:txBody>
                  <a:tcPr/>
                </a:tc>
                <a:tc>
                  <a:txBody>
                    <a:bodyPr/>
                    <a:lstStyle/>
                    <a:p>
                      <a:pPr algn="ctr"/>
                      <a:r>
                        <a:rPr lang="fr-FR" sz="1300" b="1" dirty="0" smtClean="0"/>
                        <a:t>Degré de probabilité</a:t>
                      </a:r>
                      <a:endParaRPr lang="fr-FR" sz="1300" b="1" dirty="0"/>
                    </a:p>
                  </a:txBody>
                  <a:tcPr/>
                </a:tc>
                <a:tc>
                  <a:txBody>
                    <a:bodyPr/>
                    <a:lstStyle/>
                    <a:p>
                      <a:pPr algn="ctr"/>
                      <a:r>
                        <a:rPr lang="fr-FR" sz="1300" b="1" dirty="0" smtClean="0"/>
                        <a:t>Gravite de l’incidence</a:t>
                      </a:r>
                      <a:endParaRPr lang="fr-FR" sz="1300" b="1" dirty="0"/>
                    </a:p>
                  </a:txBody>
                  <a:tcPr/>
                </a:tc>
                <a:tc>
                  <a:txBody>
                    <a:bodyPr/>
                    <a:lstStyle/>
                    <a:p>
                      <a:pPr algn="ctr"/>
                      <a:r>
                        <a:rPr lang="fr-FR" sz="1300" b="1" dirty="0" smtClean="0"/>
                        <a:t>Plan de gestion</a:t>
                      </a:r>
                      <a:r>
                        <a:rPr lang="fr-FR" sz="1300" b="1" baseline="0" dirty="0" smtClean="0"/>
                        <a:t> des risques</a:t>
                      </a:r>
                      <a:endParaRPr lang="fr-FR" sz="1300" b="1" dirty="0"/>
                    </a:p>
                  </a:txBody>
                  <a:tcPr/>
                </a:tc>
                <a:tc>
                  <a:txBody>
                    <a:bodyPr/>
                    <a:lstStyle/>
                    <a:p>
                      <a:pPr algn="ctr"/>
                      <a:r>
                        <a:rPr lang="fr-FR" sz="1300" b="1" dirty="0" smtClean="0"/>
                        <a:t>Plan de contingence</a:t>
                      </a:r>
                      <a:endParaRPr lang="fr-FR" sz="1300" b="1" dirty="0"/>
                    </a:p>
                  </a:txBody>
                  <a:tcPr/>
                </a:tc>
                <a:tc>
                  <a:txBody>
                    <a:bodyPr/>
                    <a:lstStyle/>
                    <a:p>
                      <a:pPr algn="ctr"/>
                      <a:r>
                        <a:rPr lang="fr-FR" sz="1300" b="1" dirty="0" smtClean="0"/>
                        <a:t>responsabilité</a:t>
                      </a:r>
                      <a:endParaRPr lang="fr-FR" sz="1300" b="1" dirty="0"/>
                    </a:p>
                  </a:txBody>
                  <a:tcPr/>
                </a:tc>
              </a:tr>
              <a:tr h="626901">
                <a:tc>
                  <a:txBody>
                    <a:bodyPr/>
                    <a:lstStyle/>
                    <a:p>
                      <a:r>
                        <a:rPr lang="fr-FR" sz="1200" dirty="0" smtClean="0">
                          <a:latin typeface="+mn-lt"/>
                        </a:rPr>
                        <a:t>Fluctuation des prix des matières premières sur les marches</a:t>
                      </a:r>
                      <a:endParaRPr lang="fr-FR" sz="1200" dirty="0">
                        <a:latin typeface="+mn-lt"/>
                      </a:endParaRPr>
                    </a:p>
                  </a:txBody>
                  <a:tcPr/>
                </a:tc>
                <a:tc>
                  <a:txBody>
                    <a:bodyPr/>
                    <a:lstStyle/>
                    <a:p>
                      <a:r>
                        <a:rPr lang="fr-FR" sz="1200" dirty="0" smtClean="0">
                          <a:latin typeface="+mn-lt"/>
                        </a:rPr>
                        <a:t>Baisse</a:t>
                      </a:r>
                      <a:r>
                        <a:rPr lang="fr-FR" sz="1200" baseline="0" dirty="0" smtClean="0">
                          <a:latin typeface="+mn-lt"/>
                        </a:rPr>
                        <a:t> du bénéfices des produit</a:t>
                      </a:r>
                      <a:endParaRPr lang="fr-FR" sz="1200" dirty="0">
                        <a:latin typeface="+mn-lt"/>
                      </a:endParaRPr>
                    </a:p>
                  </a:txBody>
                  <a:tcPr/>
                </a:tc>
                <a:tc>
                  <a:txBody>
                    <a:bodyPr/>
                    <a:lstStyle/>
                    <a:p>
                      <a:pPr algn="ctr"/>
                      <a:r>
                        <a:rPr lang="fr-FR" sz="1200" dirty="0" smtClean="0"/>
                        <a:t>4</a:t>
                      </a:r>
                      <a:endParaRPr lang="fr-FR" sz="1200" dirty="0"/>
                    </a:p>
                  </a:txBody>
                  <a:tcPr/>
                </a:tc>
                <a:tc>
                  <a:txBody>
                    <a:bodyPr/>
                    <a:lstStyle/>
                    <a:p>
                      <a:pPr algn="ctr"/>
                      <a:r>
                        <a:rPr lang="fr-FR" sz="1200" dirty="0" smtClean="0"/>
                        <a:t>4</a:t>
                      </a:r>
                      <a:endParaRPr lang="fr-FR" sz="1200" dirty="0"/>
                    </a:p>
                  </a:txBody>
                  <a:tcPr/>
                </a:tc>
                <a:tc>
                  <a:txBody>
                    <a:bodyPr/>
                    <a:lstStyle/>
                    <a:p>
                      <a:r>
                        <a:rPr lang="fr-FR" sz="1200" dirty="0" smtClean="0"/>
                        <a:t>Diminuer en diversifiant les</a:t>
                      </a:r>
                      <a:r>
                        <a:rPr lang="fr-FR" sz="1200" baseline="0" dirty="0" smtClean="0"/>
                        <a:t> fournisseurs</a:t>
                      </a:r>
                      <a:endParaRPr lang="fr-FR" sz="1200" dirty="0"/>
                    </a:p>
                  </a:txBody>
                  <a:tcPr/>
                </a:tc>
                <a:tc>
                  <a:txBody>
                    <a:bodyPr/>
                    <a:lstStyle/>
                    <a:p>
                      <a:r>
                        <a:rPr lang="fr-FR" sz="1200" dirty="0" smtClean="0"/>
                        <a:t>Surveiller</a:t>
                      </a:r>
                      <a:r>
                        <a:rPr lang="fr-FR" sz="1200" baseline="0" dirty="0" smtClean="0"/>
                        <a:t> de près les tendances du marche et les facteurs qui influencent les prix</a:t>
                      </a:r>
                      <a:endParaRPr lang="fr-FR" sz="1200" dirty="0"/>
                    </a:p>
                  </a:txBody>
                  <a:tcPr/>
                </a:tc>
                <a:tc>
                  <a:txBody>
                    <a:bodyPr/>
                    <a:lstStyle/>
                    <a:p>
                      <a:r>
                        <a:rPr lang="fr-FR" sz="1200" dirty="0" smtClean="0"/>
                        <a:t>état</a:t>
                      </a:r>
                      <a:endParaRPr lang="fr-FR" sz="1200" dirty="0"/>
                    </a:p>
                  </a:txBody>
                  <a:tcPr/>
                </a:tc>
              </a:tr>
              <a:tr h="1522475">
                <a:tc>
                  <a:txBody>
                    <a:bodyPr/>
                    <a:lstStyle/>
                    <a:p>
                      <a:r>
                        <a:rPr lang="fr-FR" sz="1200" b="0" dirty="0" smtClean="0">
                          <a:latin typeface="+mn-lt"/>
                        </a:rPr>
                        <a:t>Pollution atmosphérique / changement</a:t>
                      </a:r>
                      <a:r>
                        <a:rPr lang="fr-FR" sz="1200" b="0" baseline="0" dirty="0" smtClean="0">
                          <a:latin typeface="+mn-lt"/>
                        </a:rPr>
                        <a:t> climatique</a:t>
                      </a:r>
                      <a:endParaRPr lang="fr-FR" sz="1200" b="0" dirty="0">
                        <a:latin typeface="+mn-lt"/>
                      </a:endParaRPr>
                    </a:p>
                  </a:txBody>
                  <a:tcPr/>
                </a:tc>
                <a:tc>
                  <a:txBody>
                    <a:bodyPr/>
                    <a:lstStyle/>
                    <a:p>
                      <a:r>
                        <a:rPr lang="fr-FR" sz="1200" dirty="0" smtClean="0">
                          <a:latin typeface="+mn-lt"/>
                        </a:rPr>
                        <a:t>Déficit en matière première, sècheresse</a:t>
                      </a:r>
                      <a:r>
                        <a:rPr lang="fr-FR" sz="1200" baseline="0" dirty="0" smtClean="0">
                          <a:latin typeface="+mn-lt"/>
                        </a:rPr>
                        <a:t> ,inondation</a:t>
                      </a:r>
                      <a:r>
                        <a:rPr lang="fr-FR" sz="1200" dirty="0" smtClean="0">
                          <a:latin typeface="+mn-lt"/>
                        </a:rPr>
                        <a:t> , Appauvrissement des aliments en</a:t>
                      </a:r>
                      <a:r>
                        <a:rPr lang="fr-FR" sz="1200" baseline="0" dirty="0" smtClean="0">
                          <a:latin typeface="+mn-lt"/>
                        </a:rPr>
                        <a:t> matière organoleptique (pertes  en vitamines)</a:t>
                      </a:r>
                      <a:endParaRPr lang="fr-FR" sz="1200" dirty="0">
                        <a:latin typeface="+mn-lt"/>
                      </a:endParaRPr>
                    </a:p>
                  </a:txBody>
                  <a:tcPr/>
                </a:tc>
                <a:tc>
                  <a:txBody>
                    <a:bodyPr/>
                    <a:lstStyle/>
                    <a:p>
                      <a:pPr algn="ctr"/>
                      <a:r>
                        <a:rPr lang="fr-FR" sz="1200" dirty="0" smtClean="0"/>
                        <a:t>4</a:t>
                      </a:r>
                      <a:endParaRPr lang="fr-FR" sz="1200" dirty="0"/>
                    </a:p>
                  </a:txBody>
                  <a:tcPr/>
                </a:tc>
                <a:tc>
                  <a:txBody>
                    <a:bodyPr/>
                    <a:lstStyle/>
                    <a:p>
                      <a:pPr algn="ctr"/>
                      <a:r>
                        <a:rPr lang="fr-FR" sz="1200" dirty="0" smtClean="0"/>
                        <a:t>5</a:t>
                      </a:r>
                      <a:endParaRPr lang="fr-FR" sz="1200" dirty="0"/>
                    </a:p>
                  </a:txBody>
                  <a:tcPr/>
                </a:tc>
                <a:tc>
                  <a:txBody>
                    <a:bodyPr/>
                    <a:lstStyle/>
                    <a:p>
                      <a:r>
                        <a:rPr lang="fr-FR" sz="1200" dirty="0" smtClean="0"/>
                        <a:t>Eviter</a:t>
                      </a:r>
                      <a:r>
                        <a:rPr lang="fr-FR" sz="1200" baseline="0" dirty="0" smtClean="0"/>
                        <a:t> de verser les déchets directement dans la mer</a:t>
                      </a:r>
                      <a:endParaRPr lang="fr-FR" sz="1200" dirty="0"/>
                    </a:p>
                  </a:txBody>
                  <a:tcPr/>
                </a:tc>
                <a:tc>
                  <a:txBody>
                    <a:bodyPr/>
                    <a:lstStyle/>
                    <a:p>
                      <a:r>
                        <a:rPr lang="fr-FR" sz="1200" dirty="0" smtClean="0"/>
                        <a:t>Valoriser les déchets ( compactage , méthanisation)</a:t>
                      </a:r>
                      <a:endParaRPr lang="fr-FR" sz="1200" dirty="0"/>
                    </a:p>
                  </a:txBody>
                  <a:tcPr/>
                </a:tc>
                <a:tc>
                  <a:txBody>
                    <a:bodyPr/>
                    <a:lstStyle/>
                    <a:p>
                      <a:r>
                        <a:rPr lang="fr-FR" sz="1200" dirty="0" smtClean="0"/>
                        <a:t>Chef</a:t>
                      </a:r>
                      <a:r>
                        <a:rPr lang="fr-FR" sz="1200" baseline="0" dirty="0" smtClean="0"/>
                        <a:t> d’entreprise/ responsable QHSE( Qualité Hygiène Sécurité et Environnement</a:t>
                      </a:r>
                      <a:endParaRPr lang="fr-FR" sz="1200" dirty="0"/>
                    </a:p>
                  </a:txBody>
                  <a:tcPr/>
                </a:tc>
              </a:tr>
              <a:tr h="1880704">
                <a:tc>
                  <a:txBody>
                    <a:bodyPr/>
                    <a:lstStyle/>
                    <a:p>
                      <a:r>
                        <a:rPr lang="fr-FR" sz="1200" b="0" i="0" u="none" strike="noStrike" kern="1200" dirty="0" smtClean="0">
                          <a:solidFill>
                            <a:schemeClr val="dk1"/>
                          </a:solidFill>
                          <a:effectLst/>
                          <a:latin typeface="+mn-lt"/>
                          <a:ea typeface="+mn-ea"/>
                          <a:cs typeface="+mn-cs"/>
                        </a:rPr>
                        <a:t>machine ou  objet tranchant / réaction chimique des produits utilisées au niveau de l’entreprise </a:t>
                      </a:r>
                      <a:endParaRPr lang="fr-FR" sz="1200" b="0" dirty="0">
                        <a:latin typeface="+mn-lt"/>
                      </a:endParaRPr>
                    </a:p>
                  </a:txBody>
                  <a:tcPr/>
                </a:tc>
                <a:tc>
                  <a:txBody>
                    <a:bodyPr/>
                    <a:lstStyle/>
                    <a:p>
                      <a:pPr rtl="0" fontAlgn="t">
                        <a:spcBef>
                          <a:spcPts val="1200"/>
                        </a:spcBef>
                        <a:spcAft>
                          <a:spcPts val="1000"/>
                        </a:spcAft>
                      </a:pPr>
                      <a:r>
                        <a:rPr lang="fr-FR" sz="1200" b="0" i="0" u="none" strike="noStrike" dirty="0" smtClean="0">
                          <a:solidFill>
                            <a:srgbClr val="202124"/>
                          </a:solidFill>
                          <a:effectLst/>
                          <a:latin typeface="+mn-lt"/>
                        </a:rPr>
                        <a:t>accident de travail et / ou explosion</a:t>
                      </a:r>
                      <a:endParaRPr lang="fr-FR" sz="1200" dirty="0">
                        <a:effectLst/>
                        <a:latin typeface="+mn-lt"/>
                      </a:endParaRPr>
                    </a:p>
                  </a:txBody>
                  <a:tcPr/>
                </a:tc>
                <a:tc>
                  <a:txBody>
                    <a:bodyPr/>
                    <a:lstStyle/>
                    <a:p>
                      <a:pPr algn="ctr"/>
                      <a:r>
                        <a:rPr lang="fr-FR" sz="1200" dirty="0" smtClean="0"/>
                        <a:t>3</a:t>
                      </a:r>
                      <a:endParaRPr lang="fr-FR" sz="1200" dirty="0"/>
                    </a:p>
                  </a:txBody>
                  <a:tcPr/>
                </a:tc>
                <a:tc>
                  <a:txBody>
                    <a:bodyPr/>
                    <a:lstStyle/>
                    <a:p>
                      <a:pPr algn="ctr"/>
                      <a:r>
                        <a:rPr lang="fr-FR" sz="1200" dirty="0" smtClean="0"/>
                        <a:t>5</a:t>
                      </a:r>
                      <a:endParaRPr lang="fr-FR" sz="1200" dirty="0"/>
                    </a:p>
                  </a:txBody>
                  <a:tcPr/>
                </a:tc>
                <a:tc>
                  <a:txBody>
                    <a:bodyPr/>
                    <a:lstStyle/>
                    <a:p>
                      <a:r>
                        <a:rPr lang="fr-FR" sz="1200" b="0" i="0" kern="1200" dirty="0" smtClean="0">
                          <a:solidFill>
                            <a:schemeClr val="dk1"/>
                          </a:solidFill>
                          <a:effectLst/>
                          <a:latin typeface="+mn-lt"/>
                          <a:ea typeface="+mn-ea"/>
                          <a:cs typeface="+mn-cs"/>
                        </a:rPr>
                        <a:t>Eviter que le personnel manipule des produits sans recevoir une formation adéquate sur les dangers associes aux produits chimiques</a:t>
                      </a:r>
                      <a:endParaRPr lang="fr-FR" sz="1200" dirty="0"/>
                    </a:p>
                  </a:txBody>
                  <a:tcPr/>
                </a:tc>
                <a:tc>
                  <a:txBody>
                    <a:bodyPr/>
                    <a:lstStyle/>
                    <a:p>
                      <a:r>
                        <a:rPr lang="fr-FR" sz="1200" b="0" i="0" kern="1200" dirty="0" smtClean="0">
                          <a:solidFill>
                            <a:schemeClr val="dk1"/>
                          </a:solidFill>
                          <a:effectLst/>
                          <a:latin typeface="+mn-lt"/>
                          <a:ea typeface="+mn-ea"/>
                          <a:cs typeface="+mn-cs"/>
                        </a:rPr>
                        <a:t>Evaluation des risques pour chaque produit chimique utilisé dans l’entreprise. Identifiez les dangers potentiels, les concentrations sécuritaires, les réactions chimiques possibles avec d'autres produits, etc.</a:t>
                      </a:r>
                      <a:endParaRPr lang="fr-FR" sz="1200" dirty="0"/>
                    </a:p>
                  </a:txBody>
                  <a:tcPr/>
                </a:tc>
                <a:tc>
                  <a:txBody>
                    <a:bodyPr/>
                    <a:lstStyle/>
                    <a:p>
                      <a:r>
                        <a:rPr lang="fr-FR" sz="1200" b="0" i="0" kern="1200" dirty="0" smtClean="0">
                          <a:solidFill>
                            <a:schemeClr val="dk1"/>
                          </a:solidFill>
                          <a:effectLst/>
                          <a:latin typeface="+mn-lt"/>
                          <a:ea typeface="+mn-ea"/>
                          <a:cs typeface="+mn-cs"/>
                        </a:rPr>
                        <a:t>Responsable de la sécurité alimentaire /</a:t>
                      </a:r>
                    </a:p>
                    <a:p>
                      <a:r>
                        <a:rPr lang="fr-FR" sz="1200" b="0" i="0" kern="1200" dirty="0" smtClean="0">
                          <a:solidFill>
                            <a:schemeClr val="dk1"/>
                          </a:solidFill>
                          <a:effectLst/>
                          <a:latin typeface="+mn-lt"/>
                          <a:ea typeface="+mn-ea"/>
                          <a:cs typeface="+mn-cs"/>
                        </a:rPr>
                        <a:t>Directeur de la production</a:t>
                      </a:r>
                      <a:endParaRPr lang="fr-FR" sz="1200" b="0" i="0" kern="1200" dirty="0">
                        <a:solidFill>
                          <a:schemeClr val="dk1"/>
                        </a:solidFill>
                        <a:effectLst/>
                        <a:latin typeface="+mn-lt"/>
                        <a:ea typeface="+mn-ea"/>
                        <a:cs typeface="+mn-cs"/>
                      </a:endParaRPr>
                    </a:p>
                  </a:txBody>
                  <a:tcPr/>
                </a:tc>
              </a:tr>
              <a:tr h="1701590">
                <a:tc>
                  <a:txBody>
                    <a:bodyPr/>
                    <a:lstStyle/>
                    <a:p>
                      <a:r>
                        <a:rPr lang="fr-FR" sz="1200" b="0" dirty="0" smtClean="0">
                          <a:latin typeface="+mn-lt"/>
                        </a:rPr>
                        <a:t>Présence d’OGM (Organisme</a:t>
                      </a:r>
                      <a:r>
                        <a:rPr lang="fr-FR" sz="1200" b="0" baseline="0" dirty="0" smtClean="0">
                          <a:latin typeface="+mn-lt"/>
                        </a:rPr>
                        <a:t> Génétiquement Modifie</a:t>
                      </a:r>
                      <a:r>
                        <a:rPr lang="fr-FR" sz="1200" b="0" dirty="0" smtClean="0">
                          <a:latin typeface="+mn-lt"/>
                        </a:rPr>
                        <a:t>)</a:t>
                      </a:r>
                      <a:endParaRPr lang="fr-FR" sz="1200" b="0" dirty="0">
                        <a:latin typeface="+mn-lt"/>
                      </a:endParaRPr>
                    </a:p>
                  </a:txBody>
                  <a:tcPr/>
                </a:tc>
                <a:tc>
                  <a:txBody>
                    <a:bodyPr/>
                    <a:lstStyle/>
                    <a:p>
                      <a:pPr rtl="0" fontAlgn="t">
                        <a:spcBef>
                          <a:spcPts val="1200"/>
                        </a:spcBef>
                        <a:spcAft>
                          <a:spcPts val="1000"/>
                        </a:spcAft>
                      </a:pPr>
                      <a:r>
                        <a:rPr lang="fr-FR" sz="1200" dirty="0" smtClean="0">
                          <a:effectLst/>
                          <a:latin typeface="+mn-lt"/>
                        </a:rPr>
                        <a:t>Menace pour les écosystèmes du sol ,contamination incontrôlable</a:t>
                      </a:r>
                      <a:endParaRPr lang="fr-FR" sz="1200" dirty="0">
                        <a:effectLst/>
                        <a:latin typeface="+mn-lt"/>
                      </a:endParaRPr>
                    </a:p>
                  </a:txBody>
                  <a:tcPr/>
                </a:tc>
                <a:tc>
                  <a:txBody>
                    <a:bodyPr/>
                    <a:lstStyle/>
                    <a:p>
                      <a:pPr algn="ctr"/>
                      <a:r>
                        <a:rPr lang="fr-FR" sz="1200" dirty="0" smtClean="0"/>
                        <a:t>2</a:t>
                      </a:r>
                      <a:endParaRPr lang="fr-FR" sz="1200" dirty="0"/>
                    </a:p>
                  </a:txBody>
                  <a:tcPr/>
                </a:tc>
                <a:tc>
                  <a:txBody>
                    <a:bodyPr/>
                    <a:lstStyle/>
                    <a:p>
                      <a:pPr algn="ctr"/>
                      <a:r>
                        <a:rPr lang="fr-FR" sz="1200" dirty="0" smtClean="0"/>
                        <a:t>2</a:t>
                      </a:r>
                      <a:endParaRPr lang="fr-FR" sz="1200" dirty="0"/>
                    </a:p>
                  </a:txBody>
                  <a:tcPr/>
                </a:tc>
                <a:tc>
                  <a:txBody>
                    <a:bodyPr/>
                    <a:lstStyle/>
                    <a:p>
                      <a:r>
                        <a:rPr lang="fr-FR" sz="1200" dirty="0" smtClean="0"/>
                        <a:t>Eviter d’utiliser</a:t>
                      </a:r>
                      <a:r>
                        <a:rPr lang="fr-FR" sz="1200" baseline="0" dirty="0" smtClean="0"/>
                        <a:t> les produits OGM au niveau de l’entreprise</a:t>
                      </a:r>
                      <a:endParaRPr lang="fr-FR" sz="1200" dirty="0"/>
                    </a:p>
                  </a:txBody>
                  <a:tcPr/>
                </a:tc>
                <a:tc>
                  <a:txBody>
                    <a:bodyPr/>
                    <a:lstStyle/>
                    <a:p>
                      <a:r>
                        <a:rPr lang="fr-FR" sz="1200" b="0" i="0" kern="1200" dirty="0" smtClean="0">
                          <a:solidFill>
                            <a:schemeClr val="dk1"/>
                          </a:solidFill>
                          <a:effectLst/>
                          <a:latin typeface="+mn-lt"/>
                          <a:ea typeface="+mn-ea"/>
                          <a:cs typeface="+mn-cs"/>
                        </a:rPr>
                        <a:t>Minimiser ou éliminer les risques identifiés</a:t>
                      </a:r>
                      <a:r>
                        <a:rPr lang="fr-FR" sz="1200" b="0" i="0" kern="1200" baseline="0" dirty="0" smtClean="0">
                          <a:solidFill>
                            <a:schemeClr val="dk1"/>
                          </a:solidFill>
                          <a:effectLst/>
                          <a:latin typeface="+mn-lt"/>
                          <a:ea typeface="+mn-ea"/>
                          <a:cs typeface="+mn-cs"/>
                        </a:rPr>
                        <a:t> </a:t>
                      </a:r>
                      <a:r>
                        <a:rPr lang="fr-FR" sz="1200" b="0" i="0" kern="1200" dirty="0" smtClean="0">
                          <a:solidFill>
                            <a:schemeClr val="dk1"/>
                          </a:solidFill>
                          <a:effectLst/>
                          <a:latin typeface="+mn-lt"/>
                          <a:ea typeface="+mn-ea"/>
                          <a:cs typeface="+mn-cs"/>
                        </a:rPr>
                        <a:t>pour empêcher la dissémination accidentelle.</a:t>
                      </a:r>
                      <a:r>
                        <a:rPr lang="fr-FR" sz="1200" b="0" i="0" kern="1200" baseline="0" dirty="0" smtClean="0">
                          <a:solidFill>
                            <a:schemeClr val="dk1"/>
                          </a:solidFill>
                          <a:effectLst/>
                          <a:latin typeface="+mn-lt"/>
                          <a:ea typeface="+mn-ea"/>
                          <a:cs typeface="+mn-cs"/>
                        </a:rPr>
                        <a:t> Faire </a:t>
                      </a:r>
                      <a:r>
                        <a:rPr lang="fr-FR" sz="1200" b="0" i="0" kern="1200" dirty="0" smtClean="0">
                          <a:solidFill>
                            <a:schemeClr val="dk1"/>
                          </a:solidFill>
                          <a:effectLst/>
                          <a:latin typeface="+mn-lt"/>
                          <a:ea typeface="+mn-ea"/>
                          <a:cs typeface="+mn-cs"/>
                        </a:rPr>
                        <a:t>des tests de sécurité alimentaire pour vérifier l'innocuité des produits OGM</a:t>
                      </a:r>
                      <a:r>
                        <a:rPr lang="fr-FR" sz="1200" b="0" i="0" kern="1200" baseline="0" dirty="0" smtClean="0">
                          <a:solidFill>
                            <a:schemeClr val="dk1"/>
                          </a:solidFill>
                          <a:effectLst/>
                          <a:latin typeface="+mn-lt"/>
                          <a:ea typeface="+mn-ea"/>
                          <a:cs typeface="+mn-cs"/>
                        </a:rPr>
                        <a:t> . </a:t>
                      </a:r>
                      <a:r>
                        <a:rPr lang="fr-FR" sz="1200" b="0" i="0" kern="1200" dirty="0" smtClean="0">
                          <a:solidFill>
                            <a:schemeClr val="dk1"/>
                          </a:solidFill>
                          <a:effectLst/>
                          <a:latin typeface="+mn-lt"/>
                          <a:ea typeface="+mn-ea"/>
                          <a:cs typeface="+mn-cs"/>
                        </a:rPr>
                        <a:t>Achetez des aliments étiquetés « 100% bio » ou labellisés par le projet tiers non-OGM</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Chef</a:t>
                      </a:r>
                      <a:r>
                        <a:rPr lang="fr-FR" sz="1200" baseline="0" dirty="0" smtClean="0"/>
                        <a:t> d’entreprise/ responsable QHSE / </a:t>
                      </a:r>
                      <a:r>
                        <a:rPr lang="fr-FR" sz="1200" b="0" i="0" kern="1200" dirty="0" smtClean="0">
                          <a:solidFill>
                            <a:schemeClr val="dk1"/>
                          </a:solidFill>
                          <a:effectLst/>
                          <a:latin typeface="+mn-lt"/>
                          <a:ea typeface="+mn-ea"/>
                          <a:cs typeface="+mn-cs"/>
                        </a:rPr>
                        <a:t>Directeur de la production</a:t>
                      </a:r>
                    </a:p>
                    <a:p>
                      <a:endParaRPr lang="fr-FR" sz="1200" dirty="0"/>
                    </a:p>
                  </a:txBody>
                  <a:tcPr/>
                </a:tc>
              </a:tr>
            </a:tbl>
          </a:graphicData>
        </a:graphic>
      </p:graphicFrame>
    </p:spTree>
    <p:extLst>
      <p:ext uri="{BB962C8B-B14F-4D97-AF65-F5344CB8AC3E}">
        <p14:creationId xmlns:p14="http://schemas.microsoft.com/office/powerpoint/2010/main" val="104003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8704" y="641202"/>
            <a:ext cx="8911687" cy="709034"/>
          </a:xfrm>
        </p:spPr>
        <p:txBody>
          <a:bodyPr>
            <a:normAutofit fontScale="90000"/>
          </a:bodyPr>
          <a:lstStyle/>
          <a:p>
            <a:r>
              <a:rPr lang="fr-FR" dirty="0" smtClean="0"/>
              <a:t>NB: </a:t>
            </a:r>
            <a:r>
              <a:rPr lang="fr-FR" b="1" dirty="0" smtClean="0"/>
              <a:t>La </a:t>
            </a:r>
            <a:r>
              <a:rPr lang="fr-FR" b="1" dirty="0"/>
              <a:t>méthode HACCP</a:t>
            </a:r>
            <a:r>
              <a:rPr lang="fr-FR" dirty="0"/>
              <a:t/>
            </a:r>
            <a:br>
              <a:rPr lang="fr-FR" dirty="0"/>
            </a:br>
            <a:r>
              <a:rPr lang="fr-FR" dirty="0"/>
              <a:t/>
            </a:r>
            <a:br>
              <a:rPr lang="fr-FR" dirty="0"/>
            </a:br>
            <a:endParaRPr lang="fr-FR" dirty="0"/>
          </a:p>
        </p:txBody>
      </p:sp>
      <p:sp>
        <p:nvSpPr>
          <p:cNvPr id="3" name="Espace réservé du contenu 2"/>
          <p:cNvSpPr>
            <a:spLocks noGrp="1"/>
          </p:cNvSpPr>
          <p:nvPr>
            <p:ph idx="1"/>
          </p:nvPr>
        </p:nvSpPr>
        <p:spPr>
          <a:xfrm>
            <a:off x="828942" y="1478422"/>
            <a:ext cx="10675670" cy="5187298"/>
          </a:xfrm>
        </p:spPr>
        <p:txBody>
          <a:bodyPr>
            <a:normAutofit fontScale="25000" lnSpcReduction="20000"/>
          </a:bodyPr>
          <a:lstStyle/>
          <a:p>
            <a:r>
              <a:rPr lang="fr-FR" sz="5200" b="1" u="sng" dirty="0"/>
              <a:t>Méthode HACCP</a:t>
            </a:r>
            <a:r>
              <a:rPr lang="fr-FR" sz="5200" b="1" dirty="0"/>
              <a:t> : de quoi s’agit-il ? </a:t>
            </a:r>
          </a:p>
          <a:p>
            <a:pPr marL="0" indent="0">
              <a:buNone/>
            </a:pPr>
            <a:r>
              <a:rPr lang="fr-FR" sz="5200" dirty="0"/>
              <a:t>Le plan HACCP (</a:t>
            </a:r>
            <a:r>
              <a:rPr lang="fr-FR" sz="5200" i="1" dirty="0"/>
              <a:t>“Hazard Analysis Control Critical Point”</a:t>
            </a:r>
            <a:r>
              <a:rPr lang="fr-FR" sz="5200" dirty="0"/>
              <a:t>, en français “Analyse des dangers et points critiques pour leur maîtrise”) est donc un outil préventif qui vise à assurer la sécurité sanitaire des produits alimentaires. </a:t>
            </a:r>
          </a:p>
          <a:p>
            <a:r>
              <a:rPr lang="fr-FR" sz="5200" b="1" dirty="0"/>
              <a:t>Quelles sont les 12 étapes de l’HACCP </a:t>
            </a:r>
            <a:r>
              <a:rPr lang="fr-FR" sz="5200" b="1" dirty="0" smtClean="0"/>
              <a:t>?</a:t>
            </a:r>
            <a:r>
              <a:rPr lang="fr-FR" sz="5200" dirty="0"/>
              <a:t> </a:t>
            </a:r>
          </a:p>
          <a:p>
            <a:pPr marL="0" indent="0">
              <a:buNone/>
            </a:pPr>
            <a:r>
              <a:rPr lang="fr-FR" sz="5200" dirty="0"/>
              <a:t>La méthode HACCP se présente sous la forme de 12 étapes, déclinées en 5 étapes préliminaires et 7 principes</a:t>
            </a:r>
            <a:r>
              <a:rPr lang="fr-FR" sz="5200" dirty="0" smtClean="0"/>
              <a:t>.</a:t>
            </a:r>
            <a:endParaRPr lang="fr-FR" sz="5200" dirty="0"/>
          </a:p>
          <a:p>
            <a:pPr marL="0" indent="0">
              <a:buNone/>
            </a:pPr>
            <a:r>
              <a:rPr lang="fr-FR" sz="5200" u="sng" dirty="0"/>
              <a:t>Les 5 étapes préliminaires</a:t>
            </a:r>
            <a:r>
              <a:rPr lang="fr-FR" sz="5200" dirty="0"/>
              <a:t> : </a:t>
            </a:r>
          </a:p>
          <a:p>
            <a:pPr lvl="1" fontAlgn="base"/>
            <a:r>
              <a:rPr lang="fr-FR" sz="5200" dirty="0"/>
              <a:t>Constituer l’équipe HACCP</a:t>
            </a:r>
          </a:p>
          <a:p>
            <a:pPr lvl="1" fontAlgn="base"/>
            <a:r>
              <a:rPr lang="fr-FR" sz="5200" dirty="0"/>
              <a:t>Décrire le produit </a:t>
            </a:r>
          </a:p>
          <a:p>
            <a:pPr lvl="1" fontAlgn="base"/>
            <a:r>
              <a:rPr lang="fr-FR" sz="5200" dirty="0"/>
              <a:t>Déterminer son utilisation attendue </a:t>
            </a:r>
          </a:p>
          <a:p>
            <a:pPr lvl="1" fontAlgn="base"/>
            <a:r>
              <a:rPr lang="fr-FR" sz="5200" dirty="0"/>
              <a:t>Définir le diagramme des opérations</a:t>
            </a:r>
          </a:p>
          <a:p>
            <a:pPr lvl="1" fontAlgn="base"/>
            <a:r>
              <a:rPr lang="fr-FR" sz="5200" dirty="0"/>
              <a:t>Confirmer le diagramme sur </a:t>
            </a:r>
            <a:r>
              <a:rPr lang="fr-FR" sz="5200" dirty="0" smtClean="0"/>
              <a:t>site</a:t>
            </a:r>
            <a:endParaRPr lang="fr-FR" sz="5200" dirty="0"/>
          </a:p>
          <a:p>
            <a:pPr marL="0" indent="0">
              <a:buNone/>
            </a:pPr>
            <a:r>
              <a:rPr lang="fr-FR" sz="5200" u="sng" dirty="0"/>
              <a:t>Les 7 étapes suivantes</a:t>
            </a:r>
            <a:r>
              <a:rPr lang="fr-FR" sz="5200" dirty="0"/>
              <a:t> (qui constituent les 7 principes de l’HACCP) :  </a:t>
            </a:r>
          </a:p>
          <a:p>
            <a:pPr lvl="1" fontAlgn="base"/>
            <a:r>
              <a:rPr lang="fr-FR" sz="5200" dirty="0"/>
              <a:t>Identifier les dangers / analyser les causes / déterminer les mesures de maîtrise</a:t>
            </a:r>
          </a:p>
          <a:p>
            <a:pPr lvl="1" fontAlgn="base"/>
            <a:r>
              <a:rPr lang="fr-FR" sz="5200" dirty="0"/>
              <a:t>Identifier les CCP (</a:t>
            </a:r>
            <a:r>
              <a:rPr lang="fr-FR" sz="5200" i="1" dirty="0"/>
              <a:t>“Critical Control Point”</a:t>
            </a:r>
            <a:r>
              <a:rPr lang="fr-FR" sz="5200" dirty="0"/>
              <a:t>, Point Critique pour la Maîtrise)</a:t>
            </a:r>
          </a:p>
          <a:p>
            <a:pPr lvl="1" fontAlgn="base"/>
            <a:r>
              <a:rPr lang="fr-FR" sz="5200" dirty="0"/>
              <a:t>Fixer les limites critiques pour chaque CCP</a:t>
            </a:r>
          </a:p>
          <a:p>
            <a:pPr lvl="1" fontAlgn="base"/>
            <a:r>
              <a:rPr lang="fr-FR" sz="5200" dirty="0"/>
              <a:t>Mettre en place un système de surveillance des CCP</a:t>
            </a:r>
          </a:p>
          <a:p>
            <a:pPr lvl="1" fontAlgn="base"/>
            <a:r>
              <a:rPr lang="fr-FR" sz="5200" dirty="0"/>
              <a:t>Définir des mesures correctives </a:t>
            </a:r>
          </a:p>
          <a:p>
            <a:pPr lvl="1" fontAlgn="base"/>
            <a:r>
              <a:rPr lang="fr-FR" sz="5200" dirty="0"/>
              <a:t>Déployer une procédure de vérification </a:t>
            </a:r>
          </a:p>
          <a:p>
            <a:pPr lvl="1" fontAlgn="base"/>
            <a:r>
              <a:rPr lang="fr-FR" sz="5200" dirty="0"/>
              <a:t>Conserver les dossiers et registres </a:t>
            </a:r>
          </a:p>
          <a:p>
            <a:pPr marL="0" indent="0">
              <a:buNone/>
            </a:pPr>
            <a:r>
              <a:rPr lang="fr-FR" dirty="0"/>
              <a:t/>
            </a:r>
            <a:br>
              <a:rPr lang="fr-FR" dirty="0"/>
            </a:br>
            <a:endParaRPr lang="fr-FR" dirty="0"/>
          </a:p>
        </p:txBody>
      </p:sp>
    </p:spTree>
    <p:extLst>
      <p:ext uri="{BB962C8B-B14F-4D97-AF65-F5344CB8AC3E}">
        <p14:creationId xmlns:p14="http://schemas.microsoft.com/office/powerpoint/2010/main" val="373989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yn_hQuiKLGxY8ffX9-2WpY89zlUMG0O0y7kGyIsNpUMVggR4dEINavMPrXkMgDI2-JQUNodvpnWZvh0Ss76hIsxMObua23V0gX5kDmQ9EW7OCq_l88RnirT5D9R73gHkgz7BHLHd8swFzPwEIyIylU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6249" y="649288"/>
            <a:ext cx="9468741" cy="602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923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5127" y="581936"/>
            <a:ext cx="10058400" cy="687618"/>
          </a:xfrm>
        </p:spPr>
        <p:txBody>
          <a:bodyPr>
            <a:normAutofit/>
          </a:bodyPr>
          <a:lstStyle/>
          <a:p>
            <a:r>
              <a:rPr lang="fr-FR" dirty="0"/>
              <a:t>IV- Tableau de bord des risques</a:t>
            </a:r>
          </a:p>
        </p:txBody>
      </p:sp>
      <p:pic>
        <p:nvPicPr>
          <p:cNvPr id="6" name="Espace réservé du contenu 5"/>
          <p:cNvPicPr>
            <a:picLocks noGrp="1" noChangeAspect="1"/>
          </p:cNvPicPr>
          <p:nvPr>
            <p:ph idx="1"/>
          </p:nvPr>
        </p:nvPicPr>
        <p:blipFill>
          <a:blip r:embed="rId2"/>
          <a:stretch>
            <a:fillRect/>
          </a:stretch>
        </p:blipFill>
        <p:spPr>
          <a:xfrm>
            <a:off x="1659467" y="1921490"/>
            <a:ext cx="5710798" cy="2688569"/>
          </a:xfrm>
          <a:prstGeom prst="rect">
            <a:avLst/>
          </a:prstGeom>
        </p:spPr>
      </p:pic>
      <p:sp>
        <p:nvSpPr>
          <p:cNvPr id="3" name="Étiquette 2"/>
          <p:cNvSpPr/>
          <p:nvPr/>
        </p:nvSpPr>
        <p:spPr>
          <a:xfrm>
            <a:off x="7922591" y="1896394"/>
            <a:ext cx="529839" cy="521294"/>
          </a:xfrm>
          <a:prstGeom prst="plaqu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Étiquette 4"/>
          <p:cNvSpPr/>
          <p:nvPr/>
        </p:nvSpPr>
        <p:spPr>
          <a:xfrm>
            <a:off x="7956134" y="2922242"/>
            <a:ext cx="529839" cy="521294"/>
          </a:xfrm>
          <a:prstGeom prst="plaqu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iquette 6"/>
          <p:cNvSpPr/>
          <p:nvPr/>
        </p:nvSpPr>
        <p:spPr>
          <a:xfrm>
            <a:off x="7956134" y="3883141"/>
            <a:ext cx="529839" cy="521294"/>
          </a:xfrm>
          <a:prstGeom prst="plaqu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8904718" y="1546789"/>
            <a:ext cx="2968809" cy="581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Rectangle 9"/>
          <p:cNvSpPr/>
          <p:nvPr/>
        </p:nvSpPr>
        <p:spPr>
          <a:xfrm>
            <a:off x="8904718" y="2884322"/>
            <a:ext cx="2968809" cy="581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8904718" y="3304373"/>
            <a:ext cx="2968809" cy="581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8904718" y="2771182"/>
            <a:ext cx="2962671" cy="646331"/>
          </a:xfrm>
          <a:prstGeom prst="rect">
            <a:avLst/>
          </a:prstGeom>
          <a:ln>
            <a:noFill/>
          </a:ln>
        </p:spPr>
        <p:txBody>
          <a:bodyPr wrap="none">
            <a:spAutoFit/>
          </a:bodyPr>
          <a:lstStyle/>
          <a:p>
            <a:r>
              <a:rPr lang="fr-FR" b="1" dirty="0"/>
              <a:t>Incidence et probabilité </a:t>
            </a:r>
            <a:endParaRPr lang="fr-FR" b="1" dirty="0" smtClean="0"/>
          </a:p>
          <a:p>
            <a:r>
              <a:rPr lang="fr-FR" b="1" dirty="0" smtClean="0"/>
              <a:t>moyennes</a:t>
            </a:r>
            <a:endParaRPr lang="fr-FR" b="1" dirty="0"/>
          </a:p>
        </p:txBody>
      </p:sp>
      <p:sp>
        <p:nvSpPr>
          <p:cNvPr id="13" name="Rectangle 12"/>
          <p:cNvSpPr/>
          <p:nvPr/>
        </p:nvSpPr>
        <p:spPr>
          <a:xfrm>
            <a:off x="8904718" y="1803211"/>
            <a:ext cx="2962671" cy="646331"/>
          </a:xfrm>
          <a:prstGeom prst="rect">
            <a:avLst/>
          </a:prstGeom>
        </p:spPr>
        <p:txBody>
          <a:bodyPr wrap="none">
            <a:spAutoFit/>
          </a:bodyPr>
          <a:lstStyle/>
          <a:p>
            <a:r>
              <a:rPr lang="fr-FR" b="1" dirty="0"/>
              <a:t>Incidence et probabilité </a:t>
            </a:r>
            <a:endParaRPr lang="fr-FR" b="1" dirty="0" smtClean="0"/>
          </a:p>
          <a:p>
            <a:r>
              <a:rPr lang="fr-FR" b="1" dirty="0" smtClean="0"/>
              <a:t>faibles</a:t>
            </a:r>
            <a:endParaRPr lang="fr-FR" b="1" dirty="0"/>
          </a:p>
        </p:txBody>
      </p:sp>
      <p:sp>
        <p:nvSpPr>
          <p:cNvPr id="14" name="Rectangle 13"/>
          <p:cNvSpPr/>
          <p:nvPr/>
        </p:nvSpPr>
        <p:spPr>
          <a:xfrm>
            <a:off x="8904718" y="3742168"/>
            <a:ext cx="2962671" cy="646331"/>
          </a:xfrm>
          <a:prstGeom prst="rect">
            <a:avLst/>
          </a:prstGeom>
        </p:spPr>
        <p:txBody>
          <a:bodyPr wrap="none">
            <a:spAutoFit/>
          </a:bodyPr>
          <a:lstStyle/>
          <a:p>
            <a:r>
              <a:rPr lang="fr-FR" b="1" dirty="0"/>
              <a:t>Incidence et probabilité </a:t>
            </a:r>
            <a:endParaRPr lang="fr-FR" b="1" dirty="0" smtClean="0"/>
          </a:p>
          <a:p>
            <a:r>
              <a:rPr lang="fr-FR" b="1" dirty="0" smtClean="0"/>
              <a:t>élevés</a:t>
            </a:r>
            <a:endParaRPr lang="fr-FR" b="1" dirty="0"/>
          </a:p>
        </p:txBody>
      </p:sp>
      <p:sp>
        <p:nvSpPr>
          <p:cNvPr id="16" name="Rectangle 15"/>
          <p:cNvSpPr/>
          <p:nvPr/>
        </p:nvSpPr>
        <p:spPr>
          <a:xfrm>
            <a:off x="1826591" y="5261995"/>
            <a:ext cx="6096000" cy="923330"/>
          </a:xfrm>
          <a:prstGeom prst="rect">
            <a:avLst/>
          </a:prstGeom>
        </p:spPr>
        <p:txBody>
          <a:bodyPr>
            <a:spAutoFit/>
          </a:bodyPr>
          <a:lstStyle/>
          <a:p>
            <a:r>
              <a:rPr lang="fr-FR" u="sng" dirty="0"/>
              <a:t>Formules :</a:t>
            </a:r>
          </a:p>
          <a:p>
            <a:r>
              <a:rPr lang="fr-FR" b="1" dirty="0">
                <a:solidFill>
                  <a:srgbClr val="002060"/>
                </a:solidFill>
              </a:rPr>
              <a:t>Criticité = probabilité * </a:t>
            </a:r>
            <a:r>
              <a:rPr lang="fr-FR" b="1" dirty="0" smtClean="0">
                <a:solidFill>
                  <a:srgbClr val="002060"/>
                </a:solidFill>
              </a:rPr>
              <a:t>incidence</a:t>
            </a:r>
            <a:endParaRPr lang="fr-FR" b="1" dirty="0">
              <a:solidFill>
                <a:srgbClr val="002060"/>
              </a:solidFill>
            </a:endParaRPr>
          </a:p>
          <a:p>
            <a:endParaRPr lang="fr-FR" dirty="0"/>
          </a:p>
        </p:txBody>
      </p:sp>
      <p:sp>
        <p:nvSpPr>
          <p:cNvPr id="18" name="Rectangle 17"/>
          <p:cNvSpPr/>
          <p:nvPr/>
        </p:nvSpPr>
        <p:spPr>
          <a:xfrm>
            <a:off x="258121" y="2623923"/>
            <a:ext cx="1401346" cy="369332"/>
          </a:xfrm>
          <a:prstGeom prst="rect">
            <a:avLst/>
          </a:prstGeom>
        </p:spPr>
        <p:txBody>
          <a:bodyPr wrap="none">
            <a:spAutoFit/>
          </a:bodyPr>
          <a:lstStyle/>
          <a:p>
            <a:r>
              <a:rPr lang="fr-FR" b="1" dirty="0"/>
              <a:t>probabilité</a:t>
            </a:r>
          </a:p>
        </p:txBody>
      </p:sp>
      <p:sp>
        <p:nvSpPr>
          <p:cNvPr id="19" name="Rectangle 18"/>
          <p:cNvSpPr/>
          <p:nvPr/>
        </p:nvSpPr>
        <p:spPr>
          <a:xfrm>
            <a:off x="2797406" y="1334859"/>
            <a:ext cx="1317990" cy="646331"/>
          </a:xfrm>
          <a:prstGeom prst="rect">
            <a:avLst/>
          </a:prstGeom>
        </p:spPr>
        <p:txBody>
          <a:bodyPr wrap="none">
            <a:spAutoFit/>
          </a:bodyPr>
          <a:lstStyle/>
          <a:p>
            <a:r>
              <a:rPr lang="fr-FR" b="1" dirty="0" smtClean="0"/>
              <a:t>incidence</a:t>
            </a:r>
            <a:endParaRPr lang="fr-FR" b="1" dirty="0"/>
          </a:p>
          <a:p>
            <a:endParaRPr lang="fr-FR" dirty="0"/>
          </a:p>
        </p:txBody>
      </p:sp>
    </p:spTree>
    <p:extLst>
      <p:ext uri="{BB962C8B-B14F-4D97-AF65-F5344CB8AC3E}">
        <p14:creationId xmlns:p14="http://schemas.microsoft.com/office/powerpoint/2010/main" val="2592683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3067" y="683931"/>
            <a:ext cx="8911687" cy="871404"/>
          </a:xfrm>
        </p:spPr>
        <p:txBody>
          <a:bodyPr>
            <a:normAutofit fontScale="90000"/>
          </a:bodyPr>
          <a:lstStyle/>
          <a:p>
            <a:r>
              <a:rPr lang="fr-FR" dirty="0"/>
              <a:t>V- Plan de gestion des </a:t>
            </a:r>
            <a:r>
              <a:rPr lang="fr-FR" dirty="0" smtClean="0"/>
              <a:t>risques</a:t>
            </a:r>
            <a:br>
              <a:rPr lang="fr-FR" dirty="0" smtClean="0"/>
            </a:br>
            <a:r>
              <a:rPr lang="fr-FR" dirty="0"/>
              <a:t>	</a:t>
            </a:r>
            <a:r>
              <a:rPr lang="fr-FR" dirty="0" smtClean="0"/>
              <a:t>	Loi de Pareto</a:t>
            </a:r>
            <a:endParaRPr lang="fr-FR" dirty="0"/>
          </a:p>
        </p:txBody>
      </p:sp>
      <p:sp>
        <p:nvSpPr>
          <p:cNvPr id="3" name="Espace réservé du contenu 2"/>
          <p:cNvSpPr>
            <a:spLocks noGrp="1"/>
          </p:cNvSpPr>
          <p:nvPr>
            <p:ph idx="1"/>
          </p:nvPr>
        </p:nvSpPr>
        <p:spPr>
          <a:xfrm>
            <a:off x="1136591" y="1697764"/>
            <a:ext cx="10171467" cy="4925227"/>
          </a:xfrm>
        </p:spPr>
        <p:txBody>
          <a:bodyPr>
            <a:noAutofit/>
          </a:bodyPr>
          <a:lstStyle/>
          <a:p>
            <a:pPr marL="0" indent="0">
              <a:buNone/>
            </a:pPr>
            <a:r>
              <a:rPr lang="fr-FR" sz="1200" dirty="0"/>
              <a:t>La loi de Pareto , également connue sous le nom de “principe des 80/20”, est un concept économique qui stipule que 80% des résultats proviennent généralement de 20% des causes. </a:t>
            </a:r>
          </a:p>
          <a:p>
            <a:pPr marL="0" indent="0">
              <a:buNone/>
            </a:pPr>
            <a:r>
              <a:rPr lang="fr-FR" sz="1200" dirty="0"/>
              <a:t>Dans le contexte de la gestion des risques liés à l’agroalimentaire, cela signifie que la plupart des risques sont souvent associés à un nombre restreint de facteurs critiques. </a:t>
            </a:r>
            <a:br>
              <a:rPr lang="fr-FR" sz="1200" dirty="0"/>
            </a:br>
            <a:r>
              <a:rPr lang="fr-FR" sz="1200" dirty="0"/>
              <a:t>Pour appliquer la loi de Pareto à notre sujet avec les degrés de probabilité et les gravités d’incidence, nous pouvons procéder comme suit: en calculant d’abord le risque total pour chaque facteur en multipliant le degré de probabilité par la gravité de l’incidence. Par exemple, pour la contamination bactérienne, cela serait 2(probabilité) * 5(gravité) = 10.(Tableau de bord des risques</a:t>
            </a:r>
            <a:r>
              <a:rPr lang="fr-FR" sz="1200" dirty="0" smtClean="0"/>
              <a:t>)</a:t>
            </a:r>
            <a:r>
              <a:rPr lang="fr-FR" sz="1200" dirty="0"/>
              <a:t/>
            </a:r>
            <a:br>
              <a:rPr lang="fr-FR" sz="1200" dirty="0"/>
            </a:br>
            <a:r>
              <a:rPr lang="fr-FR" sz="1200" dirty="0"/>
              <a:t>Ensuite, nous allons classer tous les facteurs de risque par ordre décroissant de leur risque total. En tenant compte de nos résultats recensés dans le tableau de bord des risques, nous aurons:</a:t>
            </a:r>
          </a:p>
          <a:p>
            <a:pPr fontAlgn="base"/>
            <a:r>
              <a:rPr lang="fr-FR" sz="1200" dirty="0"/>
              <a:t>pollution atmosphérique: 4*5=20</a:t>
            </a:r>
          </a:p>
          <a:p>
            <a:pPr fontAlgn="base"/>
            <a:r>
              <a:rPr lang="fr-FR" sz="1200" dirty="0"/>
              <a:t>fluctuation des prix des matières premières: 4*4=16</a:t>
            </a:r>
          </a:p>
          <a:p>
            <a:pPr fontAlgn="base"/>
            <a:r>
              <a:rPr lang="fr-FR" sz="1200" dirty="0"/>
              <a:t>machine ou objet tranchant/ réaction chimique: 3*5=15</a:t>
            </a:r>
          </a:p>
          <a:p>
            <a:pPr fontAlgn="base"/>
            <a:r>
              <a:rPr lang="fr-FR" sz="1200" dirty="0"/>
              <a:t>falsification des produits: 4*3=12</a:t>
            </a:r>
          </a:p>
          <a:p>
            <a:pPr fontAlgn="base"/>
            <a:r>
              <a:rPr lang="fr-FR" sz="1200" dirty="0"/>
              <a:t>contamination bactérienne: 2*5=10</a:t>
            </a:r>
          </a:p>
          <a:p>
            <a:pPr fontAlgn="base"/>
            <a:r>
              <a:rPr lang="fr-FR" sz="1200" dirty="0"/>
              <a:t>mauvaise gestion de stockage: 2*5=10</a:t>
            </a:r>
          </a:p>
          <a:p>
            <a:pPr fontAlgn="base"/>
            <a:r>
              <a:rPr lang="fr-FR" sz="1200" dirty="0"/>
              <a:t>présence d’OGM: 2*2=4</a:t>
            </a:r>
          </a:p>
          <a:p>
            <a:pPr fontAlgn="base"/>
            <a:r>
              <a:rPr lang="fr-FR" sz="1200" dirty="0"/>
              <a:t>embargo: </a:t>
            </a:r>
            <a:r>
              <a:rPr lang="fr-FR" sz="1200" dirty="0" smtClean="0"/>
              <a:t>1*4=4</a:t>
            </a:r>
          </a:p>
          <a:p>
            <a:pPr marL="0" indent="0" fontAlgn="base">
              <a:buNone/>
            </a:pPr>
            <a:r>
              <a:rPr lang="fr-FR" sz="1200" dirty="0" smtClean="0"/>
              <a:t>Ainsi</a:t>
            </a:r>
            <a:r>
              <a:rPr lang="fr-FR" sz="1200" dirty="0"/>
              <a:t>, nous appliquons la règle 80/20 de Pareto en nous concentrant sur les facteurs de risque les plus élevés, soit la pollution atmosphérique</a:t>
            </a:r>
            <a:r>
              <a:rPr lang="fr-FR" sz="1200" dirty="0" smtClean="0"/>
              <a:t>, la </a:t>
            </a:r>
            <a:r>
              <a:rPr lang="fr-FR" sz="1200" dirty="0"/>
              <a:t>fluctuation des prix des matières premières, la machine ou objet tranchant/ réaction chimique, la falsification des produits et la contamination bactérienne. Ceux-ci représentent 80% du risque total, tandis que les autres facteurs contribuent à 20% du risque </a:t>
            </a:r>
            <a:r>
              <a:rPr lang="fr-FR" sz="1200" dirty="0" smtClean="0"/>
              <a:t>total.</a:t>
            </a:r>
          </a:p>
          <a:p>
            <a:pPr marL="0" indent="0" fontAlgn="base">
              <a:buNone/>
            </a:pPr>
            <a:r>
              <a:rPr lang="fr-FR" sz="1200" b="1" dirty="0" smtClean="0"/>
              <a:t>Maintenant </a:t>
            </a:r>
            <a:r>
              <a:rPr lang="fr-FR" sz="1200" b="1" dirty="0"/>
              <a:t>que la relation est établie, il s’agira pour nous d’allouer nos ressources, notre temps et nos efforts de gestion des risques en priorité à ces cinq facteurs pour réduire leur probabilité d’occurrence ou atténuer leur gravité d’incidence. Avec cette approche, nous allons contribuer à une gestion plus efficace des risques en agroalimentaire</a:t>
            </a:r>
            <a:r>
              <a:rPr lang="fr-FR" sz="1200" b="1" dirty="0" smtClean="0"/>
              <a:t>.</a:t>
            </a:r>
            <a:endParaRPr lang="fr-FR" sz="1200" b="1" dirty="0"/>
          </a:p>
        </p:txBody>
      </p:sp>
    </p:spTree>
    <p:extLst>
      <p:ext uri="{BB962C8B-B14F-4D97-AF65-F5344CB8AC3E}">
        <p14:creationId xmlns:p14="http://schemas.microsoft.com/office/powerpoint/2010/main" val="1510789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9800" y="624110"/>
            <a:ext cx="8911687" cy="726126"/>
          </a:xfrm>
        </p:spPr>
        <p:txBody>
          <a:bodyPr/>
          <a:lstStyle/>
          <a:p>
            <a:r>
              <a:rPr lang="fr-FR" dirty="0" smtClean="0"/>
              <a:t>Diagramme de Pareto</a:t>
            </a:r>
            <a:endParaRPr lang="fr-FR" dirty="0"/>
          </a:p>
        </p:txBody>
      </p:sp>
      <p:sp>
        <p:nvSpPr>
          <p:cNvPr id="3" name="Espace réservé du contenu 2"/>
          <p:cNvSpPr>
            <a:spLocks noGrp="1"/>
          </p:cNvSpPr>
          <p:nvPr>
            <p:ph idx="1"/>
          </p:nvPr>
        </p:nvSpPr>
        <p:spPr>
          <a:xfrm>
            <a:off x="401652" y="1350235"/>
            <a:ext cx="11102960" cy="5324029"/>
          </a:xfrm>
        </p:spPr>
        <p:txBody>
          <a:bodyPr/>
          <a:lstStyle/>
          <a:p>
            <a:pPr marL="0" indent="0">
              <a:buNone/>
            </a:pPr>
            <a:endParaRPr lang="fr-FR" dirty="0" smtClean="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82" y="1598063"/>
            <a:ext cx="9884721" cy="4452360"/>
          </a:xfrm>
          <a:prstGeom prst="rect">
            <a:avLst/>
          </a:prstGeom>
        </p:spPr>
      </p:pic>
    </p:spTree>
    <p:extLst>
      <p:ext uri="{BB962C8B-B14F-4D97-AF65-F5344CB8AC3E}">
        <p14:creationId xmlns:p14="http://schemas.microsoft.com/office/powerpoint/2010/main" val="3190195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260" y="1281113"/>
            <a:ext cx="9525717" cy="5159375"/>
          </a:xfrm>
          <a:prstGeom prst="rect">
            <a:avLst/>
          </a:prstGeom>
        </p:spPr>
      </p:pic>
    </p:spTree>
    <p:extLst>
      <p:ext uri="{BB962C8B-B14F-4D97-AF65-F5344CB8AC3E}">
        <p14:creationId xmlns:p14="http://schemas.microsoft.com/office/powerpoint/2010/main" val="201871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Membres du groupe</a:t>
            </a:r>
            <a:endParaRPr lang="fr-FR" dirty="0"/>
          </a:p>
        </p:txBody>
      </p:sp>
      <p:sp>
        <p:nvSpPr>
          <p:cNvPr id="3" name="Espace réservé du contenu 2"/>
          <p:cNvSpPr>
            <a:spLocks noGrp="1"/>
          </p:cNvSpPr>
          <p:nvPr>
            <p:ph idx="1"/>
          </p:nvPr>
        </p:nvSpPr>
        <p:spPr>
          <a:xfrm>
            <a:off x="1097280" y="1469877"/>
            <a:ext cx="10058400" cy="5230025"/>
          </a:xfrm>
        </p:spPr>
        <p:txBody>
          <a:bodyPr>
            <a:noAutofit/>
          </a:bodyPr>
          <a:lstStyle/>
          <a:p>
            <a:pPr algn="ctr"/>
            <a:r>
              <a:rPr lang="fr-FR" sz="2400" dirty="0" smtClean="0"/>
              <a:t>Maguette BA</a:t>
            </a:r>
          </a:p>
          <a:p>
            <a:pPr algn="ctr"/>
            <a:r>
              <a:rPr lang="fr-FR" sz="2400" dirty="0" smtClean="0"/>
              <a:t>Ousseynou DIA</a:t>
            </a:r>
          </a:p>
          <a:p>
            <a:pPr algn="ctr"/>
            <a:r>
              <a:rPr lang="fr-FR" sz="2400" dirty="0" smtClean="0"/>
              <a:t>Ndeye Diodio DAGNE</a:t>
            </a:r>
          </a:p>
          <a:p>
            <a:pPr algn="ctr"/>
            <a:r>
              <a:rPr lang="fr-FR" sz="2400" dirty="0" smtClean="0"/>
              <a:t>Maimouna DIALLO</a:t>
            </a:r>
          </a:p>
          <a:p>
            <a:pPr algn="ctr"/>
            <a:r>
              <a:rPr lang="fr-FR" sz="2400" dirty="0" smtClean="0"/>
              <a:t>Mame Diarra Laye DJITE</a:t>
            </a:r>
          </a:p>
          <a:p>
            <a:pPr algn="ctr"/>
            <a:r>
              <a:rPr lang="fr-FR" sz="2400" dirty="0" smtClean="0"/>
              <a:t>Elhadji Fallou NDIAYE</a:t>
            </a:r>
          </a:p>
          <a:p>
            <a:pPr algn="ctr"/>
            <a:r>
              <a:rPr lang="fr-FR" sz="2400" dirty="0" smtClean="0"/>
              <a:t>Fatou Bintou Rassoul NDIAYE</a:t>
            </a:r>
          </a:p>
          <a:p>
            <a:pPr algn="ctr"/>
            <a:r>
              <a:rPr lang="fr-FR" sz="2400" dirty="0" smtClean="0"/>
              <a:t>Hamacodou NDIAYE</a:t>
            </a:r>
          </a:p>
          <a:p>
            <a:pPr algn="ctr"/>
            <a:r>
              <a:rPr lang="fr-FR" sz="2400" dirty="0" smtClean="0"/>
              <a:t>Fatou Samb SECK</a:t>
            </a:r>
          </a:p>
          <a:p>
            <a:pPr algn="ctr"/>
            <a:r>
              <a:rPr lang="fr-FR" sz="2400" dirty="0" smtClean="0"/>
              <a:t>Aboubacar Djibril SOW</a:t>
            </a:r>
            <a:endParaRPr lang="fr-FR" sz="2400" dirty="0"/>
          </a:p>
        </p:txBody>
      </p:sp>
    </p:spTree>
    <p:extLst>
      <p:ext uri="{BB962C8B-B14F-4D97-AF65-F5344CB8AC3E}">
        <p14:creationId xmlns:p14="http://schemas.microsoft.com/office/powerpoint/2010/main" val="428654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3343" y="624110"/>
            <a:ext cx="9761270" cy="1280890"/>
          </a:xfrm>
        </p:spPr>
        <p:txBody>
          <a:bodyPr/>
          <a:lstStyle/>
          <a:p>
            <a:r>
              <a:rPr lang="fr-FR" dirty="0"/>
              <a:t>VI- compte rendu et communication sur les risques</a:t>
            </a:r>
          </a:p>
        </p:txBody>
      </p:sp>
      <p:sp>
        <p:nvSpPr>
          <p:cNvPr id="3" name="Espace réservé du contenu 2"/>
          <p:cNvSpPr>
            <a:spLocks noGrp="1"/>
          </p:cNvSpPr>
          <p:nvPr>
            <p:ph idx="1"/>
          </p:nvPr>
        </p:nvSpPr>
        <p:spPr>
          <a:xfrm>
            <a:off x="940037" y="1768979"/>
            <a:ext cx="10564575" cy="4939469"/>
          </a:xfrm>
        </p:spPr>
        <p:txBody>
          <a:bodyPr>
            <a:normAutofit fontScale="25000" lnSpcReduction="20000"/>
          </a:bodyPr>
          <a:lstStyle/>
          <a:p>
            <a:pPr marL="0" indent="0">
              <a:buNone/>
            </a:pPr>
            <a:r>
              <a:rPr lang="fr-FR" sz="6400" dirty="0"/>
              <a:t>L’agroalimentaire est un secteur économique crucial, mais il est exposé à divers risques qui peuvent avoir des conséquences significatives sur la santé publique, l’environnement et </a:t>
            </a:r>
            <a:r>
              <a:rPr lang="fr-FR" sz="6400" dirty="0" smtClean="0"/>
              <a:t>l’économie. Dans </a:t>
            </a:r>
            <a:r>
              <a:rPr lang="fr-FR" sz="6400" dirty="0"/>
              <a:t>ce compte rendu, nous analyserons les risques associés à l’agroalimentaire, en les classifiant selon leur degré de probabilité et leur gravité d’incidence.</a:t>
            </a:r>
          </a:p>
          <a:p>
            <a:pPr fontAlgn="base"/>
            <a:r>
              <a:rPr lang="fr-FR" sz="6400" dirty="0"/>
              <a:t>Changement climatique/pollution atmosphérique: </a:t>
            </a:r>
          </a:p>
          <a:p>
            <a:pPr marL="0" indent="0" fontAlgn="base">
              <a:buNone/>
            </a:pPr>
            <a:r>
              <a:rPr lang="fr-FR" sz="6400" dirty="0"/>
              <a:t>Probabilité: Probable</a:t>
            </a:r>
          </a:p>
          <a:p>
            <a:pPr marL="0" indent="0" fontAlgn="base">
              <a:buNone/>
            </a:pPr>
            <a:r>
              <a:rPr lang="fr-FR" sz="6400" dirty="0"/>
              <a:t>Gravité: </a:t>
            </a:r>
            <a:r>
              <a:rPr lang="fr-FR" sz="6400" dirty="0" smtClean="0"/>
              <a:t>Catastrophique</a:t>
            </a:r>
            <a:endParaRPr lang="fr-FR" sz="6400" dirty="0"/>
          </a:p>
          <a:p>
            <a:pPr fontAlgn="base"/>
            <a:r>
              <a:rPr lang="fr-FR" sz="6400" dirty="0"/>
              <a:t>fluctuation des prix des matières premières: </a:t>
            </a:r>
          </a:p>
          <a:p>
            <a:pPr marL="0" indent="0" fontAlgn="base">
              <a:buNone/>
            </a:pPr>
            <a:r>
              <a:rPr lang="fr-FR" sz="6400" dirty="0"/>
              <a:t>Probabilité: Probable</a:t>
            </a:r>
          </a:p>
          <a:p>
            <a:pPr marL="0" indent="0" fontAlgn="base">
              <a:buNone/>
            </a:pPr>
            <a:r>
              <a:rPr lang="fr-FR" sz="6400" dirty="0"/>
              <a:t>Gravité: Majeure</a:t>
            </a:r>
          </a:p>
          <a:p>
            <a:pPr fontAlgn="base"/>
            <a:r>
              <a:rPr lang="fr-FR" sz="6400" dirty="0" smtClean="0"/>
              <a:t>machine </a:t>
            </a:r>
            <a:r>
              <a:rPr lang="fr-FR" sz="6400" dirty="0"/>
              <a:t>ou objet tranchant/ réaction chimique: </a:t>
            </a:r>
          </a:p>
          <a:p>
            <a:pPr marL="0" indent="0" fontAlgn="base">
              <a:buNone/>
            </a:pPr>
            <a:r>
              <a:rPr lang="fr-FR" sz="6400" dirty="0"/>
              <a:t>Probabilité: Possible</a:t>
            </a:r>
          </a:p>
          <a:p>
            <a:pPr marL="0" indent="0" fontAlgn="base">
              <a:buNone/>
            </a:pPr>
            <a:r>
              <a:rPr lang="fr-FR" sz="6400" dirty="0"/>
              <a:t>Gravité: Catastrophique</a:t>
            </a:r>
          </a:p>
          <a:p>
            <a:pPr fontAlgn="base"/>
            <a:r>
              <a:rPr lang="fr-FR" sz="6400" dirty="0" smtClean="0"/>
              <a:t>falsification </a:t>
            </a:r>
            <a:r>
              <a:rPr lang="fr-FR" sz="6400" dirty="0"/>
              <a:t>des produits: </a:t>
            </a:r>
          </a:p>
          <a:p>
            <a:pPr marL="0" indent="0" fontAlgn="base">
              <a:buNone/>
            </a:pPr>
            <a:r>
              <a:rPr lang="fr-FR" sz="6400" dirty="0"/>
              <a:t>Probabilité: Probable</a:t>
            </a:r>
          </a:p>
          <a:p>
            <a:pPr marL="0" indent="0" fontAlgn="base">
              <a:buNone/>
            </a:pPr>
            <a:r>
              <a:rPr lang="fr-FR" sz="6400" dirty="0"/>
              <a:t>Gravité: </a:t>
            </a:r>
            <a:r>
              <a:rPr lang="fr-FR" sz="6400" dirty="0" smtClean="0"/>
              <a:t>Moyenne</a:t>
            </a:r>
            <a:endParaRPr lang="fr-FR" sz="6400" dirty="0"/>
          </a:p>
        </p:txBody>
      </p:sp>
    </p:spTree>
    <p:extLst>
      <p:ext uri="{BB962C8B-B14F-4D97-AF65-F5344CB8AC3E}">
        <p14:creationId xmlns:p14="http://schemas.microsoft.com/office/powerpoint/2010/main" val="707017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98064" y="538385"/>
            <a:ext cx="9906548" cy="6443529"/>
          </a:xfrm>
        </p:spPr>
        <p:txBody>
          <a:bodyPr>
            <a:normAutofit fontScale="92500" lnSpcReduction="10000"/>
          </a:bodyPr>
          <a:lstStyle/>
          <a:p>
            <a:pPr fontAlgn="base"/>
            <a:r>
              <a:rPr lang="fr-FR" dirty="0"/>
              <a:t>contamination bactérienne: </a:t>
            </a:r>
          </a:p>
          <a:p>
            <a:pPr marL="0" indent="0" fontAlgn="base">
              <a:buNone/>
            </a:pPr>
            <a:r>
              <a:rPr lang="fr-FR" dirty="0"/>
              <a:t>Probabilité: Peu probable</a:t>
            </a:r>
          </a:p>
          <a:p>
            <a:pPr marL="0" indent="0" fontAlgn="base">
              <a:buNone/>
            </a:pPr>
            <a:r>
              <a:rPr lang="fr-FR" dirty="0"/>
              <a:t>Gravité: Catastrophique</a:t>
            </a:r>
          </a:p>
          <a:p>
            <a:pPr fontAlgn="base"/>
            <a:r>
              <a:rPr lang="fr-FR" dirty="0"/>
              <a:t>mauvaise gestion de stockage: </a:t>
            </a:r>
          </a:p>
          <a:p>
            <a:pPr marL="0" indent="0" fontAlgn="base">
              <a:buNone/>
            </a:pPr>
            <a:r>
              <a:rPr lang="fr-FR" dirty="0"/>
              <a:t>Probabilité: Peu probable</a:t>
            </a:r>
          </a:p>
          <a:p>
            <a:pPr marL="0" indent="0" fontAlgn="base">
              <a:buNone/>
            </a:pPr>
            <a:r>
              <a:rPr lang="fr-FR" dirty="0"/>
              <a:t>Gravité: Catastrophique</a:t>
            </a:r>
          </a:p>
          <a:p>
            <a:pPr fontAlgn="base"/>
            <a:r>
              <a:rPr lang="fr-FR" dirty="0"/>
              <a:t>présence d’OGM</a:t>
            </a:r>
          </a:p>
          <a:p>
            <a:pPr marL="0" indent="0" fontAlgn="base">
              <a:buNone/>
            </a:pPr>
            <a:r>
              <a:rPr lang="fr-FR" dirty="0"/>
              <a:t>Probabilité: Peu probable</a:t>
            </a:r>
          </a:p>
          <a:p>
            <a:pPr marL="0" indent="0" fontAlgn="base">
              <a:buNone/>
            </a:pPr>
            <a:r>
              <a:rPr lang="fr-FR" dirty="0"/>
              <a:t>Gravité: Mineure</a:t>
            </a:r>
          </a:p>
          <a:p>
            <a:pPr fontAlgn="base"/>
            <a:r>
              <a:rPr lang="fr-FR" dirty="0"/>
              <a:t>embargo: </a:t>
            </a:r>
          </a:p>
          <a:p>
            <a:pPr marL="0" indent="0" fontAlgn="base">
              <a:buNone/>
            </a:pPr>
            <a:r>
              <a:rPr lang="fr-FR" dirty="0"/>
              <a:t>Probabilité: Rare</a:t>
            </a:r>
          </a:p>
          <a:p>
            <a:pPr marL="0" indent="0" fontAlgn="base">
              <a:buNone/>
            </a:pPr>
            <a:r>
              <a:rPr lang="fr-FR" dirty="0"/>
              <a:t>Gravité: Majeure</a:t>
            </a:r>
          </a:p>
          <a:p>
            <a:pPr marL="0" indent="0" fontAlgn="base">
              <a:buNone/>
            </a:pPr>
            <a:r>
              <a:rPr lang="fr-FR" dirty="0"/>
              <a:t>L’agroalimentaire est confronté à divers risques , allant de la fluctuation des prix à des problèmes graves tels que la pollution atmosphérique et la contamination bactérienne. La gestion efficace de ces risques à travers un compte rendu et une communication est alors essentielle pour garantir la sécurité alimentaire, la durabilité environnementale, et la stabilité économique dans ce secteur vital.</a:t>
            </a:r>
          </a:p>
          <a:p>
            <a:pPr marL="0" indent="0">
              <a:buNone/>
            </a:pPr>
            <a:r>
              <a:rPr lang="fr-FR" dirty="0"/>
              <a:t/>
            </a:r>
            <a:br>
              <a:rPr lang="fr-FR" dirty="0"/>
            </a:br>
            <a:endParaRPr lang="fr-FR" dirty="0"/>
          </a:p>
        </p:txBody>
      </p:sp>
    </p:spTree>
    <p:extLst>
      <p:ext uri="{BB962C8B-B14F-4D97-AF65-F5344CB8AC3E}">
        <p14:creationId xmlns:p14="http://schemas.microsoft.com/office/powerpoint/2010/main" val="1403863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4919" y="196553"/>
            <a:ext cx="11767559" cy="6503350"/>
          </a:xfrm>
        </p:spPr>
        <p:txBody>
          <a:bodyPr/>
          <a:lstStyle/>
          <a:p>
            <a:pPr marL="0" indent="0">
              <a:buNone/>
            </a:pPr>
            <a:r>
              <a:rPr lang="fr-FR" u="sng" dirty="0" smtClean="0"/>
              <a:t>Tableau récapitulatif de la gestion des risques en agro alimentaire</a:t>
            </a:r>
          </a:p>
          <a:p>
            <a:pPr marL="0" indent="0">
              <a:buNone/>
            </a:pP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70" y="698954"/>
            <a:ext cx="10648060" cy="5898400"/>
          </a:xfrm>
          <a:prstGeom prst="rect">
            <a:avLst/>
          </a:prstGeom>
        </p:spPr>
      </p:pic>
    </p:spTree>
    <p:extLst>
      <p:ext uri="{BB962C8B-B14F-4D97-AF65-F5344CB8AC3E}">
        <p14:creationId xmlns:p14="http://schemas.microsoft.com/office/powerpoint/2010/main" val="296348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8166" y="649747"/>
            <a:ext cx="8911687" cy="726126"/>
          </a:xfrm>
        </p:spPr>
        <p:txBody>
          <a:bodyPr/>
          <a:lstStyle/>
          <a:p>
            <a:pPr lvl="4"/>
            <a:r>
              <a:rPr lang="fr-FR" sz="2600" dirty="0">
                <a:solidFill>
                  <a:schemeClr val="tx1"/>
                </a:solidFill>
              </a:rPr>
              <a:t>Conclusion</a:t>
            </a:r>
          </a:p>
        </p:txBody>
      </p:sp>
      <p:sp>
        <p:nvSpPr>
          <p:cNvPr id="5" name="Espace réservé du contenu 4"/>
          <p:cNvSpPr>
            <a:spLocks noGrp="1"/>
          </p:cNvSpPr>
          <p:nvPr>
            <p:ph idx="1"/>
          </p:nvPr>
        </p:nvSpPr>
        <p:spPr>
          <a:xfrm>
            <a:off x="1409893" y="1697765"/>
            <a:ext cx="8915400" cy="3777622"/>
          </a:xfrm>
        </p:spPr>
        <p:txBody>
          <a:bodyPr/>
          <a:lstStyle/>
          <a:p>
            <a:pPr marL="0" indent="0">
              <a:buNone/>
            </a:pPr>
            <a:r>
              <a:rPr lang="fr-FR" i="1" dirty="0">
                <a:cs typeface="Calibri" panose="020F0502020204030204" pitchFamily="34" charset="0"/>
              </a:rPr>
              <a:t>Comme nous l’avons constaté le secteur agroalimentaire est un secteur très exposé au risques sanitaire, écologiques et </a:t>
            </a:r>
            <a:r>
              <a:rPr lang="fr-FR" i="1" dirty="0" smtClean="0">
                <a:cs typeface="Calibri" panose="020F0502020204030204" pitchFamily="34" charset="0"/>
              </a:rPr>
              <a:t>économiques ; raison pour </a:t>
            </a:r>
            <a:r>
              <a:rPr lang="fr-FR" i="1" dirty="0">
                <a:cs typeface="Calibri" panose="020F0502020204030204" pitchFamily="34" charset="0"/>
              </a:rPr>
              <a:t>laquelle nous devons établir un plan de gestion de risque en rapport avec la norme iso/IEC guide 73 2002 </a:t>
            </a:r>
            <a:r>
              <a:rPr lang="fr-FR" i="1" dirty="0" smtClean="0">
                <a:cs typeface="Calibri" panose="020F0502020204030204" pitchFamily="34" charset="0"/>
              </a:rPr>
              <a:t>.Pour </a:t>
            </a:r>
            <a:r>
              <a:rPr lang="fr-FR" i="1" dirty="0">
                <a:cs typeface="Calibri" panose="020F0502020204030204" pitchFamily="34" charset="0"/>
              </a:rPr>
              <a:t>garder le </a:t>
            </a:r>
            <a:r>
              <a:rPr lang="fr-FR" i="1" dirty="0" smtClean="0">
                <a:cs typeface="Calibri" panose="020F0502020204030204" pitchFamily="34" charset="0"/>
              </a:rPr>
              <a:t>bien être </a:t>
            </a:r>
            <a:r>
              <a:rPr lang="fr-FR" i="1" dirty="0">
                <a:cs typeface="Calibri" panose="020F0502020204030204" pitchFamily="34" charset="0"/>
              </a:rPr>
              <a:t>de ses employés, satisfaire sa clientèle et diminuer la pollution atmosphérique ,</a:t>
            </a:r>
            <a:r>
              <a:rPr lang="fr-FR" i="1" dirty="0" smtClean="0">
                <a:cs typeface="Calibri" panose="020F0502020204030204" pitchFamily="34" charset="0"/>
              </a:rPr>
              <a:t>l’entreprise </a:t>
            </a:r>
            <a:r>
              <a:rPr lang="fr-FR" i="1" dirty="0">
                <a:cs typeface="Calibri" panose="020F0502020204030204" pitchFamily="34" charset="0"/>
              </a:rPr>
              <a:t>doit former ses  employés </a:t>
            </a:r>
            <a:r>
              <a:rPr lang="fr-FR" i="1" dirty="0" smtClean="0">
                <a:cs typeface="Calibri" panose="020F0502020204030204" pitchFamily="34" charset="0"/>
              </a:rPr>
              <a:t>en terme de Qualité , Hygiène , Sécurité et Environnement (QHSE) </a:t>
            </a:r>
            <a:r>
              <a:rPr lang="fr-FR" i="1" dirty="0">
                <a:cs typeface="Calibri" panose="020F0502020204030204" pitchFamily="34" charset="0"/>
              </a:rPr>
              <a:t>, </a:t>
            </a:r>
            <a:r>
              <a:rPr lang="fr-FR" i="1" dirty="0" smtClean="0">
                <a:cs typeface="Calibri" panose="020F0502020204030204" pitchFamily="34" charset="0"/>
              </a:rPr>
              <a:t>mais également les sensibiliser contre </a:t>
            </a:r>
            <a:r>
              <a:rPr lang="fr-FR" i="1" dirty="0">
                <a:cs typeface="Calibri" panose="020F0502020204030204" pitchFamily="34" charset="0"/>
              </a:rPr>
              <a:t>tous les </a:t>
            </a:r>
            <a:r>
              <a:rPr lang="fr-FR" i="1" dirty="0" smtClean="0">
                <a:cs typeface="Calibri" panose="020F0502020204030204" pitchFamily="34" charset="0"/>
              </a:rPr>
              <a:t>dangers qu’ils </a:t>
            </a:r>
            <a:r>
              <a:rPr lang="fr-FR" i="1" dirty="0">
                <a:cs typeface="Calibri" panose="020F0502020204030204" pitchFamily="34" charset="0"/>
              </a:rPr>
              <a:t>peuvent </a:t>
            </a:r>
            <a:r>
              <a:rPr lang="fr-FR" i="1" dirty="0" smtClean="0">
                <a:cs typeface="Calibri" panose="020F0502020204030204" pitchFamily="34" charset="0"/>
              </a:rPr>
              <a:t>encourir </a:t>
            </a:r>
            <a:r>
              <a:rPr lang="fr-FR" i="1" dirty="0">
                <a:cs typeface="Calibri" panose="020F0502020204030204" pitchFamily="34" charset="0"/>
              </a:rPr>
              <a:t>au sein de l’entreprise à travers un compte rendu </a:t>
            </a:r>
            <a:r>
              <a:rPr lang="fr-FR" i="1" dirty="0" smtClean="0">
                <a:cs typeface="Calibri" panose="020F0502020204030204" pitchFamily="34" charset="0"/>
              </a:rPr>
              <a:t>interne. En somme, le </a:t>
            </a:r>
            <a:r>
              <a:rPr lang="fr-FR" i="1" dirty="0">
                <a:cs typeface="Calibri" panose="020F0502020204030204" pitchFamily="34" charset="0"/>
              </a:rPr>
              <a:t>risque peut être considéré à la fois comme une menace et une opportunité .</a:t>
            </a:r>
            <a:endParaRPr lang="fr-FR" dirty="0">
              <a:cs typeface="Calibri" panose="020F0502020204030204" pitchFamily="34" charset="0"/>
            </a:endParaRPr>
          </a:p>
          <a:p>
            <a:pPr marL="0" indent="0">
              <a:buNone/>
            </a:pPr>
            <a:r>
              <a:rPr lang="fr-FR" dirty="0"/>
              <a:t/>
            </a:r>
            <a:br>
              <a:rPr lang="fr-FR" dirty="0"/>
            </a:br>
            <a:endParaRPr lang="fr-FR" dirty="0"/>
          </a:p>
        </p:txBody>
      </p:sp>
    </p:spTree>
    <p:extLst>
      <p:ext uri="{BB962C8B-B14F-4D97-AF65-F5344CB8AC3E}">
        <p14:creationId xmlns:p14="http://schemas.microsoft.com/office/powerpoint/2010/main" val="305895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4"/>
            <a:ext cx="10058400" cy="1089270"/>
          </a:xfrm>
        </p:spPr>
        <p:txBody>
          <a:bodyPr/>
          <a:lstStyle/>
          <a:p>
            <a:r>
              <a:rPr lang="fr-FR" dirty="0"/>
              <a:t>	</a:t>
            </a:r>
            <a:r>
              <a:rPr lang="fr-FR" dirty="0" smtClean="0"/>
              <a:t>			Plan</a:t>
            </a:r>
            <a:endParaRPr lang="fr-FR" dirty="0"/>
          </a:p>
        </p:txBody>
      </p:sp>
      <p:sp>
        <p:nvSpPr>
          <p:cNvPr id="3" name="Espace réservé du contenu 2"/>
          <p:cNvSpPr>
            <a:spLocks noGrp="1"/>
          </p:cNvSpPr>
          <p:nvPr>
            <p:ph idx="1"/>
          </p:nvPr>
        </p:nvSpPr>
        <p:spPr>
          <a:xfrm>
            <a:off x="1097280" y="1375873"/>
            <a:ext cx="10058400" cy="5224951"/>
          </a:xfrm>
          <a:noFill/>
        </p:spPr>
        <p:txBody>
          <a:bodyPr>
            <a:normAutofit fontScale="92500" lnSpcReduction="20000"/>
          </a:bodyPr>
          <a:lstStyle/>
          <a:p>
            <a:pPr marL="384048" lvl="2" indent="0">
              <a:buNone/>
            </a:pPr>
            <a:r>
              <a:rPr lang="fr-FR" sz="2200" dirty="0" smtClean="0"/>
              <a:t>	</a:t>
            </a:r>
            <a:r>
              <a:rPr lang="fr-FR" sz="2600" dirty="0" smtClean="0"/>
              <a:t>Introduction</a:t>
            </a:r>
          </a:p>
          <a:p>
            <a:r>
              <a:rPr lang="fr-FR" sz="2600" dirty="0" smtClean="0"/>
              <a:t>I- l’agroalimentaire : processus</a:t>
            </a:r>
          </a:p>
          <a:p>
            <a:r>
              <a:rPr lang="fr-FR" sz="2600" dirty="0" smtClean="0"/>
              <a:t>II- Identification des risques</a:t>
            </a:r>
          </a:p>
          <a:p>
            <a:pPr lvl="1"/>
            <a:r>
              <a:rPr lang="fr-FR" sz="2600" dirty="0" smtClean="0"/>
              <a:t>A- Risques internes</a:t>
            </a:r>
          </a:p>
          <a:p>
            <a:pPr lvl="1"/>
            <a:r>
              <a:rPr lang="fr-FR" sz="2600" dirty="0" smtClean="0"/>
              <a:t>B- Risques externes</a:t>
            </a:r>
          </a:p>
          <a:p>
            <a:r>
              <a:rPr lang="fr-FR" sz="2600" dirty="0" smtClean="0"/>
              <a:t>III- Evaluation des risques</a:t>
            </a:r>
          </a:p>
          <a:p>
            <a:pPr lvl="1"/>
            <a:r>
              <a:rPr lang="fr-FR" sz="2600" dirty="0" smtClean="0"/>
              <a:t>A- Enonce des risques</a:t>
            </a:r>
          </a:p>
          <a:p>
            <a:pPr lvl="1"/>
            <a:r>
              <a:rPr lang="fr-FR" sz="2600" dirty="0" smtClean="0"/>
              <a:t>B-  Registre des risques</a:t>
            </a:r>
          </a:p>
          <a:p>
            <a:r>
              <a:rPr lang="fr-FR" sz="2600" dirty="0" smtClean="0"/>
              <a:t>IV- Tableau de bord des risques</a:t>
            </a:r>
          </a:p>
          <a:p>
            <a:r>
              <a:rPr lang="fr-FR" sz="2600" dirty="0" smtClean="0"/>
              <a:t>V- Plan de gestion des risques</a:t>
            </a:r>
          </a:p>
          <a:p>
            <a:r>
              <a:rPr lang="fr-FR" sz="2600" dirty="0" smtClean="0"/>
              <a:t>VI- compte rendu et communication sur les risques</a:t>
            </a:r>
          </a:p>
          <a:p>
            <a:pPr lvl="4"/>
            <a:r>
              <a:rPr lang="fr-FR" sz="2600" dirty="0" smtClean="0"/>
              <a:t>Conclusion</a:t>
            </a:r>
            <a:endParaRPr lang="fr-FR" sz="2600" dirty="0"/>
          </a:p>
        </p:txBody>
      </p:sp>
    </p:spTree>
    <p:extLst>
      <p:ext uri="{BB962C8B-B14F-4D97-AF65-F5344CB8AC3E}">
        <p14:creationId xmlns:p14="http://schemas.microsoft.com/office/powerpoint/2010/main" val="3435340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1097280" y="1845734"/>
            <a:ext cx="10058400" cy="3136464"/>
          </a:xfrm>
        </p:spPr>
        <p:txBody>
          <a:bodyPr>
            <a:normAutofit/>
          </a:bodyPr>
          <a:lstStyle/>
          <a:p>
            <a:pPr marL="0" indent="0">
              <a:buNone/>
            </a:pPr>
            <a:r>
              <a:rPr lang="fr-FR" dirty="0" smtClean="0"/>
              <a:t>Dans le domaine industriel , l’agroalimentaire </a:t>
            </a:r>
            <a:r>
              <a:rPr lang="fr-FR" dirty="0"/>
              <a:t>recouvre toute une série d’activité visant au traitement </a:t>
            </a:r>
            <a:r>
              <a:rPr lang="fr-FR" dirty="0" smtClean="0"/>
              <a:t>, à </a:t>
            </a:r>
            <a:r>
              <a:rPr lang="fr-FR" dirty="0"/>
              <a:t>la </a:t>
            </a:r>
            <a:r>
              <a:rPr lang="fr-FR" dirty="0" smtClean="0"/>
              <a:t>transformation, </a:t>
            </a:r>
            <a:r>
              <a:rPr lang="fr-FR" dirty="0"/>
              <a:t>à la conservation et au conditionnement des denrées d’origine animal ou végétal destinés à l’alimentation humain. </a:t>
            </a:r>
            <a:r>
              <a:rPr lang="fr-FR" dirty="0" smtClean="0"/>
              <a:t>Ce dernier </a:t>
            </a:r>
            <a:r>
              <a:rPr lang="fr-FR" dirty="0"/>
              <a:t>est un domaine très sensible car il présente d’énormes risques</a:t>
            </a:r>
            <a:r>
              <a:rPr lang="fr-FR" dirty="0" smtClean="0"/>
              <a:t>. Cependant, </a:t>
            </a:r>
            <a:r>
              <a:rPr lang="fr-FR" dirty="0"/>
              <a:t>L’analyse des risques est un processus </a:t>
            </a:r>
            <a:r>
              <a:rPr lang="fr-FR" dirty="0" smtClean="0"/>
              <a:t>qui comporte </a:t>
            </a:r>
            <a:r>
              <a:rPr lang="fr-FR" dirty="0"/>
              <a:t>trois volets interconnectés: l'</a:t>
            </a:r>
            <a:r>
              <a:rPr lang="fr-FR" b="1" dirty="0"/>
              <a:t>évaluation </a:t>
            </a:r>
            <a:r>
              <a:rPr lang="fr-FR" dirty="0"/>
              <a:t>des risques, la </a:t>
            </a:r>
            <a:r>
              <a:rPr lang="fr-FR" b="1" dirty="0"/>
              <a:t>gestion</a:t>
            </a:r>
            <a:r>
              <a:rPr lang="fr-FR" dirty="0"/>
              <a:t> des risques et la </a:t>
            </a:r>
            <a:r>
              <a:rPr lang="fr-FR" b="1" dirty="0"/>
              <a:t>communication</a:t>
            </a:r>
            <a:r>
              <a:rPr lang="fr-FR" dirty="0"/>
              <a:t> sur les risques.</a:t>
            </a:r>
          </a:p>
          <a:p>
            <a:pPr marL="0" indent="0">
              <a:buNone/>
            </a:pPr>
            <a:r>
              <a:rPr lang="fr-FR" dirty="0"/>
              <a:t/>
            </a:r>
            <a:br>
              <a:rPr lang="fr-FR" dirty="0"/>
            </a:br>
            <a:endParaRPr lang="fr-FR" dirty="0"/>
          </a:p>
        </p:txBody>
      </p:sp>
    </p:spTree>
    <p:extLst>
      <p:ext uri="{BB962C8B-B14F-4D97-AF65-F5344CB8AC3E}">
        <p14:creationId xmlns:p14="http://schemas.microsoft.com/office/powerpoint/2010/main" val="1303667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0877" y="128454"/>
            <a:ext cx="8911687" cy="956862"/>
          </a:xfrm>
        </p:spPr>
        <p:txBody>
          <a:bodyPr/>
          <a:lstStyle/>
          <a:p>
            <a:r>
              <a:rPr lang="fr-FR" dirty="0"/>
              <a:t>I- l’agroalimentaire : processus</a:t>
            </a:r>
          </a:p>
        </p:txBody>
      </p:sp>
      <p:sp>
        <p:nvSpPr>
          <p:cNvPr id="3" name="Espace réservé du contenu 2"/>
          <p:cNvSpPr>
            <a:spLocks noGrp="1"/>
          </p:cNvSpPr>
          <p:nvPr>
            <p:ph idx="1"/>
          </p:nvPr>
        </p:nvSpPr>
        <p:spPr>
          <a:xfrm>
            <a:off x="1623538" y="706436"/>
            <a:ext cx="8915400" cy="6003421"/>
          </a:xfrm>
        </p:spPr>
        <p:txBody>
          <a:bodyPr>
            <a:normAutofit lnSpcReduction="10000"/>
          </a:bodyPr>
          <a:lstStyle/>
          <a:p>
            <a:pPr marL="0" indent="0">
              <a:buNone/>
            </a:pPr>
            <a:r>
              <a:rPr lang="fr-FR" sz="2000" dirty="0"/>
              <a:t>Le processus de fabrication des produits alimentaires dans l'agroalimentaire comprend plusieurs étapes essentielles, allant de la réception des matières premières à la distribution des produits finis. Voici </a:t>
            </a:r>
            <a:r>
              <a:rPr lang="fr-FR" sz="2000" dirty="0" smtClean="0"/>
              <a:t>ces </a:t>
            </a:r>
            <a:r>
              <a:rPr lang="fr-FR" sz="2000" dirty="0"/>
              <a:t>étapes :</a:t>
            </a:r>
          </a:p>
          <a:p>
            <a:pPr lvl="0"/>
            <a:r>
              <a:rPr lang="fr-FR" sz="2000" b="1" dirty="0"/>
              <a:t>Réception des matières premières</a:t>
            </a:r>
            <a:r>
              <a:rPr lang="fr-FR" sz="2000" dirty="0"/>
              <a:t> </a:t>
            </a:r>
            <a:endParaRPr lang="fr-FR" sz="2000" dirty="0" smtClean="0"/>
          </a:p>
          <a:p>
            <a:pPr lvl="0"/>
            <a:r>
              <a:rPr lang="fr-FR" sz="2000" b="1" dirty="0" smtClean="0"/>
              <a:t>Préparation </a:t>
            </a:r>
            <a:r>
              <a:rPr lang="fr-FR" sz="2000" b="1" dirty="0"/>
              <a:t>des matières premières</a:t>
            </a:r>
            <a:r>
              <a:rPr lang="fr-FR" sz="2000" dirty="0"/>
              <a:t> </a:t>
            </a:r>
            <a:endParaRPr lang="fr-FR" sz="2000" dirty="0" smtClean="0"/>
          </a:p>
          <a:p>
            <a:pPr lvl="0"/>
            <a:r>
              <a:rPr lang="fr-FR" sz="2000" b="1" dirty="0" smtClean="0"/>
              <a:t>Transformation</a:t>
            </a:r>
            <a:r>
              <a:rPr lang="fr-FR" sz="2000" dirty="0" smtClean="0"/>
              <a:t> </a:t>
            </a:r>
          </a:p>
          <a:p>
            <a:pPr lvl="0"/>
            <a:r>
              <a:rPr lang="fr-FR" sz="2000" b="1" dirty="0" smtClean="0"/>
              <a:t>Mélange </a:t>
            </a:r>
            <a:r>
              <a:rPr lang="fr-FR" sz="2000" b="1" dirty="0"/>
              <a:t>des ingrédients</a:t>
            </a:r>
            <a:r>
              <a:rPr lang="fr-FR" sz="2000" dirty="0"/>
              <a:t> </a:t>
            </a:r>
            <a:endParaRPr lang="fr-FR" sz="2000" dirty="0" smtClean="0"/>
          </a:p>
          <a:p>
            <a:pPr lvl="0"/>
            <a:r>
              <a:rPr lang="fr-FR" sz="2000" b="1" dirty="0" smtClean="0"/>
              <a:t>Emballage</a:t>
            </a:r>
            <a:r>
              <a:rPr lang="fr-FR" sz="2000" dirty="0" smtClean="0"/>
              <a:t> </a:t>
            </a:r>
          </a:p>
          <a:p>
            <a:pPr lvl="0"/>
            <a:r>
              <a:rPr lang="fr-FR" sz="2000" b="1" dirty="0" smtClean="0"/>
              <a:t>Stérilisation</a:t>
            </a:r>
            <a:r>
              <a:rPr lang="fr-FR" sz="2000" dirty="0" smtClean="0"/>
              <a:t> </a:t>
            </a:r>
          </a:p>
          <a:p>
            <a:pPr lvl="0"/>
            <a:r>
              <a:rPr lang="fr-FR" sz="2000" b="1" dirty="0" smtClean="0"/>
              <a:t>Contrôle </a:t>
            </a:r>
            <a:r>
              <a:rPr lang="fr-FR" sz="2000" b="1" dirty="0"/>
              <a:t>de la qualité</a:t>
            </a:r>
            <a:r>
              <a:rPr lang="fr-FR" sz="2000" dirty="0"/>
              <a:t> </a:t>
            </a:r>
            <a:endParaRPr lang="fr-FR" sz="2000" dirty="0" smtClean="0"/>
          </a:p>
          <a:p>
            <a:pPr lvl="0"/>
            <a:r>
              <a:rPr lang="fr-FR" sz="2000" b="1" dirty="0" smtClean="0"/>
              <a:t>Stockage</a:t>
            </a:r>
            <a:r>
              <a:rPr lang="fr-FR" sz="2000" dirty="0" smtClean="0"/>
              <a:t> </a:t>
            </a:r>
          </a:p>
          <a:p>
            <a:pPr lvl="0"/>
            <a:r>
              <a:rPr lang="fr-FR" sz="2000" b="1" dirty="0" smtClean="0"/>
              <a:t>Distribution</a:t>
            </a:r>
            <a:r>
              <a:rPr lang="fr-FR" sz="2000" dirty="0" smtClean="0"/>
              <a:t> </a:t>
            </a:r>
          </a:p>
          <a:p>
            <a:pPr lvl="0"/>
            <a:r>
              <a:rPr lang="fr-FR" sz="2000" b="1" dirty="0" smtClean="0"/>
              <a:t>Vente </a:t>
            </a:r>
            <a:r>
              <a:rPr lang="fr-FR" sz="2000" b="1" dirty="0"/>
              <a:t>au détail</a:t>
            </a:r>
            <a:r>
              <a:rPr lang="fr-FR" sz="2000" dirty="0"/>
              <a:t> </a:t>
            </a:r>
            <a:endParaRPr lang="fr-FR" sz="2000" dirty="0" smtClean="0"/>
          </a:p>
          <a:p>
            <a:pPr lvl="0"/>
            <a:r>
              <a:rPr lang="fr-FR" sz="2000" b="1" dirty="0" smtClean="0"/>
              <a:t>Consommation</a:t>
            </a:r>
          </a:p>
          <a:p>
            <a:pPr marL="0" lvl="0" indent="0">
              <a:buNone/>
            </a:pPr>
            <a:endParaRPr lang="fr-FR" sz="1600" dirty="0"/>
          </a:p>
        </p:txBody>
      </p:sp>
    </p:spTree>
    <p:extLst>
      <p:ext uri="{BB962C8B-B14F-4D97-AF65-F5344CB8AC3E}">
        <p14:creationId xmlns:p14="http://schemas.microsoft.com/office/powerpoint/2010/main" val="1597994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5.googleusercontent.com/-LFPGQwz7NJqkVTWkN8scxdAPeD7pdacYY8h5QdKd4WTIS-HI-trzR2Uy5UZdwQ4tDPUL2yH3DNCkOdq69hxE5UxdwBlV_K40i9ZgqlLLHIcJJHv89gQn2XkcGBgPxV6cZf389a0H6igqgiMNuZ33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456" y="571855"/>
            <a:ext cx="9721826" cy="577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2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latin typeface="Bookman Old Style" panose="02050604050505020204" pitchFamily="18" charset="0"/>
              </a:rPr>
              <a:t>II-Identification des risques</a:t>
            </a:r>
            <a:br>
              <a:rPr lang="fr-FR" dirty="0" smtClean="0">
                <a:latin typeface="Bookman Old Style" panose="02050604050505020204" pitchFamily="18" charset="0"/>
              </a:rPr>
            </a:br>
            <a:r>
              <a:rPr lang="fr-FR" dirty="0">
                <a:latin typeface="Bookman Old Style" panose="02050604050505020204" pitchFamily="18" charset="0"/>
              </a:rPr>
              <a:t>	A</a:t>
            </a:r>
            <a:r>
              <a:rPr lang="fr-FR" dirty="0" smtClean="0">
                <a:latin typeface="Bookman Old Style" panose="02050604050505020204" pitchFamily="18" charset="0"/>
              </a:rPr>
              <a:t>- Risques internes</a:t>
            </a:r>
            <a:endParaRPr lang="fr-FR" dirty="0">
              <a:latin typeface="Bookman Old Style" panose="02050604050505020204" pitchFamily="18" charset="0"/>
            </a:endParaRPr>
          </a:p>
        </p:txBody>
      </p:sp>
      <p:sp>
        <p:nvSpPr>
          <p:cNvPr id="11" name="Espace réservé du contenu 10"/>
          <p:cNvSpPr>
            <a:spLocks noGrp="1"/>
          </p:cNvSpPr>
          <p:nvPr>
            <p:ph idx="1"/>
          </p:nvPr>
        </p:nvSpPr>
        <p:spPr>
          <a:xfrm>
            <a:off x="1170774" y="1988322"/>
            <a:ext cx="9872365" cy="4583394"/>
          </a:xfrm>
        </p:spPr>
        <p:txBody>
          <a:bodyPr/>
          <a:lstStyle/>
          <a:p>
            <a:pPr marL="0" indent="0">
              <a:buNone/>
            </a:pPr>
            <a:endParaRPr lang="fr-FR" dirty="0"/>
          </a:p>
          <a:p>
            <a:r>
              <a:rPr lang="fr-FR" dirty="0" smtClean="0"/>
              <a:t>Risque sanitaire</a:t>
            </a:r>
          </a:p>
          <a:p>
            <a:endParaRPr lang="fr-FR" dirty="0"/>
          </a:p>
          <a:p>
            <a:endParaRPr lang="fr-FR" dirty="0" smtClean="0"/>
          </a:p>
          <a:p>
            <a:pPr marL="0" indent="0">
              <a:buNone/>
            </a:pPr>
            <a:endParaRPr lang="fr-FR" dirty="0" smtClean="0"/>
          </a:p>
          <a:p>
            <a:endParaRPr lang="fr-FR" dirty="0"/>
          </a:p>
          <a:p>
            <a:pPr marL="0" indent="0">
              <a:buNone/>
            </a:pPr>
            <a:endParaRPr lang="fr-FR" dirty="0" smtClean="0"/>
          </a:p>
          <a:p>
            <a:pPr marL="0" indent="0">
              <a:buNone/>
            </a:pPr>
            <a:endParaRPr lang="fr-FR" dirty="0" smtClean="0"/>
          </a:p>
          <a:p>
            <a:r>
              <a:rPr lang="fr-FR" dirty="0" smtClean="0"/>
              <a:t>Risque de fraude alimentaire</a:t>
            </a:r>
          </a:p>
          <a:p>
            <a:endParaRPr lang="fr-FR" dirty="0"/>
          </a:p>
          <a:p>
            <a:pPr marL="0" indent="0">
              <a:buNone/>
            </a:pPr>
            <a:endParaRPr lang="fr-FR" dirty="0" smtClean="0"/>
          </a:p>
        </p:txBody>
      </p:sp>
      <p:sp>
        <p:nvSpPr>
          <p:cNvPr id="4" name="AutoShape 2" descr="https://lh6.googleusercontent.com/iuwFzsofcgrSd8r3nzRHzpE09l0XucqMmUUpUGDO8cIMOxyN_-wktTZIETYpQ9lzysBWB9nPnuefaiMkUXpuHHFyKHuwDNFguGnTP2HBqto7ul6Ig5jELXSeF98cKi2EweHqz8lA63917twRKqG0AEw"/>
          <p:cNvSpPr>
            <a:spLocks noChangeAspect="1" noChangeArrowheads="1"/>
          </p:cNvSpPr>
          <p:nvPr/>
        </p:nvSpPr>
        <p:spPr bwMode="auto">
          <a:xfrm>
            <a:off x="0" y="-570647"/>
            <a:ext cx="19716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Rectangle 2"/>
          <p:cNvSpPr/>
          <p:nvPr/>
        </p:nvSpPr>
        <p:spPr>
          <a:xfrm>
            <a:off x="5042923" y="1988322"/>
            <a:ext cx="4391633" cy="213929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180919" y="4424586"/>
            <a:ext cx="4416008" cy="20338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9318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0090" y="717846"/>
            <a:ext cx="8915400" cy="5905145"/>
          </a:xfrm>
        </p:spPr>
        <p:txBody>
          <a:bodyPr/>
          <a:lstStyle/>
          <a:p>
            <a:r>
              <a:rPr lang="fr-FR" dirty="0" smtClean="0"/>
              <a:t>Risque </a:t>
            </a:r>
            <a:r>
              <a:rPr lang="fr-FR" dirty="0"/>
              <a:t>de </a:t>
            </a:r>
            <a:r>
              <a:rPr lang="fr-FR" dirty="0" smtClean="0"/>
              <a:t>mauvaise gestion de stockage</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Risque d'accident de travail </a:t>
            </a:r>
            <a:endParaRPr lang="fr-FR" dirty="0"/>
          </a:p>
          <a:p>
            <a:pPr marL="0" indent="0">
              <a:buNone/>
            </a:pPr>
            <a:endParaRPr lang="fr-FR" dirty="0"/>
          </a:p>
        </p:txBody>
      </p:sp>
      <p:sp>
        <p:nvSpPr>
          <p:cNvPr id="4" name="Rectangle 3"/>
          <p:cNvSpPr/>
          <p:nvPr/>
        </p:nvSpPr>
        <p:spPr>
          <a:xfrm>
            <a:off x="3451077" y="1127200"/>
            <a:ext cx="5009259" cy="227402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3451077" y="4091167"/>
            <a:ext cx="5009259" cy="227402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0871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Risques externes</a:t>
            </a:r>
            <a:endParaRPr lang="fr-FR" dirty="0"/>
          </a:p>
        </p:txBody>
      </p:sp>
      <p:sp>
        <p:nvSpPr>
          <p:cNvPr id="3" name="Espace réservé du contenu 2"/>
          <p:cNvSpPr>
            <a:spLocks noGrp="1"/>
          </p:cNvSpPr>
          <p:nvPr>
            <p:ph idx="1"/>
          </p:nvPr>
        </p:nvSpPr>
        <p:spPr>
          <a:xfrm>
            <a:off x="1290415" y="1298961"/>
            <a:ext cx="10214197" cy="5298392"/>
          </a:xfrm>
        </p:spPr>
        <p:txBody>
          <a:bodyPr>
            <a:normAutofit/>
          </a:bodyPr>
          <a:lstStyle/>
          <a:p>
            <a:r>
              <a:rPr lang="fr-FR" dirty="0" smtClean="0"/>
              <a:t>Risque lié </a:t>
            </a:r>
            <a:r>
              <a:rPr lang="fr-FR" dirty="0"/>
              <a:t>à</a:t>
            </a:r>
            <a:r>
              <a:rPr lang="fr-FR" dirty="0" smtClean="0"/>
              <a:t> la chaine d’approvisionnement</a:t>
            </a:r>
          </a:p>
          <a:p>
            <a:endParaRPr lang="fr-FR" dirty="0" smtClean="0"/>
          </a:p>
          <a:p>
            <a:endParaRPr lang="fr-FR" dirty="0"/>
          </a:p>
          <a:p>
            <a:endParaRPr lang="fr-FR" dirty="0" smtClean="0"/>
          </a:p>
          <a:p>
            <a:endParaRPr lang="fr-FR" dirty="0"/>
          </a:p>
          <a:p>
            <a:endParaRPr lang="fr-FR" dirty="0" smtClean="0"/>
          </a:p>
          <a:p>
            <a:pPr marL="0" indent="0">
              <a:buNone/>
            </a:pPr>
            <a:endParaRPr lang="fr-FR" dirty="0"/>
          </a:p>
          <a:p>
            <a:r>
              <a:rPr lang="fr-FR" dirty="0"/>
              <a:t>Risque de changement climatiques</a:t>
            </a:r>
          </a:p>
          <a:p>
            <a:endParaRPr lang="fr-FR" dirty="0"/>
          </a:p>
        </p:txBody>
      </p:sp>
      <p:sp>
        <p:nvSpPr>
          <p:cNvPr id="4" name="Rectangle 3"/>
          <p:cNvSpPr/>
          <p:nvPr/>
        </p:nvSpPr>
        <p:spPr>
          <a:xfrm>
            <a:off x="3837063" y="1710228"/>
            <a:ext cx="5759864" cy="241739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3837063" y="4494022"/>
            <a:ext cx="5759864" cy="222546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7952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6247</TotalTime>
  <Words>1043</Words>
  <Application>Microsoft Office PowerPoint</Application>
  <PresentationFormat>Grand écran</PresentationFormat>
  <Paragraphs>249</Paragraphs>
  <Slides>23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Algerian</vt:lpstr>
      <vt:lpstr>Arial</vt:lpstr>
      <vt:lpstr>Arial Rounded MT Bold</vt:lpstr>
      <vt:lpstr>Bookman Old Style</vt:lpstr>
      <vt:lpstr>Calibri</vt:lpstr>
      <vt:lpstr>Century Gothic</vt:lpstr>
      <vt:lpstr>Wingdings 3</vt:lpstr>
      <vt:lpstr>Brin</vt:lpstr>
      <vt:lpstr>Gestion des risques liés à l’agroalimentaire</vt:lpstr>
      <vt:lpstr>  Membres du groupe</vt:lpstr>
      <vt:lpstr>    Plan</vt:lpstr>
      <vt:lpstr>Introduction</vt:lpstr>
      <vt:lpstr>I- l’agroalimentaire : processus</vt:lpstr>
      <vt:lpstr>Présentation PowerPoint</vt:lpstr>
      <vt:lpstr>II-Identification des risques  A- Risques internes</vt:lpstr>
      <vt:lpstr>Présentation PowerPoint</vt:lpstr>
      <vt:lpstr>B- Risques externes</vt:lpstr>
      <vt:lpstr>Présentation PowerPoint</vt:lpstr>
      <vt:lpstr>III- Evaluation des risques  A- Enonce des risques</vt:lpstr>
      <vt:lpstr>B-  Registre des risques</vt:lpstr>
      <vt:lpstr>Présentation PowerPoint</vt:lpstr>
      <vt:lpstr>NB: La méthode HACCP  </vt:lpstr>
      <vt:lpstr>Présentation PowerPoint</vt:lpstr>
      <vt:lpstr>IV- Tableau de bord des risques</vt:lpstr>
      <vt:lpstr>V- Plan de gestion des risques   Loi de Pareto</vt:lpstr>
      <vt:lpstr>Diagramme de Pareto</vt:lpstr>
      <vt:lpstr>Présentation PowerPoint</vt:lpstr>
      <vt:lpstr>VI- compte rendu et communication sur les risques</vt:lpstr>
      <vt:lpstr>Présentation PowerPoint</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aux risques liés à l’agroalimentaire</dc:title>
  <dc:creator>Compte Microsoft</dc:creator>
  <cp:lastModifiedBy>Compte Microsoft</cp:lastModifiedBy>
  <cp:revision>70</cp:revision>
  <dcterms:created xsi:type="dcterms:W3CDTF">2023-09-29T23:01:43Z</dcterms:created>
  <dcterms:modified xsi:type="dcterms:W3CDTF">2023-10-15T14:00:56Z</dcterms:modified>
</cp:coreProperties>
</file>