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67" r:id="rId4"/>
    <p:sldId id="301" r:id="rId5"/>
    <p:sldId id="300" r:id="rId6"/>
    <p:sldId id="302" r:id="rId7"/>
    <p:sldId id="299" r:id="rId8"/>
    <p:sldId id="303" r:id="rId9"/>
    <p:sldId id="304" r:id="rId10"/>
    <p:sldId id="319" r:id="rId11"/>
    <p:sldId id="305" r:id="rId12"/>
    <p:sldId id="298" r:id="rId13"/>
    <p:sldId id="306" r:id="rId14"/>
    <p:sldId id="297" r:id="rId15"/>
    <p:sldId id="307" r:id="rId16"/>
    <p:sldId id="296" r:id="rId17"/>
    <p:sldId id="309" r:id="rId18"/>
    <p:sldId id="310" r:id="rId19"/>
    <p:sldId id="311" r:id="rId20"/>
    <p:sldId id="312" r:id="rId21"/>
    <p:sldId id="313" r:id="rId22"/>
    <p:sldId id="314" r:id="rId23"/>
    <p:sldId id="317" r:id="rId24"/>
    <p:sldId id="318" r:id="rId25"/>
    <p:sldId id="315" r:id="rId26"/>
    <p:sldId id="308" r:id="rId27"/>
    <p:sldId id="316"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4A5AEE"/>
    <a:srgbClr val="46ECE8"/>
    <a:srgbClr val="BDD7EE"/>
    <a:srgbClr val="EBEBF5"/>
    <a:srgbClr val="465BF0"/>
    <a:srgbClr val="54BCDC"/>
    <a:srgbClr val="40C057"/>
    <a:srgbClr val="FE0000"/>
    <a:srgbClr val="415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1" autoAdjust="0"/>
    <p:restoredTop sz="94660"/>
  </p:normalViewPr>
  <p:slideViewPr>
    <p:cSldViewPr snapToGrid="0">
      <p:cViewPr varScale="1">
        <p:scale>
          <a:sx n="74" d="100"/>
          <a:sy n="74" d="100"/>
        </p:scale>
        <p:origin x="82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168788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154388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124999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415819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B6879-E87D-44F9-9988-4B6706F5A41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199303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5B6879-E87D-44F9-9988-4B6706F5A41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31041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5B6879-E87D-44F9-9988-4B6706F5A41B}"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48710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5B6879-E87D-44F9-9988-4B6706F5A41B}"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334319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B6879-E87D-44F9-9988-4B6706F5A41B}"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413758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5B6879-E87D-44F9-9988-4B6706F5A41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357973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5B6879-E87D-44F9-9988-4B6706F5A41B}"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EA634-D63D-46F0-97F8-E1E71E91EC3C}" type="slidenum">
              <a:rPr lang="en-US" smtClean="0"/>
              <a:t>‹N°›</a:t>
            </a:fld>
            <a:endParaRPr lang="en-US"/>
          </a:p>
        </p:txBody>
      </p:sp>
    </p:spTree>
    <p:extLst>
      <p:ext uri="{BB962C8B-B14F-4D97-AF65-F5344CB8AC3E}">
        <p14:creationId xmlns:p14="http://schemas.microsoft.com/office/powerpoint/2010/main" val="232577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B6879-E87D-44F9-9988-4B6706F5A41B}" type="datetimeFigureOut">
              <a:rPr lang="en-US" smtClean="0"/>
              <a:t>6/20/2024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EA634-D63D-46F0-97F8-E1E71E91EC3C}" type="slidenum">
              <a:rPr lang="en-US" smtClean="0"/>
              <a:t>‹N°›</a:t>
            </a:fld>
            <a:endParaRPr lang="en-US"/>
          </a:p>
        </p:txBody>
      </p:sp>
    </p:spTree>
    <p:extLst>
      <p:ext uri="{BB962C8B-B14F-4D97-AF65-F5344CB8AC3E}">
        <p14:creationId xmlns:p14="http://schemas.microsoft.com/office/powerpoint/2010/main" val="841869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DD7E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431" y="599348"/>
            <a:ext cx="3865155" cy="5749418"/>
          </a:xfrm>
          <a:prstGeom prst="rect">
            <a:avLst/>
          </a:prstGeom>
        </p:spPr>
      </p:pic>
      <p:sp>
        <p:nvSpPr>
          <p:cNvPr id="5" name="TextBox 4"/>
          <p:cNvSpPr txBox="1"/>
          <p:nvPr/>
        </p:nvSpPr>
        <p:spPr>
          <a:xfrm>
            <a:off x="635726" y="1008172"/>
            <a:ext cx="4005943" cy="646331"/>
          </a:xfrm>
          <a:prstGeom prst="rect">
            <a:avLst/>
          </a:prstGeom>
          <a:noFill/>
        </p:spPr>
        <p:txBody>
          <a:bodyPr wrap="square" rtlCol="0">
            <a:spAutoFit/>
          </a:bodyPr>
          <a:lstStyle/>
          <a:p>
            <a:r>
              <a:rPr lang="en-US" dirty="0"/>
              <a:t>CEF440: </a:t>
            </a:r>
            <a:r>
              <a:rPr lang="en-US" b="1" dirty="0"/>
              <a:t>INTERNET AND </a:t>
            </a:r>
          </a:p>
          <a:p>
            <a:r>
              <a:rPr lang="en-US" b="1" dirty="0"/>
              <a:t>MOBILE PROGRAMMING</a:t>
            </a:r>
          </a:p>
        </p:txBody>
      </p:sp>
      <p:sp>
        <p:nvSpPr>
          <p:cNvPr id="6" name="TextBox 5"/>
          <p:cNvSpPr txBox="1"/>
          <p:nvPr/>
        </p:nvSpPr>
        <p:spPr>
          <a:xfrm>
            <a:off x="635726" y="2439341"/>
            <a:ext cx="5434148" cy="2000548"/>
          </a:xfrm>
          <a:prstGeom prst="rect">
            <a:avLst/>
          </a:prstGeom>
          <a:noFill/>
        </p:spPr>
        <p:txBody>
          <a:bodyPr wrap="square" rtlCol="0">
            <a:spAutoFit/>
          </a:bodyPr>
          <a:lstStyle/>
          <a:p>
            <a:r>
              <a:rPr lang="en-US" dirty="0"/>
              <a:t>PROJECT:</a:t>
            </a:r>
          </a:p>
          <a:p>
            <a:r>
              <a:rPr lang="en-US" sz="4400" b="1" dirty="0">
                <a:solidFill>
                  <a:srgbClr val="465BF0"/>
                </a:solidFill>
              </a:rPr>
              <a:t>BIOMETRIC STUDENT ATTENDANCE </a:t>
            </a:r>
          </a:p>
          <a:p>
            <a:r>
              <a:rPr lang="en-US" dirty="0"/>
              <a:t>Presented by: Group 19</a:t>
            </a:r>
          </a:p>
        </p:txBody>
      </p:sp>
      <p:sp>
        <p:nvSpPr>
          <p:cNvPr id="7" name="TextBox 6"/>
          <p:cNvSpPr txBox="1"/>
          <p:nvPr/>
        </p:nvSpPr>
        <p:spPr>
          <a:xfrm>
            <a:off x="7125058" y="975305"/>
            <a:ext cx="4659085" cy="707886"/>
          </a:xfrm>
          <a:prstGeom prst="rect">
            <a:avLst/>
          </a:prstGeom>
          <a:noFill/>
        </p:spPr>
        <p:txBody>
          <a:bodyPr wrap="square" rtlCol="0">
            <a:spAutoFit/>
          </a:bodyPr>
          <a:lstStyle/>
          <a:p>
            <a:r>
              <a:rPr lang="en-US" sz="2000" b="1" dirty="0"/>
              <a:t>TASK 6:DATABASE DESIGN</a:t>
            </a:r>
          </a:p>
          <a:p>
            <a:r>
              <a:rPr lang="en-US" sz="2000" b="1" dirty="0"/>
              <a:t>              AND IMPLEMENTATION</a:t>
            </a:r>
          </a:p>
        </p:txBody>
      </p:sp>
      <p:sp>
        <p:nvSpPr>
          <p:cNvPr id="8" name="TextBox 7"/>
          <p:cNvSpPr txBox="1"/>
          <p:nvPr/>
        </p:nvSpPr>
        <p:spPr>
          <a:xfrm>
            <a:off x="635726" y="5503816"/>
            <a:ext cx="3422468" cy="369332"/>
          </a:xfrm>
          <a:prstGeom prst="rect">
            <a:avLst/>
          </a:prstGeom>
          <a:noFill/>
        </p:spPr>
        <p:txBody>
          <a:bodyPr wrap="square" rtlCol="0">
            <a:spAutoFit/>
          </a:bodyPr>
          <a:lstStyle/>
          <a:p>
            <a:r>
              <a:rPr lang="en-US" dirty="0"/>
              <a:t>INSTRUCTOR: </a:t>
            </a:r>
            <a:r>
              <a:rPr lang="en-US" dirty="0" err="1"/>
              <a:t>Dr</a:t>
            </a:r>
            <a:r>
              <a:rPr lang="en-US" dirty="0"/>
              <a:t> NKEMENI VALERY</a:t>
            </a:r>
          </a:p>
        </p:txBody>
      </p:sp>
    </p:spTree>
    <p:extLst>
      <p:ext uri="{BB962C8B-B14F-4D97-AF65-F5344CB8AC3E}">
        <p14:creationId xmlns:p14="http://schemas.microsoft.com/office/powerpoint/2010/main" val="46821015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944994"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3.2 LOGICAL MODELING(2/3)</a:t>
            </a: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2" y="1045029"/>
            <a:ext cx="5365837" cy="5917475"/>
          </a:xfrm>
          <a:prstGeom prst="ellipse">
            <a:avLst/>
          </a:prstGeom>
          <a:solidFill>
            <a:schemeClr val="accent1">
              <a:lumMod val="40000"/>
              <a:lumOff val="60000"/>
            </a:schemeClr>
          </a:solidFill>
          <a:ln>
            <a:noFill/>
          </a:ln>
          <a:effectLst>
            <a:softEdge rad="114300"/>
          </a:effectLst>
        </p:spPr>
      </p:pic>
      <p:pic>
        <p:nvPicPr>
          <p:cNvPr id="3" name="Picture 2">
            <a:extLst>
              <a:ext uri="{FF2B5EF4-FFF2-40B4-BE49-F238E27FC236}">
                <a16:creationId xmlns:a16="http://schemas.microsoft.com/office/drawing/2014/main" xmlns="" id="{692E3169-A61B-5739-DC70-30D15294B9A4}"/>
              </a:ext>
            </a:extLst>
          </p:cNvPr>
          <p:cNvPicPr>
            <a:picLocks noChangeAspect="1"/>
          </p:cNvPicPr>
          <p:nvPr/>
        </p:nvPicPr>
        <p:blipFill>
          <a:blip r:embed="rId4"/>
          <a:stretch>
            <a:fillRect/>
          </a:stretch>
        </p:blipFill>
        <p:spPr>
          <a:xfrm>
            <a:off x="386081" y="869404"/>
            <a:ext cx="11246252" cy="5917475"/>
          </a:xfrm>
          <a:prstGeom prst="rect">
            <a:avLst/>
          </a:prstGeom>
        </p:spPr>
      </p:pic>
    </p:spTree>
    <p:extLst>
      <p:ext uri="{BB962C8B-B14F-4D97-AF65-F5344CB8AC3E}">
        <p14:creationId xmlns:p14="http://schemas.microsoft.com/office/powerpoint/2010/main" val="66160165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995794"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3.2 LOGICAL MODELING(3/3)</a:t>
            </a:r>
          </a:p>
        </p:txBody>
      </p:sp>
      <p:sp>
        <p:nvSpPr>
          <p:cNvPr id="6" name="Flowchart: Connector 5"/>
          <p:cNvSpPr/>
          <p:nvPr/>
        </p:nvSpPr>
        <p:spPr>
          <a:xfrm>
            <a:off x="3378699" y="1596321"/>
            <a:ext cx="4861186" cy="4814890"/>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DRAWBACKS FACED WITH SQL DBMS</a:t>
            </a:r>
            <a:r>
              <a:rPr lang="en-US" sz="1600" b="1" dirty="0">
                <a:solidFill>
                  <a:schemeClr val="tx1"/>
                </a:solidFill>
              </a:rPr>
              <a:t>:</a:t>
            </a:r>
          </a:p>
          <a:p>
            <a:pPr marL="285750" indent="-285750">
              <a:buFont typeface="Arial" panose="020B0604020202020204" pitchFamily="34" charset="0"/>
              <a:buChar char="•"/>
            </a:pPr>
            <a:r>
              <a:rPr lang="en-US" sz="1400" dirty="0">
                <a:solidFill>
                  <a:schemeClr val="tx1"/>
                </a:solidFill>
              </a:rPr>
              <a:t>Scalability </a:t>
            </a:r>
          </a:p>
          <a:p>
            <a:pPr marL="285750" indent="-285750">
              <a:buFont typeface="Arial" panose="020B0604020202020204" pitchFamily="34" charset="0"/>
              <a:buChar char="•"/>
            </a:pPr>
            <a:r>
              <a:rPr lang="en-US" sz="1400" dirty="0">
                <a:solidFill>
                  <a:schemeClr val="tx1"/>
                </a:solidFill>
              </a:rPr>
              <a:t>Complexity in Handling Large Volumes of Data</a:t>
            </a:r>
          </a:p>
          <a:p>
            <a:pPr marL="285750" indent="-285750">
              <a:buFont typeface="Arial" panose="020B0604020202020204" pitchFamily="34" charset="0"/>
              <a:buChar char="•"/>
            </a:pPr>
            <a:r>
              <a:rPr lang="en-US" sz="1400" dirty="0">
                <a:solidFill>
                  <a:schemeClr val="tx1"/>
                </a:solidFill>
              </a:rPr>
              <a:t>Schema Rigidity</a:t>
            </a:r>
          </a:p>
          <a:p>
            <a:pPr marL="285750" indent="-285750">
              <a:buFont typeface="Arial" panose="020B0604020202020204" pitchFamily="34" charset="0"/>
              <a:buChar char="•"/>
            </a:pPr>
            <a:r>
              <a:rPr lang="en-US" sz="1400" dirty="0">
                <a:solidFill>
                  <a:schemeClr val="tx1"/>
                </a:solidFill>
              </a:rPr>
              <a:t>Complexity in Distributed Systems</a:t>
            </a:r>
          </a:p>
          <a:p>
            <a:pPr marL="285750" indent="-285750">
              <a:buFont typeface="Arial" panose="020B0604020202020204" pitchFamily="34" charset="0"/>
              <a:buChar char="•"/>
            </a:pPr>
            <a:r>
              <a:rPr lang="en-US" sz="1400" dirty="0">
                <a:solidFill>
                  <a:schemeClr val="tx1"/>
                </a:solidFill>
              </a:rPr>
              <a:t>Cost</a:t>
            </a:r>
          </a:p>
          <a:p>
            <a:pPr marL="285750" indent="-285750">
              <a:buFont typeface="Arial" panose="020B0604020202020204" pitchFamily="34" charset="0"/>
              <a:buChar char="•"/>
            </a:pPr>
            <a:r>
              <a:rPr lang="en-US" sz="1400" dirty="0">
                <a:solidFill>
                  <a:schemeClr val="tx1"/>
                </a:solidFill>
              </a:rPr>
              <a:t>Handling Unstructured Data</a:t>
            </a:r>
          </a:p>
          <a:p>
            <a:pPr marL="285750" indent="-285750">
              <a:buFont typeface="Arial" panose="020B0604020202020204" pitchFamily="34" charset="0"/>
              <a:buChar char="•"/>
            </a:pPr>
            <a:r>
              <a:rPr lang="en-US" sz="1400" dirty="0">
                <a:solidFill>
                  <a:schemeClr val="tx1"/>
                </a:solidFill>
              </a:rPr>
              <a:t>Maintenance and Tuning</a:t>
            </a:r>
          </a:p>
        </p:txBody>
      </p:sp>
    </p:spTree>
    <p:extLst>
      <p:ext uri="{BB962C8B-B14F-4D97-AF65-F5344CB8AC3E}">
        <p14:creationId xmlns:p14="http://schemas.microsoft.com/office/powerpoint/2010/main" val="135875795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NO SQL DATABASE</a:t>
            </a:r>
          </a:p>
        </p:txBody>
      </p:sp>
    </p:spTree>
    <p:extLst>
      <p:ext uri="{BB962C8B-B14F-4D97-AF65-F5344CB8AC3E}">
        <p14:creationId xmlns:p14="http://schemas.microsoft.com/office/powerpoint/2010/main" val="296078125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4 NO SQL DATABASE</a:t>
            </a:r>
          </a:p>
        </p:txBody>
      </p:sp>
      <p:sp>
        <p:nvSpPr>
          <p:cNvPr id="5" name="Flowchart: Connector 4"/>
          <p:cNvSpPr/>
          <p:nvPr/>
        </p:nvSpPr>
        <p:spPr>
          <a:xfrm>
            <a:off x="827123" y="1450175"/>
            <a:ext cx="3001927" cy="2973338"/>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What is </a:t>
            </a:r>
            <a:r>
              <a:rPr lang="en-US" sz="1200" b="1" dirty="0" err="1">
                <a:solidFill>
                  <a:schemeClr val="tx1"/>
                </a:solidFill>
              </a:rPr>
              <a:t>nosql</a:t>
            </a:r>
            <a:r>
              <a:rPr lang="en-US" sz="1200" b="1" dirty="0">
                <a:solidFill>
                  <a:schemeClr val="tx1"/>
                </a:solidFill>
              </a:rPr>
              <a:t>:</a:t>
            </a:r>
          </a:p>
          <a:p>
            <a:pPr algn="ctr"/>
            <a:r>
              <a:rPr lang="en-US" sz="1200" dirty="0">
                <a:solidFill>
                  <a:schemeClr val="tx1"/>
                </a:solidFill>
              </a:rPr>
              <a:t>NoSQL is a type of database management system (DBMS) that is designed to handle and store large volumes of unstructured and semi-structured data</a:t>
            </a:r>
            <a:endParaRPr lang="en-US" sz="1200" b="1" dirty="0">
              <a:solidFill>
                <a:schemeClr val="tx1"/>
              </a:solidFill>
            </a:endParaRPr>
          </a:p>
          <a:p>
            <a:pPr algn="ctr"/>
            <a:endParaRPr lang="en-US" sz="1400" dirty="0">
              <a:solidFill>
                <a:schemeClr val="tx1"/>
              </a:solidFill>
            </a:endParaRPr>
          </a:p>
        </p:txBody>
      </p:sp>
      <p:sp>
        <p:nvSpPr>
          <p:cNvPr id="7" name="Flowchart: Connector 6"/>
          <p:cNvSpPr/>
          <p:nvPr/>
        </p:nvSpPr>
        <p:spPr>
          <a:xfrm>
            <a:off x="7862484" y="1450175"/>
            <a:ext cx="3217784" cy="3187139"/>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Classification of </a:t>
            </a:r>
            <a:r>
              <a:rPr lang="en-US" sz="1200" b="1" dirty="0" err="1">
                <a:solidFill>
                  <a:schemeClr val="tx1"/>
                </a:solidFill>
              </a:rPr>
              <a:t>nosql</a:t>
            </a:r>
            <a:r>
              <a:rPr lang="en-US" sz="1200" b="1" dirty="0">
                <a:solidFill>
                  <a:schemeClr val="tx1"/>
                </a:solidFill>
              </a:rPr>
              <a:t> databases:</a:t>
            </a:r>
          </a:p>
          <a:p>
            <a:pPr marL="285750" indent="-285750">
              <a:buFont typeface="Arial" panose="020B0604020202020204" pitchFamily="34" charset="0"/>
              <a:buChar char="•"/>
            </a:pPr>
            <a:r>
              <a:rPr lang="en-US" sz="1200" dirty="0">
                <a:solidFill>
                  <a:schemeClr val="tx1"/>
                </a:solidFill>
              </a:rPr>
              <a:t>Document-oriented database</a:t>
            </a:r>
          </a:p>
          <a:p>
            <a:pPr marL="285750" indent="-285750">
              <a:buFont typeface="Arial" panose="020B0604020202020204" pitchFamily="34" charset="0"/>
              <a:buChar char="•"/>
            </a:pPr>
            <a:r>
              <a:rPr lang="en-US" sz="1200" dirty="0">
                <a:solidFill>
                  <a:schemeClr val="tx1"/>
                </a:solidFill>
              </a:rPr>
              <a:t>Key-value databases</a:t>
            </a:r>
          </a:p>
          <a:p>
            <a:pPr marL="285750" indent="-285750">
              <a:buFont typeface="Arial" panose="020B0604020202020204" pitchFamily="34" charset="0"/>
              <a:buChar char="•"/>
            </a:pPr>
            <a:r>
              <a:rPr lang="en-US" sz="1200" dirty="0">
                <a:solidFill>
                  <a:schemeClr val="tx1"/>
                </a:solidFill>
              </a:rPr>
              <a:t>Wide-column stores</a:t>
            </a:r>
          </a:p>
          <a:p>
            <a:pPr marL="285750" indent="-285750">
              <a:buFont typeface="Arial" panose="020B0604020202020204" pitchFamily="34" charset="0"/>
              <a:buChar char="•"/>
            </a:pPr>
            <a:r>
              <a:rPr lang="en-US" sz="1200" dirty="0">
                <a:solidFill>
                  <a:schemeClr val="tx1"/>
                </a:solidFill>
              </a:rPr>
              <a:t>Graph databases</a:t>
            </a:r>
          </a:p>
          <a:p>
            <a:pPr marL="285750" indent="-285750">
              <a:buFont typeface="Arial" panose="020B0604020202020204" pitchFamily="34" charset="0"/>
              <a:buChar char="•"/>
            </a:pPr>
            <a:r>
              <a:rPr lang="en-US" sz="1200" dirty="0">
                <a:solidFill>
                  <a:schemeClr val="tx1"/>
                </a:solidFill>
              </a:rPr>
              <a:t>Multi-model databases</a:t>
            </a:r>
          </a:p>
          <a:p>
            <a:pPr marL="285750" indent="-285750" algn="ctr">
              <a:buFont typeface="Arial" panose="020B0604020202020204" pitchFamily="34" charset="0"/>
              <a:buChar char="•"/>
            </a:pPr>
            <a:endParaRPr lang="en-US" sz="1400" dirty="0">
              <a:solidFill>
                <a:schemeClr val="tx1"/>
              </a:solidFill>
            </a:endParaRPr>
          </a:p>
        </p:txBody>
      </p:sp>
      <p:sp>
        <p:nvSpPr>
          <p:cNvPr id="8" name="Flowchart: Connector 7"/>
          <p:cNvSpPr/>
          <p:nvPr/>
        </p:nvSpPr>
        <p:spPr>
          <a:xfrm>
            <a:off x="4105539" y="3587448"/>
            <a:ext cx="3407508" cy="3375056"/>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WHY DID WE CHOOSE NOSQL DATABASE:</a:t>
            </a:r>
          </a:p>
          <a:p>
            <a:pPr marL="285750" indent="-285750">
              <a:buFont typeface="Arial" panose="020B0604020202020204" pitchFamily="34" charset="0"/>
              <a:buChar char="•"/>
            </a:pPr>
            <a:r>
              <a:rPr lang="en-US" sz="1200" dirty="0">
                <a:solidFill>
                  <a:schemeClr val="tx1"/>
                </a:solidFill>
              </a:rPr>
              <a:t>Scalability</a:t>
            </a:r>
          </a:p>
          <a:p>
            <a:pPr marL="285750" indent="-285750">
              <a:buFont typeface="Arial" panose="020B0604020202020204" pitchFamily="34" charset="0"/>
              <a:buChar char="•"/>
            </a:pPr>
            <a:r>
              <a:rPr lang="en-US" sz="1200" dirty="0">
                <a:solidFill>
                  <a:schemeClr val="tx1"/>
                </a:solidFill>
              </a:rPr>
              <a:t>Flexibility</a:t>
            </a:r>
          </a:p>
          <a:p>
            <a:pPr marL="285750" indent="-285750">
              <a:buFont typeface="Arial" panose="020B0604020202020204" pitchFamily="34" charset="0"/>
              <a:buChar char="•"/>
            </a:pPr>
            <a:r>
              <a:rPr lang="en-US" sz="1200" dirty="0">
                <a:solidFill>
                  <a:schemeClr val="tx1"/>
                </a:solidFill>
              </a:rPr>
              <a:t>Performance</a:t>
            </a:r>
          </a:p>
          <a:p>
            <a:pPr marL="285750" indent="-285750">
              <a:buFont typeface="Arial" panose="020B0604020202020204" pitchFamily="34" charset="0"/>
              <a:buChar char="•"/>
            </a:pPr>
            <a:r>
              <a:rPr lang="en-US" sz="1200" dirty="0">
                <a:solidFill>
                  <a:schemeClr val="tx1"/>
                </a:solidFill>
              </a:rPr>
              <a:t>Handling Unstructured Data</a:t>
            </a:r>
          </a:p>
          <a:p>
            <a:pPr marL="285750" indent="-285750">
              <a:buFont typeface="Arial" panose="020B0604020202020204" pitchFamily="34" charset="0"/>
              <a:buChar char="•"/>
            </a:pPr>
            <a:r>
              <a:rPr lang="en-US" sz="1200" dirty="0">
                <a:solidFill>
                  <a:schemeClr val="tx1"/>
                </a:solidFill>
              </a:rPr>
              <a:t>High Availability and Fault Tolerance</a:t>
            </a:r>
          </a:p>
          <a:p>
            <a:pPr marL="285750" indent="-28575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9361660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FIREBASE/FIRESTORE</a:t>
            </a:r>
          </a:p>
        </p:txBody>
      </p:sp>
    </p:spTree>
    <p:extLst>
      <p:ext uri="{BB962C8B-B14F-4D97-AF65-F5344CB8AC3E}">
        <p14:creationId xmlns:p14="http://schemas.microsoft.com/office/powerpoint/2010/main" val="255080750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4 NO SQL DATABASE</a:t>
            </a:r>
          </a:p>
        </p:txBody>
      </p:sp>
      <p:sp>
        <p:nvSpPr>
          <p:cNvPr id="5" name="Flowchart: Connector 4"/>
          <p:cNvSpPr/>
          <p:nvPr/>
        </p:nvSpPr>
        <p:spPr>
          <a:xfrm>
            <a:off x="1261572" y="1662446"/>
            <a:ext cx="3407507" cy="3375056"/>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WHAT IS FIRESTORE</a:t>
            </a:r>
            <a:r>
              <a:rPr lang="en-US" sz="1400" dirty="0">
                <a:solidFill>
                  <a:schemeClr val="tx1"/>
                </a:solidFill>
              </a:rPr>
              <a:t>: </a:t>
            </a:r>
          </a:p>
          <a:p>
            <a:pPr algn="ctr"/>
            <a:r>
              <a:rPr lang="en-US" sz="1400" dirty="0">
                <a:solidFill>
                  <a:schemeClr val="tx1"/>
                </a:solidFill>
              </a:rPr>
              <a:t>Cloud Firestore is a flexible, scalable database for mobile, web, and server development from Firebase and Google Cloud.</a:t>
            </a:r>
          </a:p>
        </p:txBody>
      </p:sp>
      <p:sp>
        <p:nvSpPr>
          <p:cNvPr id="8" name="Flowchart: Connector 7"/>
          <p:cNvSpPr/>
          <p:nvPr/>
        </p:nvSpPr>
        <p:spPr>
          <a:xfrm>
            <a:off x="7314104" y="1662446"/>
            <a:ext cx="3407508" cy="3375056"/>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WHY WE CHOSE FIRESTORE DATABASE FOR Bio-Track</a:t>
            </a:r>
          </a:p>
          <a:p>
            <a:pPr marL="285750" indent="-285750">
              <a:buFont typeface="Arial" panose="020B0604020202020204" pitchFamily="34" charset="0"/>
              <a:buChar char="•"/>
            </a:pPr>
            <a:r>
              <a:rPr lang="en-US" sz="1400" dirty="0">
                <a:solidFill>
                  <a:schemeClr val="tx1"/>
                </a:solidFill>
              </a:rPr>
              <a:t>Real-Time Data Synchronization</a:t>
            </a:r>
          </a:p>
          <a:p>
            <a:pPr marL="285750" indent="-285750">
              <a:buFont typeface="Arial" panose="020B0604020202020204" pitchFamily="34" charset="0"/>
              <a:buChar char="•"/>
            </a:pPr>
            <a:r>
              <a:rPr lang="en-US" sz="1400" dirty="0">
                <a:solidFill>
                  <a:schemeClr val="tx1"/>
                </a:solidFill>
              </a:rPr>
              <a:t>Scalability and Performance</a:t>
            </a:r>
          </a:p>
          <a:p>
            <a:pPr marL="285750" indent="-285750">
              <a:buFont typeface="Arial" panose="020B0604020202020204" pitchFamily="34" charset="0"/>
              <a:buChar char="•"/>
            </a:pPr>
            <a:r>
              <a:rPr lang="en-US" sz="1400" dirty="0">
                <a:solidFill>
                  <a:schemeClr val="tx1"/>
                </a:solidFill>
              </a:rPr>
              <a:t>Flexible Data Structure</a:t>
            </a:r>
          </a:p>
          <a:p>
            <a:pPr marL="285750" indent="-285750">
              <a:buFont typeface="Arial" panose="020B0604020202020204" pitchFamily="34" charset="0"/>
              <a:buChar char="•"/>
            </a:pPr>
            <a:r>
              <a:rPr lang="en-US" sz="1400" dirty="0">
                <a:solidFill>
                  <a:schemeClr val="tx1"/>
                </a:solidFill>
              </a:rPr>
              <a:t>Ease of Integration</a:t>
            </a:r>
          </a:p>
          <a:p>
            <a:pPr marL="285750" indent="-285750">
              <a:buFont typeface="Arial" panose="020B0604020202020204" pitchFamily="34" charset="0"/>
              <a:buChar char="•"/>
            </a:pPr>
            <a:r>
              <a:rPr lang="en-US" sz="1400" dirty="0">
                <a:solidFill>
                  <a:schemeClr val="tx1"/>
                </a:solidFill>
              </a:rPr>
              <a:t>Security</a:t>
            </a:r>
          </a:p>
        </p:txBody>
      </p:sp>
    </p:spTree>
    <p:extLst>
      <p:ext uri="{BB962C8B-B14F-4D97-AF65-F5344CB8AC3E}">
        <p14:creationId xmlns:p14="http://schemas.microsoft.com/office/powerpoint/2010/main" val="17442290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MODEL OF BIO-TRACK</a:t>
            </a:r>
          </a:p>
        </p:txBody>
      </p:sp>
    </p:spTree>
    <p:extLst>
      <p:ext uri="{BB962C8B-B14F-4D97-AF65-F5344CB8AC3E}">
        <p14:creationId xmlns:p14="http://schemas.microsoft.com/office/powerpoint/2010/main" val="401163889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126374"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LECTURER COLLECTION</a:t>
            </a:r>
          </a:p>
        </p:txBody>
      </p:sp>
      <p:pic>
        <p:nvPicPr>
          <p:cNvPr id="3" name="Picture 2"/>
          <p:cNvPicPr>
            <a:picLocks noChangeAspect="1"/>
          </p:cNvPicPr>
          <p:nvPr/>
        </p:nvPicPr>
        <p:blipFill>
          <a:blip r:embed="rId2"/>
          <a:stretch>
            <a:fillRect/>
          </a:stretch>
        </p:blipFill>
        <p:spPr>
          <a:xfrm>
            <a:off x="552594" y="1477736"/>
            <a:ext cx="10835491" cy="3943350"/>
          </a:xfrm>
          <a:prstGeom prst="rect">
            <a:avLst/>
          </a:prstGeom>
        </p:spPr>
      </p:pic>
    </p:spTree>
    <p:extLst>
      <p:ext uri="{BB962C8B-B14F-4D97-AF65-F5344CB8AC3E}">
        <p14:creationId xmlns:p14="http://schemas.microsoft.com/office/powerpoint/2010/main" val="166656379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126374"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STUDENT COLLECTION</a:t>
            </a:r>
          </a:p>
        </p:txBody>
      </p:sp>
      <p:pic>
        <p:nvPicPr>
          <p:cNvPr id="4" name="Picture 3"/>
          <p:cNvPicPr>
            <a:picLocks noChangeAspect="1"/>
          </p:cNvPicPr>
          <p:nvPr/>
        </p:nvPicPr>
        <p:blipFill>
          <a:blip r:embed="rId2"/>
          <a:stretch>
            <a:fillRect/>
          </a:stretch>
        </p:blipFill>
        <p:spPr>
          <a:xfrm>
            <a:off x="7617" y="1516245"/>
            <a:ext cx="12192000" cy="4460012"/>
          </a:xfrm>
          <a:prstGeom prst="rect">
            <a:avLst/>
          </a:prstGeom>
        </p:spPr>
      </p:pic>
    </p:spTree>
    <p:extLst>
      <p:ext uri="{BB962C8B-B14F-4D97-AF65-F5344CB8AC3E}">
        <p14:creationId xmlns:p14="http://schemas.microsoft.com/office/powerpoint/2010/main" val="86168934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126374" y="0"/>
            <a:ext cx="5687932"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COURSE COLLECTION</a:t>
            </a:r>
          </a:p>
        </p:txBody>
      </p:sp>
      <p:pic>
        <p:nvPicPr>
          <p:cNvPr id="3" name="Picture 2"/>
          <p:cNvPicPr>
            <a:picLocks noChangeAspect="1"/>
          </p:cNvPicPr>
          <p:nvPr/>
        </p:nvPicPr>
        <p:blipFill>
          <a:blip r:embed="rId2"/>
          <a:stretch>
            <a:fillRect/>
          </a:stretch>
        </p:blipFill>
        <p:spPr>
          <a:xfrm>
            <a:off x="351058" y="967255"/>
            <a:ext cx="11238564" cy="5601667"/>
          </a:xfrm>
          <a:prstGeom prst="rect">
            <a:avLst/>
          </a:prstGeom>
        </p:spPr>
      </p:pic>
    </p:spTree>
    <p:extLst>
      <p:ext uri="{BB962C8B-B14F-4D97-AF65-F5344CB8AC3E}">
        <p14:creationId xmlns:p14="http://schemas.microsoft.com/office/powerpoint/2010/main" val="9416176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4258493" y="0"/>
            <a:ext cx="3657599" cy="781176"/>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4A5AEE"/>
                </a:solidFill>
              </a:rPr>
              <a:t>CONTENT</a:t>
            </a:r>
          </a:p>
        </p:txBody>
      </p:sp>
      <p:sp>
        <p:nvSpPr>
          <p:cNvPr id="14" name="Oval 13"/>
          <p:cNvSpPr/>
          <p:nvPr/>
        </p:nvSpPr>
        <p:spPr>
          <a:xfrm>
            <a:off x="1336936" y="1485121"/>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7" name="TextBox 16"/>
          <p:cNvSpPr txBox="1"/>
          <p:nvPr/>
        </p:nvSpPr>
        <p:spPr>
          <a:xfrm>
            <a:off x="1785258" y="1386117"/>
            <a:ext cx="4789716" cy="646331"/>
          </a:xfrm>
          <a:prstGeom prst="rect">
            <a:avLst/>
          </a:prstGeom>
          <a:noFill/>
        </p:spPr>
        <p:txBody>
          <a:bodyPr wrap="square" rtlCol="0">
            <a:spAutoFit/>
          </a:bodyPr>
          <a:lstStyle/>
          <a:p>
            <a:r>
              <a:rPr lang="en-US" sz="3600" b="1" dirty="0"/>
              <a:t>DEFINITION</a:t>
            </a:r>
          </a:p>
        </p:txBody>
      </p:sp>
      <p:sp>
        <p:nvSpPr>
          <p:cNvPr id="23" name="Oval 22"/>
          <p:cNvSpPr/>
          <p:nvPr/>
        </p:nvSpPr>
        <p:spPr>
          <a:xfrm>
            <a:off x="1336936" y="2230456"/>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24" name="TextBox 23"/>
          <p:cNvSpPr txBox="1"/>
          <p:nvPr/>
        </p:nvSpPr>
        <p:spPr>
          <a:xfrm>
            <a:off x="1785257" y="2131452"/>
            <a:ext cx="9030789" cy="646331"/>
          </a:xfrm>
          <a:prstGeom prst="rect">
            <a:avLst/>
          </a:prstGeom>
          <a:noFill/>
        </p:spPr>
        <p:txBody>
          <a:bodyPr wrap="square" rtlCol="0">
            <a:spAutoFit/>
          </a:bodyPr>
          <a:lstStyle/>
          <a:p>
            <a:r>
              <a:rPr lang="en-US" sz="3600" b="1" dirty="0"/>
              <a:t>HOW TO ENSURE A GOOD DATABASE DESIGN</a:t>
            </a:r>
          </a:p>
        </p:txBody>
      </p:sp>
      <p:sp>
        <p:nvSpPr>
          <p:cNvPr id="25" name="Oval 24"/>
          <p:cNvSpPr/>
          <p:nvPr/>
        </p:nvSpPr>
        <p:spPr>
          <a:xfrm>
            <a:off x="1336937" y="2876786"/>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26" name="TextBox 25"/>
          <p:cNvSpPr txBox="1"/>
          <p:nvPr/>
        </p:nvSpPr>
        <p:spPr>
          <a:xfrm>
            <a:off x="1785259" y="2777782"/>
            <a:ext cx="4789716" cy="646331"/>
          </a:xfrm>
          <a:prstGeom prst="rect">
            <a:avLst/>
          </a:prstGeom>
          <a:noFill/>
        </p:spPr>
        <p:txBody>
          <a:bodyPr wrap="square" rtlCol="0">
            <a:spAutoFit/>
          </a:bodyPr>
          <a:lstStyle/>
          <a:p>
            <a:r>
              <a:rPr lang="en-US" sz="3600" b="1" dirty="0"/>
              <a:t>BIO TRACK’S DATABASE</a:t>
            </a:r>
          </a:p>
        </p:txBody>
      </p:sp>
      <p:sp>
        <p:nvSpPr>
          <p:cNvPr id="27" name="Oval 26"/>
          <p:cNvSpPr/>
          <p:nvPr/>
        </p:nvSpPr>
        <p:spPr>
          <a:xfrm>
            <a:off x="1336936" y="3588601"/>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28" name="TextBox 27"/>
          <p:cNvSpPr txBox="1"/>
          <p:nvPr/>
        </p:nvSpPr>
        <p:spPr>
          <a:xfrm>
            <a:off x="1785258" y="3489597"/>
            <a:ext cx="4789716" cy="646331"/>
          </a:xfrm>
          <a:prstGeom prst="rect">
            <a:avLst/>
          </a:prstGeom>
          <a:noFill/>
        </p:spPr>
        <p:txBody>
          <a:bodyPr wrap="square" rtlCol="0">
            <a:spAutoFit/>
          </a:bodyPr>
          <a:lstStyle/>
          <a:p>
            <a:r>
              <a:rPr lang="en-US" sz="3600" b="1" dirty="0"/>
              <a:t>NO SQL DATABASE</a:t>
            </a:r>
          </a:p>
        </p:txBody>
      </p:sp>
      <p:sp>
        <p:nvSpPr>
          <p:cNvPr id="29" name="Oval 28"/>
          <p:cNvSpPr/>
          <p:nvPr/>
        </p:nvSpPr>
        <p:spPr>
          <a:xfrm>
            <a:off x="1336936" y="4282992"/>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30" name="TextBox 29"/>
          <p:cNvSpPr txBox="1"/>
          <p:nvPr/>
        </p:nvSpPr>
        <p:spPr>
          <a:xfrm>
            <a:off x="1785258" y="4183988"/>
            <a:ext cx="4789716" cy="646331"/>
          </a:xfrm>
          <a:prstGeom prst="rect">
            <a:avLst/>
          </a:prstGeom>
          <a:noFill/>
        </p:spPr>
        <p:txBody>
          <a:bodyPr wrap="square" rtlCol="0">
            <a:spAutoFit/>
          </a:bodyPr>
          <a:lstStyle/>
          <a:p>
            <a:r>
              <a:rPr lang="en-US" sz="3600" b="1" dirty="0"/>
              <a:t>FIREBASE/FIRESTORE</a:t>
            </a:r>
          </a:p>
        </p:txBody>
      </p:sp>
      <p:sp>
        <p:nvSpPr>
          <p:cNvPr id="31" name="Oval 30"/>
          <p:cNvSpPr/>
          <p:nvPr/>
        </p:nvSpPr>
        <p:spPr>
          <a:xfrm>
            <a:off x="1336936" y="4977383"/>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32" name="TextBox 31"/>
          <p:cNvSpPr txBox="1"/>
          <p:nvPr/>
        </p:nvSpPr>
        <p:spPr>
          <a:xfrm>
            <a:off x="1785258" y="4878379"/>
            <a:ext cx="6338206" cy="646331"/>
          </a:xfrm>
          <a:prstGeom prst="rect">
            <a:avLst/>
          </a:prstGeom>
          <a:noFill/>
        </p:spPr>
        <p:txBody>
          <a:bodyPr wrap="square" rtlCol="0">
            <a:spAutoFit/>
          </a:bodyPr>
          <a:lstStyle/>
          <a:p>
            <a:r>
              <a:rPr lang="en-US" sz="3600" b="1" dirty="0"/>
              <a:t>DATA MODEL OF BIO-TRACK</a:t>
            </a:r>
          </a:p>
        </p:txBody>
      </p:sp>
      <p:sp>
        <p:nvSpPr>
          <p:cNvPr id="33" name="Oval 32"/>
          <p:cNvSpPr/>
          <p:nvPr/>
        </p:nvSpPr>
        <p:spPr>
          <a:xfrm>
            <a:off x="1336936" y="5628440"/>
            <a:ext cx="448322" cy="44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34" name="TextBox 33"/>
          <p:cNvSpPr txBox="1"/>
          <p:nvPr/>
        </p:nvSpPr>
        <p:spPr>
          <a:xfrm>
            <a:off x="1785258" y="5529436"/>
            <a:ext cx="4789716" cy="646331"/>
          </a:xfrm>
          <a:prstGeom prst="rect">
            <a:avLst/>
          </a:prstGeom>
          <a:noFill/>
        </p:spPr>
        <p:txBody>
          <a:bodyPr wrap="square" rtlCol="0">
            <a:spAutoFit/>
          </a:bodyPr>
          <a:lstStyle/>
          <a:p>
            <a:r>
              <a:rPr lang="en-US" sz="3600" b="1" dirty="0"/>
              <a:t>CONCLUSION</a:t>
            </a:r>
          </a:p>
        </p:txBody>
      </p:sp>
    </p:spTree>
    <p:extLst>
      <p:ext uri="{BB962C8B-B14F-4D97-AF65-F5344CB8AC3E}">
        <p14:creationId xmlns:p14="http://schemas.microsoft.com/office/powerpoint/2010/main" val="3105090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524737" y="0"/>
            <a:ext cx="6891205"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COURSE ENROLLED COLLECTION</a:t>
            </a:r>
          </a:p>
        </p:txBody>
      </p:sp>
      <p:pic>
        <p:nvPicPr>
          <p:cNvPr id="4" name="Picture 3"/>
          <p:cNvPicPr>
            <a:picLocks noChangeAspect="1"/>
          </p:cNvPicPr>
          <p:nvPr/>
        </p:nvPicPr>
        <p:blipFill>
          <a:blip r:embed="rId2"/>
          <a:stretch>
            <a:fillRect/>
          </a:stretch>
        </p:blipFill>
        <p:spPr>
          <a:xfrm>
            <a:off x="0" y="1566037"/>
            <a:ext cx="12120879" cy="4214277"/>
          </a:xfrm>
          <a:prstGeom prst="rect">
            <a:avLst/>
          </a:prstGeom>
        </p:spPr>
      </p:pic>
    </p:spTree>
    <p:extLst>
      <p:ext uri="{BB962C8B-B14F-4D97-AF65-F5344CB8AC3E}">
        <p14:creationId xmlns:p14="http://schemas.microsoft.com/office/powerpoint/2010/main" val="43721280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524737" y="0"/>
            <a:ext cx="6891205"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ADMIN COLLECTION</a:t>
            </a:r>
          </a:p>
        </p:txBody>
      </p:sp>
      <p:pic>
        <p:nvPicPr>
          <p:cNvPr id="3" name="Picture 2"/>
          <p:cNvPicPr>
            <a:picLocks noChangeAspect="1"/>
          </p:cNvPicPr>
          <p:nvPr/>
        </p:nvPicPr>
        <p:blipFill rotWithShape="1">
          <a:blip r:embed="rId2"/>
          <a:srcRect r="10898"/>
          <a:stretch/>
        </p:blipFill>
        <p:spPr>
          <a:xfrm>
            <a:off x="0" y="1710302"/>
            <a:ext cx="12189775" cy="3833247"/>
          </a:xfrm>
          <a:prstGeom prst="rect">
            <a:avLst/>
          </a:prstGeom>
        </p:spPr>
      </p:pic>
    </p:spTree>
    <p:extLst>
      <p:ext uri="{BB962C8B-B14F-4D97-AF65-F5344CB8AC3E}">
        <p14:creationId xmlns:p14="http://schemas.microsoft.com/office/powerpoint/2010/main" val="24614605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915759" y="0"/>
            <a:ext cx="8358256"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ATTENDANCE RECORD COLLECTION</a:t>
            </a:r>
          </a:p>
        </p:txBody>
      </p:sp>
      <p:pic>
        <p:nvPicPr>
          <p:cNvPr id="4" name="Picture 3"/>
          <p:cNvPicPr>
            <a:picLocks noChangeAspect="1"/>
          </p:cNvPicPr>
          <p:nvPr/>
        </p:nvPicPr>
        <p:blipFill>
          <a:blip r:embed="rId2"/>
          <a:stretch>
            <a:fillRect/>
          </a:stretch>
        </p:blipFill>
        <p:spPr>
          <a:xfrm>
            <a:off x="377968" y="1272004"/>
            <a:ext cx="11433837" cy="5585996"/>
          </a:xfrm>
          <a:prstGeom prst="rect">
            <a:avLst/>
          </a:prstGeom>
        </p:spPr>
      </p:pic>
    </p:spTree>
    <p:extLst>
      <p:ext uri="{BB962C8B-B14F-4D97-AF65-F5344CB8AC3E}">
        <p14:creationId xmlns:p14="http://schemas.microsoft.com/office/powerpoint/2010/main" val="5849699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915759" y="0"/>
            <a:ext cx="8358256"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FIRESTORE CONFIGURATION </a:t>
            </a: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3" name="Picture 2">
            <a:extLst>
              <a:ext uri="{FF2B5EF4-FFF2-40B4-BE49-F238E27FC236}">
                <a16:creationId xmlns:a16="http://schemas.microsoft.com/office/drawing/2014/main" xmlns="" id="{57542458-82A8-FCBD-4E3B-7CB88A73FBBF}"/>
              </a:ext>
            </a:extLst>
          </p:cNvPr>
          <p:cNvPicPr>
            <a:picLocks noChangeAspect="1"/>
          </p:cNvPicPr>
          <p:nvPr/>
        </p:nvPicPr>
        <p:blipFill>
          <a:blip r:embed="rId4"/>
          <a:stretch>
            <a:fillRect/>
          </a:stretch>
        </p:blipFill>
        <p:spPr>
          <a:xfrm>
            <a:off x="432179" y="838925"/>
            <a:ext cx="11354937" cy="5917475"/>
          </a:xfrm>
          <a:prstGeom prst="rect">
            <a:avLst/>
          </a:prstGeom>
        </p:spPr>
      </p:pic>
    </p:spTree>
    <p:extLst>
      <p:ext uri="{BB962C8B-B14F-4D97-AF65-F5344CB8AC3E}">
        <p14:creationId xmlns:p14="http://schemas.microsoft.com/office/powerpoint/2010/main" val="409713850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046480" y="0"/>
            <a:ext cx="10546080"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32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TEST FUNCTION USED TO ACCESS FIRESTORE DATABASE</a:t>
            </a: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a:t>
            </a: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4" name="Picture 3">
            <a:extLst>
              <a:ext uri="{FF2B5EF4-FFF2-40B4-BE49-F238E27FC236}">
                <a16:creationId xmlns:a16="http://schemas.microsoft.com/office/drawing/2014/main" xmlns="" id="{0B713526-2C78-05F1-A69B-C64C92724E27}"/>
              </a:ext>
            </a:extLst>
          </p:cNvPr>
          <p:cNvPicPr>
            <a:picLocks noChangeAspect="1"/>
          </p:cNvPicPr>
          <p:nvPr/>
        </p:nvPicPr>
        <p:blipFill>
          <a:blip r:embed="rId4"/>
          <a:stretch>
            <a:fillRect/>
          </a:stretch>
        </p:blipFill>
        <p:spPr>
          <a:xfrm>
            <a:off x="358187" y="800100"/>
            <a:ext cx="11681413" cy="5917476"/>
          </a:xfrm>
          <a:prstGeom prst="rect">
            <a:avLst/>
          </a:prstGeom>
        </p:spPr>
      </p:pic>
    </p:spTree>
    <p:extLst>
      <p:ext uri="{BB962C8B-B14F-4D97-AF65-F5344CB8AC3E}">
        <p14:creationId xmlns:p14="http://schemas.microsoft.com/office/powerpoint/2010/main" val="36875573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950493" y="0"/>
            <a:ext cx="3717598"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     OUTPUT</a:t>
            </a:r>
          </a:p>
        </p:txBody>
      </p:sp>
      <p:pic>
        <p:nvPicPr>
          <p:cNvPr id="5" name="Picture 4"/>
          <p:cNvPicPr>
            <a:picLocks noChangeAspect="1"/>
          </p:cNvPicPr>
          <p:nvPr/>
        </p:nvPicPr>
        <p:blipFill>
          <a:blip r:embed="rId2"/>
          <a:stretch>
            <a:fillRect/>
          </a:stretch>
        </p:blipFill>
        <p:spPr>
          <a:xfrm>
            <a:off x="234973" y="1566727"/>
            <a:ext cx="11661683" cy="4874078"/>
          </a:xfrm>
          <a:prstGeom prst="rect">
            <a:avLst/>
          </a:prstGeom>
        </p:spPr>
      </p:pic>
    </p:spTree>
    <p:extLst>
      <p:ext uri="{BB962C8B-B14F-4D97-AF65-F5344CB8AC3E}">
        <p14:creationId xmlns:p14="http://schemas.microsoft.com/office/powerpoint/2010/main" val="378035672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CONCLUSION</a:t>
            </a:r>
          </a:p>
        </p:txBody>
      </p:sp>
    </p:spTree>
    <p:extLst>
      <p:ext uri="{BB962C8B-B14F-4D97-AF65-F5344CB8AC3E}">
        <p14:creationId xmlns:p14="http://schemas.microsoft.com/office/powerpoint/2010/main" val="32244086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1471028" y="1545856"/>
            <a:ext cx="6096000" cy="2031325"/>
          </a:xfrm>
          <a:prstGeom prst="rect">
            <a:avLst/>
          </a:prstGeom>
        </p:spPr>
        <p:txBody>
          <a:bodyPr>
            <a:spAutoFit/>
          </a:bodyPr>
          <a:lstStyle/>
          <a:p>
            <a:r>
              <a:rPr lang="en-US" dirty="0"/>
              <a:t>The implementation of a Biometric Student’s Attendance App, supported by a well-designed NoSQL database, offers a solution for managing student attendance in educational institutions. Through careful database design, leveraging the flexibility and scalability of NoSQL databases like Firestore, the system can handle the dynamic and evolving requirements of modern educational environments</a:t>
            </a:r>
          </a:p>
        </p:txBody>
      </p:sp>
    </p:spTree>
    <p:extLst>
      <p:ext uri="{BB962C8B-B14F-4D97-AF65-F5344CB8AC3E}">
        <p14:creationId xmlns:p14="http://schemas.microsoft.com/office/powerpoint/2010/main" val="231996570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181" y="782228"/>
            <a:ext cx="3680591" cy="5474879"/>
          </a:xfrm>
          <a:prstGeom prst="rect">
            <a:avLst/>
          </a:prstGeom>
        </p:spPr>
      </p:pic>
      <p:sp>
        <p:nvSpPr>
          <p:cNvPr id="5" name="TextBox 4"/>
          <p:cNvSpPr txBox="1"/>
          <p:nvPr/>
        </p:nvSpPr>
        <p:spPr>
          <a:xfrm>
            <a:off x="1123406" y="2857947"/>
            <a:ext cx="5390605" cy="1323439"/>
          </a:xfrm>
          <a:prstGeom prst="rect">
            <a:avLst/>
          </a:prstGeom>
          <a:noFill/>
        </p:spPr>
        <p:txBody>
          <a:bodyPr wrap="square" rtlCol="0">
            <a:spAutoFit/>
          </a:bodyPr>
          <a:lstStyle/>
          <a:p>
            <a:r>
              <a:rPr lang="en-US" sz="8000" b="1" dirty="0">
                <a:solidFill>
                  <a:srgbClr val="4A5AEE"/>
                </a:solidFill>
              </a:rPr>
              <a:t>THANK YOU</a:t>
            </a:r>
          </a:p>
        </p:txBody>
      </p:sp>
    </p:spTree>
    <p:extLst>
      <p:ext uri="{BB962C8B-B14F-4D97-AF65-F5344CB8AC3E}">
        <p14:creationId xmlns:p14="http://schemas.microsoft.com/office/powerpoint/2010/main" val="1102126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DEFINITION</a:t>
            </a:r>
          </a:p>
        </p:txBody>
      </p:sp>
    </p:spTree>
    <p:extLst>
      <p:ext uri="{BB962C8B-B14F-4D97-AF65-F5344CB8AC3E}">
        <p14:creationId xmlns:p14="http://schemas.microsoft.com/office/powerpoint/2010/main" val="2759366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1" name="Flowchart: Connector 10"/>
          <p:cNvSpPr/>
          <p:nvPr/>
        </p:nvSpPr>
        <p:spPr>
          <a:xfrm>
            <a:off x="6834097" y="1321003"/>
            <a:ext cx="4276406" cy="4235679"/>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database design for a Biometrics Student Attendance App is a comprehensive series of procedures and tasks that encompass multiple steps essential for implementing a robust and efficient database system</a:t>
            </a:r>
          </a:p>
        </p:txBody>
      </p:sp>
    </p:spTree>
    <p:extLst>
      <p:ext uri="{BB962C8B-B14F-4D97-AF65-F5344CB8AC3E}">
        <p14:creationId xmlns:p14="http://schemas.microsoft.com/office/powerpoint/2010/main" val="20829490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 HOW TO ENSURE A GOOD DATABASE DESIGN</a:t>
            </a:r>
          </a:p>
        </p:txBody>
      </p:sp>
    </p:spTree>
    <p:extLst>
      <p:ext uri="{BB962C8B-B14F-4D97-AF65-F5344CB8AC3E}">
        <p14:creationId xmlns:p14="http://schemas.microsoft.com/office/powerpoint/2010/main" val="294714064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1" name="Flowchart: Connector 10"/>
          <p:cNvSpPr/>
          <p:nvPr/>
        </p:nvSpPr>
        <p:spPr>
          <a:xfrm>
            <a:off x="215584" y="133325"/>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1:</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Determine the goal of your database, and ensure clear communication with the stakeholders</a:t>
            </a:r>
            <a:endParaRPr lang="en-US" sz="1400" dirty="0">
              <a:solidFill>
                <a:schemeClr val="tx1"/>
              </a:solidFill>
            </a:endParaRPr>
          </a:p>
        </p:txBody>
      </p:sp>
      <p:sp>
        <p:nvSpPr>
          <p:cNvPr id="8" name="Flowchart: Connector 7"/>
          <p:cNvSpPr/>
          <p:nvPr/>
        </p:nvSpPr>
        <p:spPr>
          <a:xfrm>
            <a:off x="8802234" y="133325"/>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rPr>
              <a:t>Step 2:</a:t>
            </a:r>
            <a:r>
              <a:rPr lang="en-US" sz="1400" dirty="0">
                <a:solidFill>
                  <a:schemeClr val="tx1"/>
                </a:solidFill>
              </a:rPr>
              <a:t> List down all the entities that will be present in the database &amp; what relationships exist among them</a:t>
            </a:r>
          </a:p>
        </p:txBody>
      </p:sp>
      <p:sp>
        <p:nvSpPr>
          <p:cNvPr id="9" name="Flowchart: Connector 8"/>
          <p:cNvSpPr/>
          <p:nvPr/>
        </p:nvSpPr>
        <p:spPr>
          <a:xfrm>
            <a:off x="1186590" y="3743027"/>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3:</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Organize the information into different tables such that no or very little redundancy is there</a:t>
            </a:r>
            <a:endParaRPr lang="en-US" sz="1400" dirty="0">
              <a:solidFill>
                <a:schemeClr val="tx1"/>
              </a:solidFill>
            </a:endParaRPr>
          </a:p>
        </p:txBody>
      </p:sp>
      <p:sp>
        <p:nvSpPr>
          <p:cNvPr id="10" name="Flowchart: Connector 9"/>
          <p:cNvSpPr/>
          <p:nvPr/>
        </p:nvSpPr>
        <p:spPr>
          <a:xfrm>
            <a:off x="7918316" y="3743026"/>
            <a:ext cx="2912979" cy="2885237"/>
          </a:xfrm>
          <a:prstGeom prst="flowChartConnector">
            <a:avLst/>
          </a:prstGeom>
          <a:solidFill>
            <a:srgbClr val="CCFFFF">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4:</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Ensure uniqueness in every table</a:t>
            </a:r>
          </a:p>
          <a:p>
            <a:pPr algn="ctr"/>
            <a:r>
              <a:rPr lang="en-US" sz="1400" b="1"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Step 5:</a:t>
            </a:r>
            <a:r>
              <a:rPr lang="en-US" sz="1400" kern="100" spc="10" dirty="0">
                <a:solidFill>
                  <a:srgbClr val="273239"/>
                </a:solidFill>
                <a:latin typeface="Calibri" panose="020F0502020204030204" pitchFamily="34" charset="0"/>
                <a:ea typeface="Times New Roman" panose="02020603050405020304" pitchFamily="18" charset="0"/>
                <a:cs typeface="Times New Roman" panose="02020603050405020304" pitchFamily="18" charset="0"/>
              </a:rPr>
              <a:t> After all the tables are structured, and information is organized</a:t>
            </a:r>
            <a:endParaRPr lang="en-US" sz="1400" dirty="0">
              <a:solidFill>
                <a:schemeClr val="tx1"/>
              </a:solidFill>
            </a:endParaRPr>
          </a:p>
        </p:txBody>
      </p:sp>
      <p:sp>
        <p:nvSpPr>
          <p:cNvPr id="12" name="Rectangle 11"/>
          <p:cNvSpPr/>
          <p:nvPr/>
        </p:nvSpPr>
        <p:spPr>
          <a:xfrm>
            <a:off x="2926073" y="0"/>
            <a:ext cx="6035038" cy="809897"/>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2 STEPS TO GOOD DATABASE</a:t>
            </a:r>
          </a:p>
        </p:txBody>
      </p:sp>
    </p:spTree>
    <p:extLst>
      <p:ext uri="{BB962C8B-B14F-4D97-AF65-F5344CB8AC3E}">
        <p14:creationId xmlns:p14="http://schemas.microsoft.com/office/powerpoint/2010/main" val="261978712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val 2"/>
          <p:cNvSpPr/>
          <p:nvPr/>
        </p:nvSpPr>
        <p:spPr>
          <a:xfrm>
            <a:off x="4455660" y="2042432"/>
            <a:ext cx="2926418" cy="28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 BIO TRACK’S DATABASE</a:t>
            </a:r>
          </a:p>
        </p:txBody>
      </p:sp>
    </p:spTree>
    <p:extLst>
      <p:ext uri="{BB962C8B-B14F-4D97-AF65-F5344CB8AC3E}">
        <p14:creationId xmlns:p14="http://schemas.microsoft.com/office/powerpoint/2010/main" val="398173374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43489" y="0"/>
            <a:ext cx="6879776" cy="783771"/>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3.1 CONCEPTUAL MODELING</a:t>
            </a:r>
          </a:p>
        </p:txBody>
      </p:sp>
      <p:pic>
        <p:nvPicPr>
          <p:cNvPr id="16" name="Picture 15"/>
          <p:cNvPicPr>
            <a:picLocks noChangeAspect="1"/>
          </p:cNvPicPr>
          <p:nvPr/>
        </p:nvPicPr>
        <p:blipFill rotWithShape="1">
          <a:blip r:embed="rId2">
            <a:duotone>
              <a:prstClr val="black"/>
              <a:schemeClr val="tx2">
                <a:lumMod val="40000"/>
                <a:lumOff val="60000"/>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l="7005" t="6668" r="9880" b="1670"/>
          <a:stretch/>
        </p:blipFill>
        <p:spPr>
          <a:xfrm>
            <a:off x="3126374" y="1045029"/>
            <a:ext cx="5365837" cy="5917475"/>
          </a:xfrm>
          <a:prstGeom prst="ellipse">
            <a:avLst/>
          </a:prstGeom>
          <a:solidFill>
            <a:schemeClr val="accent1">
              <a:lumMod val="40000"/>
              <a:lumOff val="60000"/>
            </a:schemeClr>
          </a:solidFill>
          <a:ln>
            <a:noFill/>
          </a:ln>
          <a:effectLst>
            <a:softEdge rad="114300"/>
          </a:effectLst>
        </p:spPr>
      </p:pic>
      <p:pic>
        <p:nvPicPr>
          <p:cNvPr id="19" name="Image 14"/>
          <p:cNvPicPr/>
          <p:nvPr/>
        </p:nvPicPr>
        <p:blipFill>
          <a:blip r:embed="rId4"/>
          <a:stretch>
            <a:fillRect/>
          </a:stretch>
        </p:blipFill>
        <p:spPr>
          <a:xfrm>
            <a:off x="1708287" y="935895"/>
            <a:ext cx="8860340" cy="5841839"/>
          </a:xfrm>
          <a:prstGeom prst="rect">
            <a:avLst/>
          </a:prstGeom>
        </p:spPr>
      </p:pic>
      <p:sp>
        <p:nvSpPr>
          <p:cNvPr id="5" name="Rectangle 4"/>
          <p:cNvSpPr/>
          <p:nvPr/>
        </p:nvSpPr>
        <p:spPr>
          <a:xfrm rot="16200000">
            <a:off x="-194966" y="3399322"/>
            <a:ext cx="3135088" cy="67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 DIAGRAM</a:t>
            </a:r>
          </a:p>
        </p:txBody>
      </p:sp>
    </p:spTree>
    <p:extLst>
      <p:ext uri="{BB962C8B-B14F-4D97-AF65-F5344CB8AC3E}">
        <p14:creationId xmlns:p14="http://schemas.microsoft.com/office/powerpoint/2010/main" val="293880944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965326" y="0"/>
            <a:ext cx="6117714" cy="800100"/>
          </a:xfrm>
          <a:prstGeom prst="rect">
            <a:avLst/>
          </a:prstGeom>
          <a:solidFill>
            <a:srgbClr val="EBEBF5"/>
          </a:solidFill>
          <a:ln>
            <a:solidFill>
              <a:srgbClr val="4A5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07000"/>
              </a:lnSpc>
              <a:spcBef>
                <a:spcPts val="200"/>
              </a:spcBef>
              <a:spcAft>
                <a:spcPts val="0"/>
              </a:spcAft>
            </a:pPr>
            <a:r>
              <a:rPr lang="en-US" sz="3600" b="1" kern="100" dirty="0">
                <a:solidFill>
                  <a:srgbClr val="4A5AEE"/>
                </a:solidFill>
                <a:latin typeface="Calibri Light" panose="020F0302020204030204" pitchFamily="34" charset="0"/>
                <a:ea typeface="Times New Roman" panose="02020603050405020304" pitchFamily="18" charset="0"/>
                <a:cs typeface="Times New Roman" panose="02020603050405020304" pitchFamily="18" charset="0"/>
              </a:rPr>
              <a:t>3.2 LOGICAL MODELING(1/3)</a:t>
            </a:r>
          </a:p>
        </p:txBody>
      </p:sp>
      <p:sp>
        <p:nvSpPr>
          <p:cNvPr id="6" name="Flowchart: Connector 5"/>
          <p:cNvSpPr/>
          <p:nvPr/>
        </p:nvSpPr>
        <p:spPr>
          <a:xfrm>
            <a:off x="827123" y="1450175"/>
            <a:ext cx="4276406" cy="4235679"/>
          </a:xfrm>
          <a:prstGeom prst="flowChartConnector">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STEPS TO PRODUCE RELATIONAL SCHEMA:</a:t>
            </a:r>
          </a:p>
          <a:p>
            <a:pPr marL="285750" indent="-285750">
              <a:buFont typeface="Arial" panose="020B0604020202020204" pitchFamily="34" charset="0"/>
              <a:buChar char="•"/>
            </a:pPr>
            <a:r>
              <a:rPr lang="en-US" sz="1400" dirty="0">
                <a:solidFill>
                  <a:schemeClr val="tx1"/>
                </a:solidFill>
              </a:rPr>
              <a:t>Identify Entities</a:t>
            </a:r>
          </a:p>
          <a:p>
            <a:pPr marL="285750" indent="-285750">
              <a:buFont typeface="Arial" panose="020B0604020202020204" pitchFamily="34" charset="0"/>
              <a:buChar char="•"/>
            </a:pPr>
            <a:r>
              <a:rPr lang="en-US" sz="1400" dirty="0">
                <a:solidFill>
                  <a:schemeClr val="tx1"/>
                </a:solidFill>
              </a:rPr>
              <a:t>Identify Attributes</a:t>
            </a:r>
          </a:p>
          <a:p>
            <a:pPr marL="285750" indent="-285750">
              <a:buFont typeface="Arial" panose="020B0604020202020204" pitchFamily="34" charset="0"/>
              <a:buChar char="•"/>
            </a:pPr>
            <a:r>
              <a:rPr lang="en-US" sz="1400" dirty="0">
                <a:solidFill>
                  <a:schemeClr val="tx1"/>
                </a:solidFill>
              </a:rPr>
              <a:t>Determine Primary Keys</a:t>
            </a:r>
          </a:p>
          <a:p>
            <a:pPr marL="285750" indent="-285750">
              <a:buFont typeface="Arial" panose="020B0604020202020204" pitchFamily="34" charset="0"/>
              <a:buChar char="•"/>
            </a:pPr>
            <a:r>
              <a:rPr lang="en-US" sz="1400" dirty="0">
                <a:solidFill>
                  <a:schemeClr val="tx1"/>
                </a:solidFill>
              </a:rPr>
              <a:t>Identify Relationships</a:t>
            </a:r>
          </a:p>
          <a:p>
            <a:pPr marL="285750" indent="-285750">
              <a:buFont typeface="Arial" panose="020B0604020202020204" pitchFamily="34" charset="0"/>
              <a:buChar char="•"/>
            </a:pPr>
            <a:r>
              <a:rPr lang="en-US" sz="1400" dirty="0">
                <a:solidFill>
                  <a:schemeClr val="tx1"/>
                </a:solidFill>
              </a:rPr>
              <a:t>Create Junction Tables for Many-to-Many Relationships</a:t>
            </a:r>
          </a:p>
          <a:p>
            <a:pPr marL="285750" indent="-285750">
              <a:buFont typeface="Arial" panose="020B0604020202020204" pitchFamily="34" charset="0"/>
              <a:buChar char="•"/>
            </a:pPr>
            <a:r>
              <a:rPr lang="en-US" sz="1400" dirty="0">
                <a:solidFill>
                  <a:schemeClr val="tx1"/>
                </a:solidFill>
              </a:rPr>
              <a:t>Normalize the Schema</a:t>
            </a:r>
          </a:p>
          <a:p>
            <a:pPr marL="285750" indent="-285750">
              <a:buFont typeface="Arial" panose="020B0604020202020204" pitchFamily="34" charset="0"/>
              <a:buChar char="•"/>
            </a:pPr>
            <a:r>
              <a:rPr lang="en-US" sz="1400" dirty="0">
                <a:solidFill>
                  <a:schemeClr val="tx1"/>
                </a:solidFill>
              </a:rPr>
              <a:t>Define the Final Schema</a:t>
            </a:r>
          </a:p>
        </p:txBody>
      </p:sp>
      <p:pic>
        <p:nvPicPr>
          <p:cNvPr id="5" name="Picture 4"/>
          <p:cNvPicPr>
            <a:picLocks noChangeAspect="1"/>
          </p:cNvPicPr>
          <p:nvPr/>
        </p:nvPicPr>
        <p:blipFill rotWithShape="1">
          <a:blip r:embed="rId2"/>
          <a:srcRect r="3289"/>
          <a:stretch/>
        </p:blipFill>
        <p:spPr>
          <a:xfrm>
            <a:off x="5809291" y="2204801"/>
            <a:ext cx="6363659" cy="3134642"/>
          </a:xfrm>
          <a:prstGeom prst="rect">
            <a:avLst/>
          </a:prstGeom>
        </p:spPr>
      </p:pic>
      <p:sp>
        <p:nvSpPr>
          <p:cNvPr id="8" name="TextBox 7"/>
          <p:cNvSpPr txBox="1"/>
          <p:nvPr/>
        </p:nvSpPr>
        <p:spPr>
          <a:xfrm>
            <a:off x="7402780" y="1667484"/>
            <a:ext cx="3918857" cy="584775"/>
          </a:xfrm>
          <a:prstGeom prst="rect">
            <a:avLst/>
          </a:prstGeom>
          <a:noFill/>
        </p:spPr>
        <p:txBody>
          <a:bodyPr wrap="square" rtlCol="0">
            <a:spAutoFit/>
          </a:bodyPr>
          <a:lstStyle/>
          <a:p>
            <a:r>
              <a:rPr lang="en-US" sz="3200" b="1" dirty="0"/>
              <a:t>Final schema</a:t>
            </a:r>
          </a:p>
        </p:txBody>
      </p:sp>
    </p:spTree>
    <p:extLst>
      <p:ext uri="{BB962C8B-B14F-4D97-AF65-F5344CB8AC3E}">
        <p14:creationId xmlns:p14="http://schemas.microsoft.com/office/powerpoint/2010/main" val="299094749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408</Words>
  <Application>Microsoft Office PowerPoint</Application>
  <PresentationFormat>Grand écran</PresentationFormat>
  <Paragraphs>94</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Calibri Light</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Olpo237</dc:creator>
  <cp:lastModifiedBy>PC</cp:lastModifiedBy>
  <cp:revision>63</cp:revision>
  <dcterms:created xsi:type="dcterms:W3CDTF">2024-06-10T07:20:16Z</dcterms:created>
  <dcterms:modified xsi:type="dcterms:W3CDTF">2024-06-20T22:34:18Z</dcterms:modified>
</cp:coreProperties>
</file>