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261" r:id="rId6"/>
    <p:sldId id="385" r:id="rId7"/>
    <p:sldId id="271" r:id="rId8"/>
    <p:sldId id="378" r:id="rId9"/>
    <p:sldId id="387" r:id="rId10"/>
    <p:sldId id="388" r:id="rId11"/>
    <p:sldId id="389" r:id="rId12"/>
    <p:sldId id="390" r:id="rId13"/>
    <p:sldId id="391" r:id="rId14"/>
    <p:sldId id="392" r:id="rId15"/>
    <p:sldId id="379" r:id="rId16"/>
    <p:sldId id="393" r:id="rId17"/>
    <p:sldId id="39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0F8"/>
    <a:srgbClr val="95D6FF"/>
    <a:srgbClr val="88C9FE"/>
    <a:srgbClr val="3E94CF"/>
    <a:srgbClr val="85C6FC"/>
    <a:srgbClr val="7744AC"/>
    <a:srgbClr val="3A90CC"/>
    <a:srgbClr val="3B8DC5"/>
    <a:srgbClr val="3282BE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xmlns="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xmlns="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xmlns="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xmlns="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xmlns="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xmlns="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xmlns="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resources/requirements-gathering" TargetMode="External"/><Relationship Id="rId2" Type="http://schemas.openxmlformats.org/officeDocument/2006/relationships/hyperlink" Target="https://www.geeksforgeeks.org/requirements-gathering-introduction-processesbenefits-and-tool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amasoftware.com/requirements-management-guide/requirementsgathering-and-management-processes/what-is-requirements-gathering" TargetMode="External"/><Relationship Id="rId5" Type="http://schemas.openxmlformats.org/officeDocument/2006/relationships/hyperlink" Target="https://dev.co/mobile/preparation" TargetMode="External"/><Relationship Id="rId4" Type="http://schemas.openxmlformats.org/officeDocument/2006/relationships/hyperlink" Target="https://www.sdd-technology.com/blog/mobile-app-development-process-step-by-step-guid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7741058" y="787390"/>
            <a:ext cx="48002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CEF440:INTERNET  AND MOBILE PROGRAMMING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22347" y="6478344"/>
            <a:ext cx="477548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Instructor: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Dr.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NKEMENI VALERY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7741058" y="5771240"/>
            <a:ext cx="480022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TASK 2</a:t>
            </a:r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Requirement gathering</a:t>
            </a:r>
            <a:endParaRPr lang="en-US" altLang="ko-KR" sz="32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Isosceles Triangle 51">
            <a:extLst>
              <a:ext uri="{FF2B5EF4-FFF2-40B4-BE49-F238E27FC236}">
                <a16:creationId xmlns:a16="http://schemas.microsoft.com/office/drawing/2014/main" xmlns="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Parallelogram 15">
            <a:extLst>
              <a:ext uri="{FF2B5EF4-FFF2-40B4-BE49-F238E27FC236}">
                <a16:creationId xmlns:a16="http://schemas.microsoft.com/office/drawing/2014/main" xmlns="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Oval 66">
            <a:extLst>
              <a:ext uri="{FF2B5EF4-FFF2-40B4-BE49-F238E27FC236}">
                <a16:creationId xmlns:a16="http://schemas.microsoft.com/office/drawing/2014/main" xmlns="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Oval 25">
            <a:extLst>
              <a:ext uri="{FF2B5EF4-FFF2-40B4-BE49-F238E27FC236}">
                <a16:creationId xmlns:a16="http://schemas.microsoft.com/office/drawing/2014/main" xmlns="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ound Same Side Corner Rectangle 8">
            <a:extLst>
              <a:ext uri="{FF2B5EF4-FFF2-40B4-BE49-F238E27FC236}">
                <a16:creationId xmlns:a16="http://schemas.microsoft.com/office/drawing/2014/main" xmlns="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51">
            <a:extLst>
              <a:ext uri="{FF2B5EF4-FFF2-40B4-BE49-F238E27FC236}">
                <a16:creationId xmlns:a16="http://schemas.microsoft.com/office/drawing/2014/main" xmlns="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xmlns="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Rounded Rectangle 2">
            <a:extLst>
              <a:ext uri="{FF2B5EF4-FFF2-40B4-BE49-F238E27FC236}">
                <a16:creationId xmlns:a16="http://schemas.microsoft.com/office/drawing/2014/main" xmlns="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9" name="Rounded Rectangle 3">
            <a:extLst>
              <a:ext uri="{FF2B5EF4-FFF2-40B4-BE49-F238E27FC236}">
                <a16:creationId xmlns:a16="http://schemas.microsoft.com/office/drawing/2014/main" xmlns="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84565" y="596276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27">
            <a:extLst>
              <a:ext uri="{FF2B5EF4-FFF2-40B4-BE49-F238E27FC236}">
                <a16:creationId xmlns:a16="http://schemas.microsoft.com/office/drawing/2014/main" xmlns="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Chord 15">
            <a:extLst>
              <a:ext uri="{FF2B5EF4-FFF2-40B4-BE49-F238E27FC236}">
                <a16:creationId xmlns:a16="http://schemas.microsoft.com/office/drawing/2014/main" xmlns="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xmlns="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Donut 39">
            <a:extLst>
              <a:ext uri="{FF2B5EF4-FFF2-40B4-BE49-F238E27FC236}">
                <a16:creationId xmlns:a16="http://schemas.microsoft.com/office/drawing/2014/main" xmlns="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Rounded Rectangle 3">
            <a:extLst>
              <a:ext uri="{FF2B5EF4-FFF2-40B4-BE49-F238E27FC236}">
                <a16:creationId xmlns:a16="http://schemas.microsoft.com/office/drawing/2014/main" xmlns="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723759" y="888664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" t="12061" r="48358" b="11877"/>
          <a:stretch/>
        </p:blipFill>
        <p:spPr>
          <a:xfrm>
            <a:off x="6525298" y="886747"/>
            <a:ext cx="439707" cy="464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8" t="11322" b="6339"/>
          <a:stretch/>
        </p:blipFill>
        <p:spPr>
          <a:xfrm>
            <a:off x="6881764" y="3648280"/>
            <a:ext cx="434462" cy="5086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7741058" y="2344244"/>
            <a:ext cx="4800224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PROJECT</a:t>
            </a:r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Biometric Student Attendance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Presented by: Group 19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13793" y="-10704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3.5 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VERIFY AND VALIDATE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3"/>
          <a:stretch/>
        </p:blipFill>
        <p:spPr>
          <a:xfrm>
            <a:off x="2986034" y="1051869"/>
            <a:ext cx="6301575" cy="58061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77180" y="3079843"/>
            <a:ext cx="1486824" cy="507831"/>
          </a:xfrm>
          <a:prstGeom prst="rect">
            <a:avLst/>
          </a:prstGeom>
          <a:solidFill>
            <a:srgbClr val="88C9FE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Is this exactly what </a:t>
            </a:r>
          </a:p>
          <a:p>
            <a:r>
              <a:rPr lang="en-US" sz="900" dirty="0" smtClean="0"/>
              <a:t>you expect from the </a:t>
            </a:r>
          </a:p>
          <a:p>
            <a:r>
              <a:rPr lang="en-US" sz="900" dirty="0" smtClean="0"/>
              <a:t>System ?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661890" y="4798421"/>
            <a:ext cx="1599572" cy="507831"/>
          </a:xfrm>
          <a:prstGeom prst="rect">
            <a:avLst/>
          </a:prstGeom>
          <a:solidFill>
            <a:srgbClr val="0B90F8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 that is what I expected </a:t>
            </a:r>
          </a:p>
          <a:p>
            <a:r>
              <a:rPr lang="en-US" sz="900" dirty="0" smtClean="0"/>
              <a:t>but we can also add some </a:t>
            </a:r>
          </a:p>
          <a:p>
            <a:r>
              <a:rPr lang="en-US" sz="900" dirty="0" smtClean="0"/>
              <a:t>other </a:t>
            </a:r>
            <a:endParaRPr lang="en-US" sz="900" dirty="0"/>
          </a:p>
        </p:txBody>
      </p:sp>
      <p:sp>
        <p:nvSpPr>
          <p:cNvPr id="5" name="Oval 4"/>
          <p:cNvSpPr/>
          <p:nvPr/>
        </p:nvSpPr>
        <p:spPr>
          <a:xfrm>
            <a:off x="265944" y="481702"/>
            <a:ext cx="2760617" cy="2598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B90F8"/>
                </a:solidFill>
              </a:rPr>
              <a:t>Verification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Purpose</a:t>
            </a:r>
            <a:r>
              <a:rPr lang="en-US" sz="1000" dirty="0" smtClean="0">
                <a:solidFill>
                  <a:schemeClr val="tx1"/>
                </a:solidFill>
              </a:rPr>
              <a:t>: focus on accuracy of the requirements.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Approach used: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Requirement walkthroughs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Requirement traceability</a:t>
            </a:r>
          </a:p>
          <a:p>
            <a:pPr algn="ctr"/>
            <a:r>
              <a:rPr lang="en-US" b="1" dirty="0" smtClean="0">
                <a:solidFill>
                  <a:srgbClr val="0B90F8"/>
                </a:solidFill>
              </a:rPr>
              <a:t> </a:t>
            </a:r>
            <a:endParaRPr lang="en-US" b="1" dirty="0">
              <a:solidFill>
                <a:srgbClr val="0B90F8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167189" y="4259859"/>
            <a:ext cx="2760617" cy="2598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B90F8"/>
                </a:solidFill>
              </a:rPr>
              <a:t>Validation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Purpose</a:t>
            </a:r>
            <a:r>
              <a:rPr lang="en-US" sz="1000" dirty="0" smtClean="0">
                <a:solidFill>
                  <a:schemeClr val="tx1"/>
                </a:solidFill>
              </a:rPr>
              <a:t>: Ensures that the documented requirements meet project goal.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Approach used: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Prototyping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User acceptance testing</a:t>
            </a:r>
          </a:p>
          <a:p>
            <a:pPr algn="ctr"/>
            <a:r>
              <a:rPr lang="en-US" b="1" dirty="0" smtClean="0">
                <a:solidFill>
                  <a:srgbClr val="0B90F8"/>
                </a:solidFill>
              </a:rPr>
              <a:t> </a:t>
            </a:r>
            <a:endParaRPr lang="en-US" b="1" dirty="0">
              <a:solidFill>
                <a:srgbClr val="0B90F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7502" r="17490" b="10168"/>
          <a:stretch/>
        </p:blipFill>
        <p:spPr>
          <a:xfrm>
            <a:off x="7724503" y="1227909"/>
            <a:ext cx="1558834" cy="1715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7502" r="17490" b="10168"/>
          <a:stretch/>
        </p:blipFill>
        <p:spPr>
          <a:xfrm>
            <a:off x="3013793" y="3940627"/>
            <a:ext cx="1558834" cy="17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503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43201" y="0"/>
            <a:ext cx="654784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3.6 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PRIORITIZE REQUIREMENTS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37" y="1033330"/>
            <a:ext cx="7898768" cy="5824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29" y="2200277"/>
            <a:ext cx="1213482" cy="1213482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26" y="4999265"/>
            <a:ext cx="826770" cy="826770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03" y="1538150"/>
            <a:ext cx="1600882" cy="1478148"/>
          </a:xfrm>
          <a:prstGeom prst="ellipse">
            <a:avLst/>
          </a:prstGeom>
        </p:spPr>
      </p:pic>
      <p:sp>
        <p:nvSpPr>
          <p:cNvPr id="11" name="Cloud 10"/>
          <p:cNvSpPr/>
          <p:nvPr/>
        </p:nvSpPr>
        <p:spPr>
          <a:xfrm>
            <a:off x="60960" y="714103"/>
            <a:ext cx="2307771" cy="1924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Prioritize the requirements based on their importance to the </a:t>
            </a:r>
            <a:r>
              <a:rPr lang="en-US" sz="1100" dirty="0">
                <a:solidFill>
                  <a:schemeClr val="tx1"/>
                </a:solidFill>
              </a:rPr>
              <a:t>project goals </a:t>
            </a:r>
            <a:r>
              <a:rPr lang="en-US" sz="1100" dirty="0" smtClean="0"/>
              <a:t>and constraints</a:t>
            </a:r>
            <a:endParaRPr lang="en-US" sz="1100" dirty="0"/>
          </a:p>
        </p:txBody>
      </p:sp>
      <p:sp>
        <p:nvSpPr>
          <p:cNvPr id="12" name="Cloud 11"/>
          <p:cNvSpPr/>
          <p:nvPr/>
        </p:nvSpPr>
        <p:spPr>
          <a:xfrm>
            <a:off x="9378127" y="551498"/>
            <a:ext cx="2595155" cy="22555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Here we choose some requirements to prioritize based on our </a:t>
            </a:r>
            <a:r>
              <a:rPr lang="en-US" sz="1200" dirty="0" smtClean="0">
                <a:solidFill>
                  <a:schemeClr val="tx1"/>
                </a:solidFill>
              </a:rPr>
              <a:t>budget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time</a:t>
            </a:r>
            <a:r>
              <a:rPr lang="en-US" sz="1200" dirty="0" smtClean="0"/>
              <a:t> and some other </a:t>
            </a:r>
            <a:r>
              <a:rPr lang="en-US" sz="1200" dirty="0" smtClean="0">
                <a:solidFill>
                  <a:schemeClr val="tx1"/>
                </a:solidFill>
              </a:rPr>
              <a:t>constraints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26676" y="0"/>
            <a:ext cx="737046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4.0 BENEFITS OF REQUIREMENT GATHERING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5322" y="966826"/>
            <a:ext cx="9963597" cy="58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02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5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.0 PROBLEM FACED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6" b="10712"/>
          <a:stretch/>
        </p:blipFill>
        <p:spPr>
          <a:xfrm>
            <a:off x="1994999" y="904926"/>
            <a:ext cx="7840928" cy="5953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-2880000">
            <a:off x="2894944" y="2045099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B90F8"/>
                </a:solidFill>
              </a:rPr>
              <a:t>Electricity </a:t>
            </a:r>
          </a:p>
          <a:p>
            <a:r>
              <a:rPr lang="en-US" sz="1400" b="1" dirty="0" smtClean="0">
                <a:solidFill>
                  <a:srgbClr val="0B90F8"/>
                </a:solidFill>
              </a:rPr>
              <a:t>problem</a:t>
            </a:r>
            <a:endParaRPr lang="en-US" sz="1400" b="1" dirty="0">
              <a:solidFill>
                <a:srgbClr val="0B90F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-900000">
            <a:off x="4104200" y="1228781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B90F8"/>
                </a:solidFill>
              </a:rPr>
              <a:t>Poor internet </a:t>
            </a:r>
          </a:p>
          <a:p>
            <a:r>
              <a:rPr lang="en-US" sz="1400" b="1" dirty="0" smtClean="0">
                <a:solidFill>
                  <a:srgbClr val="0B90F8"/>
                </a:solidFill>
              </a:rPr>
              <a:t>connection</a:t>
            </a:r>
            <a:endParaRPr lang="en-US" sz="1400" b="1" dirty="0">
              <a:solidFill>
                <a:srgbClr val="0B90F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860000">
            <a:off x="5638485" y="1512931"/>
            <a:ext cx="138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B90F8"/>
                </a:solidFill>
              </a:rPr>
              <a:t>Availability of </a:t>
            </a:r>
          </a:p>
          <a:p>
            <a:r>
              <a:rPr lang="en-US" sz="1400" b="1" dirty="0" smtClean="0">
                <a:solidFill>
                  <a:srgbClr val="0B90F8"/>
                </a:solidFill>
              </a:rPr>
              <a:t>Stakeholders </a:t>
            </a:r>
            <a:endParaRPr lang="en-US" sz="1400" b="1" dirty="0">
              <a:solidFill>
                <a:srgbClr val="0B90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780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6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.0 CONCLUSION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651" y="2375265"/>
            <a:ext cx="8412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Requirement gathering is the </a:t>
            </a:r>
            <a:r>
              <a:rPr lang="en-US" sz="4000" b="1" dirty="0" smtClean="0"/>
              <a:t>cornerstone</a:t>
            </a:r>
            <a:r>
              <a:rPr lang="en-US" sz="4000" b="1" dirty="0" smtClean="0">
                <a:solidFill>
                  <a:schemeClr val="bg1"/>
                </a:solidFill>
              </a:rPr>
              <a:t> of software development projects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643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7.0 REFERENCE 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5681" y="1936844"/>
            <a:ext cx="93995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www.geeksforgeeks.org/requirements-gathering-introduction-processesbenefits-and-tools/</a:t>
            </a:r>
            <a:r>
              <a:rPr lang="en-US" dirty="0" smtClean="0"/>
              <a:t> visited on 17 April 2024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://asana.com/resources/requirements-gathering </a:t>
            </a:r>
            <a:r>
              <a:rPr lang="en-US" dirty="0" smtClean="0"/>
              <a:t> </a:t>
            </a:r>
            <a:r>
              <a:rPr lang="en-US" dirty="0"/>
              <a:t>visited on 17 April </a:t>
            </a:r>
            <a:r>
              <a:rPr lang="en-US" dirty="0" smtClean="0"/>
              <a:t>2024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://www.sdd-technology.com/blog/mobile-app-development-process-step-by-stepguide </a:t>
            </a:r>
            <a:r>
              <a:rPr lang="en-US" dirty="0"/>
              <a:t>visited on 17 April </a:t>
            </a:r>
            <a:r>
              <a:rPr lang="en-US" dirty="0" smtClean="0"/>
              <a:t>2024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://dev.co/mobile/preparation </a:t>
            </a:r>
            <a:r>
              <a:rPr lang="en-US" dirty="0"/>
              <a:t>visited on 17 April </a:t>
            </a:r>
            <a:r>
              <a:rPr lang="en-US" dirty="0" smtClean="0"/>
              <a:t>2024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https://www.jamasoftware.com/requirements-management-guide/requirementsgathering-and-management-processes/what-is-requirements-gathering</a:t>
            </a:r>
            <a:r>
              <a:rPr lang="en-US" dirty="0" smtClean="0"/>
              <a:t> </a:t>
            </a:r>
            <a:r>
              <a:rPr lang="en-US" dirty="0"/>
              <a:t>visited on 17 April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317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6867524" y="2294636"/>
            <a:ext cx="5324475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 smtClean="0">
                <a:solidFill>
                  <a:schemeClr val="bg1"/>
                </a:solidFill>
                <a:cs typeface="Arial" pitchFamily="34" charset="0"/>
              </a:rPr>
              <a:t>Thanks For Your Attention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xmlns="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xmlns="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xmlns="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xmlns="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xmlns="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xmlns="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xmlns="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xmlns="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xmlns="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xmlns="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6"/>
          <a:stretch/>
        </p:blipFill>
        <p:spPr>
          <a:xfrm>
            <a:off x="3823" y="380166"/>
            <a:ext cx="6863701" cy="5727023"/>
          </a:xfrm>
          <a:prstGeom prst="rect">
            <a:avLst/>
          </a:prstGeom>
        </p:spPr>
      </p:pic>
      <p:sp>
        <p:nvSpPr>
          <p:cNvPr id="20" name="Chord 15">
            <a:extLst>
              <a:ext uri="{FF2B5EF4-FFF2-40B4-BE49-F238E27FC236}">
                <a16:creationId xmlns:a16="http://schemas.microsoft.com/office/drawing/2014/main" xmlns="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xmlns="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xmlns="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8" b="23292"/>
          <a:stretch/>
        </p:blipFill>
        <p:spPr>
          <a:xfrm>
            <a:off x="10852815" y="2473180"/>
            <a:ext cx="1157151" cy="8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8367" y="719654"/>
            <a:ext cx="61916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0B55C10-D30E-466F-B994-CF3832831EF7}"/>
              </a:ext>
            </a:extLst>
          </p:cNvPr>
          <p:cNvGrpSpPr/>
          <p:nvPr/>
        </p:nvGrpSpPr>
        <p:grpSpPr>
          <a:xfrm>
            <a:off x="5551684" y="1773241"/>
            <a:ext cx="5632131" cy="709513"/>
            <a:chOff x="6027067" y="1574253"/>
            <a:chExt cx="5632131" cy="7095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F2AA112E-DF29-4623-8E4E-2BB72177099F}"/>
                </a:ext>
              </a:extLst>
            </p:cNvPr>
            <p:cNvGrpSpPr/>
            <p:nvPr/>
          </p:nvGrpSpPr>
          <p:grpSpPr>
            <a:xfrm>
              <a:off x="6653505" y="1596420"/>
              <a:ext cx="5005693" cy="687346"/>
              <a:chOff x="6653505" y="1596420"/>
              <a:chExt cx="5005693" cy="68734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4016715D-ED25-49AF-A719-7ACBC9667D4C}"/>
                  </a:ext>
                </a:extLst>
              </p:cNvPr>
              <p:cNvSpPr txBox="1"/>
              <p:nvPr/>
            </p:nvSpPr>
            <p:spPr>
              <a:xfrm>
                <a:off x="6751979" y="200676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6B3B38DE-4592-42DE-93A2-F7CFEB2674E5}"/>
                  </a:ext>
                </a:extLst>
              </p:cNvPr>
              <p:cNvSpPr txBox="1"/>
              <p:nvPr/>
            </p:nvSpPr>
            <p:spPr>
              <a:xfrm>
                <a:off x="6653505" y="1596420"/>
                <a:ext cx="5005693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Introduction and definition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109F9CF-0518-402C-81DB-F376539F50C6}"/>
              </a:ext>
            </a:extLst>
          </p:cNvPr>
          <p:cNvGrpSpPr/>
          <p:nvPr/>
        </p:nvGrpSpPr>
        <p:grpSpPr>
          <a:xfrm>
            <a:off x="5533212" y="2205625"/>
            <a:ext cx="5251076" cy="771088"/>
            <a:chOff x="6027067" y="1596528"/>
            <a:chExt cx="5251076" cy="7710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00CD54AE-2640-4348-A38D-28C2D0B3B4CA}"/>
                </a:ext>
              </a:extLst>
            </p:cNvPr>
            <p:cNvGrpSpPr/>
            <p:nvPr/>
          </p:nvGrpSpPr>
          <p:grpSpPr>
            <a:xfrm>
              <a:off x="6653505" y="1596528"/>
              <a:ext cx="4624638" cy="771088"/>
              <a:chOff x="6653505" y="1596528"/>
              <a:chExt cx="4624638" cy="7710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82AA2565-697E-4C9C-90DF-DF69BCCBF13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23CD760-54C8-4E9D-9C31-376575824E51}"/>
                  </a:ext>
                </a:extLst>
              </p:cNvPr>
              <p:cNvSpPr txBox="1"/>
              <p:nvPr/>
            </p:nvSpPr>
            <p:spPr>
              <a:xfrm>
                <a:off x="6653505" y="1596528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Reason for requirement gathering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F1698D3-E2B5-4796-A504-2CE89BB716EA}"/>
                </a:ext>
              </a:extLst>
            </p:cNvPr>
            <p:cNvSpPr txBox="1"/>
            <p:nvPr/>
          </p:nvSpPr>
          <p:spPr>
            <a:xfrm>
              <a:off x="6027067" y="1602615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9C8212F-3237-45CA-AEC4-F16E67168FA6}"/>
              </a:ext>
            </a:extLst>
          </p:cNvPr>
          <p:cNvGrpSpPr/>
          <p:nvPr/>
        </p:nvGrpSpPr>
        <p:grpSpPr>
          <a:xfrm>
            <a:off x="5533212" y="2615768"/>
            <a:ext cx="5251076" cy="798502"/>
            <a:chOff x="6027067" y="1569114"/>
            <a:chExt cx="5251076" cy="7985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Requirement gathering processes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9C8212F-3237-45CA-AEC4-F16E67168FA6}"/>
              </a:ext>
            </a:extLst>
          </p:cNvPr>
          <p:cNvGrpSpPr/>
          <p:nvPr/>
        </p:nvGrpSpPr>
        <p:grpSpPr>
          <a:xfrm>
            <a:off x="5533212" y="3395285"/>
            <a:ext cx="5251076" cy="798502"/>
            <a:chOff x="6027067" y="1569114"/>
            <a:chExt cx="5251076" cy="7985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Problem faced</a:t>
                </a:r>
              </a:p>
              <a:p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9C8212F-3237-45CA-AEC4-F16E67168FA6}"/>
              </a:ext>
            </a:extLst>
          </p:cNvPr>
          <p:cNvGrpSpPr/>
          <p:nvPr/>
        </p:nvGrpSpPr>
        <p:grpSpPr>
          <a:xfrm>
            <a:off x="5533212" y="2989279"/>
            <a:ext cx="5251076" cy="798502"/>
            <a:chOff x="6027067" y="1569114"/>
            <a:chExt cx="5251076" cy="7985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Benefits of requirement gathering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9C8212F-3237-45CA-AEC4-F16E67168FA6}"/>
              </a:ext>
            </a:extLst>
          </p:cNvPr>
          <p:cNvGrpSpPr/>
          <p:nvPr/>
        </p:nvGrpSpPr>
        <p:grpSpPr>
          <a:xfrm>
            <a:off x="5533212" y="3747256"/>
            <a:ext cx="5251076" cy="798502"/>
            <a:chOff x="6027067" y="1569114"/>
            <a:chExt cx="5251076" cy="79850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4C211C38-7BFE-4E43-8912-9F7A2932AB8E}"/>
                </a:ext>
              </a:extLst>
            </p:cNvPr>
            <p:cNvGrpSpPr/>
            <p:nvPr/>
          </p:nvGrpSpPr>
          <p:grpSpPr>
            <a:xfrm>
              <a:off x="6635033" y="1569114"/>
              <a:ext cx="4643110" cy="798502"/>
              <a:chOff x="6635033" y="1569114"/>
              <a:chExt cx="4643110" cy="79850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635033" y="1569114"/>
                <a:ext cx="4507692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Conclusion</a:t>
                </a:r>
              </a:p>
              <a:p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529" y="0"/>
            <a:ext cx="5711483" cy="876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282BE"/>
                </a:solidFill>
                <a:cs typeface="Arial" pitchFamily="34" charset="0"/>
              </a:rPr>
              <a:t>1 INTRODUCTION AND DEFINITION</a:t>
            </a:r>
            <a:endParaRPr lang="ko-KR" altLang="en-US" dirty="0">
              <a:solidFill>
                <a:srgbClr val="3282BE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93" y="1096997"/>
            <a:ext cx="6023239" cy="576100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2243248"/>
            <a:ext cx="3781045" cy="346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A90CC"/>
                </a:solidFill>
              </a:rPr>
              <a:t>Introduction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 modern institutions, effectively managing attendance is essential for monitoring student engagement and ensuring accountability which is not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always efficient using traditional methods. To overcome this, we propose a system of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attendance using </a:t>
            </a:r>
          </a:p>
          <a:p>
            <a:pPr algn="ctr"/>
            <a:r>
              <a:rPr lang="en-US" sz="1200" b="1" dirty="0" smtClean="0">
                <a:solidFill>
                  <a:srgbClr val="0B90F8"/>
                </a:solidFill>
              </a:rPr>
              <a:t>biometrics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154653" y="2447108"/>
            <a:ext cx="2810924" cy="268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A90CC"/>
                </a:solidFill>
              </a:rPr>
              <a:t>Definition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 </a:t>
            </a:r>
            <a:r>
              <a:rPr lang="en-US" sz="1200" dirty="0">
                <a:solidFill>
                  <a:schemeClr val="tx1"/>
                </a:solidFill>
              </a:rPr>
              <a:t>is the act of generating a list of requirements to define what a project is about and its goal.</a:t>
            </a:r>
            <a:r>
              <a:rPr lang="en-US" dirty="0" smtClean="0">
                <a:solidFill>
                  <a:srgbClr val="3A90CC"/>
                </a:solidFill>
              </a:rPr>
              <a:t> </a:t>
            </a:r>
          </a:p>
          <a:p>
            <a:pPr algn="ctr"/>
            <a:endParaRPr lang="en-US" dirty="0">
              <a:solidFill>
                <a:srgbClr val="3A9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530" y="0"/>
            <a:ext cx="5711483" cy="876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3282BE"/>
                </a:solidFill>
                <a:cs typeface="Arial" pitchFamily="34" charset="0"/>
              </a:rPr>
              <a:t>2.0 REASONS FOR REQUIREMENT GATHERING</a:t>
            </a:r>
            <a:endParaRPr lang="ko-KR" altLang="en-US" dirty="0">
              <a:solidFill>
                <a:srgbClr val="3282BE"/>
              </a:solidFill>
              <a:cs typeface="Arial" pitchFamily="34" charset="0"/>
            </a:endParaRPr>
          </a:p>
          <a:p>
            <a:pPr algn="ctr"/>
            <a:endParaRPr lang="ko-KR" altLang="en-US" dirty="0">
              <a:solidFill>
                <a:srgbClr val="3282BE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24" y="876701"/>
            <a:ext cx="8971949" cy="5981299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 flipH="1">
            <a:off x="5600583" y="2490650"/>
            <a:ext cx="1480456" cy="9840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Why do we gather requirements? </a:t>
            </a:r>
            <a:endParaRPr lang="en-US" sz="1000" dirty="0"/>
          </a:p>
        </p:txBody>
      </p:sp>
      <p:sp>
        <p:nvSpPr>
          <p:cNvPr id="10" name="Cloud Callout 9"/>
          <p:cNvSpPr/>
          <p:nvPr/>
        </p:nvSpPr>
        <p:spPr>
          <a:xfrm>
            <a:off x="7930126" y="984069"/>
            <a:ext cx="2764000" cy="176348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Understand stakeholders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Minimizing risk and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Guiding development decisions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Managing scope creep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31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" b="2398"/>
          <a:stretch/>
        </p:blipFill>
        <p:spPr>
          <a:xfrm>
            <a:off x="1739401" y="0"/>
            <a:ext cx="9039497" cy="68580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644726"/>
            <a:ext cx="6259150" cy="2011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3B8DC5"/>
                </a:solidFill>
              </a:rPr>
              <a:t>3. </a:t>
            </a:r>
            <a:r>
              <a:rPr lang="en-US" sz="3200" dirty="0" smtClean="0">
                <a:solidFill>
                  <a:srgbClr val="3B8DC5"/>
                </a:solidFill>
              </a:rPr>
              <a:t>REQUIREMENT GATHERING PROCESSES 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.1 ASSIGNING ROLES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30" y="941033"/>
            <a:ext cx="7999742" cy="591696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8025413" y="3027285"/>
            <a:ext cx="1589104" cy="1136342"/>
          </a:xfrm>
          <a:prstGeom prst="cloudCallout">
            <a:avLst/>
          </a:prstGeom>
          <a:solidFill>
            <a:srgbClr val="85C6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Who do you think are the stake holders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-22556" y="577048"/>
            <a:ext cx="2450237" cy="2450237"/>
          </a:xfrm>
          <a:prstGeom prst="ellipse">
            <a:avLst/>
          </a:prstGeom>
          <a:solidFill>
            <a:schemeClr val="bg1"/>
          </a:solidFill>
          <a:ln>
            <a:solidFill>
              <a:srgbClr val="85C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 this step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carried out a </a:t>
            </a:r>
          </a:p>
          <a:p>
            <a:pPr algn="ctr"/>
            <a:r>
              <a:rPr lang="en-US" sz="1400" b="1" dirty="0" smtClean="0">
                <a:solidFill>
                  <a:srgbClr val="3E94CF"/>
                </a:solidFill>
              </a:rPr>
              <a:t>workshop</a:t>
            </a:r>
            <a:r>
              <a:rPr lang="en-US" sz="1400" dirty="0" smtClean="0">
                <a:solidFill>
                  <a:schemeClr val="tx1"/>
                </a:solidFill>
              </a:rPr>
              <a:t> with the group members in order to identify the stakeholders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14517" y="4280517"/>
            <a:ext cx="2577483" cy="25774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16973" y="4661317"/>
            <a:ext cx="18643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E94CF"/>
                </a:solidFill>
              </a:rPr>
              <a:t>Main stakeholders 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Faculty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Designers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Project manager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15840" y="9410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E94CF"/>
                </a:solidFill>
              </a:rPr>
              <a:t>Meeting session</a:t>
            </a:r>
            <a:endParaRPr lang="en-US" b="1" dirty="0">
              <a:solidFill>
                <a:srgbClr val="3E94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78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3.2 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DEFINE PROJECT SCOPE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36" y="892946"/>
            <a:ext cx="5965054" cy="5965054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130629" y="892946"/>
            <a:ext cx="3169920" cy="26038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Clearly define the scope of the project by outlining its </a:t>
            </a:r>
            <a:r>
              <a:rPr lang="en-US" sz="1400" b="1" dirty="0">
                <a:solidFill>
                  <a:schemeClr val="tx1"/>
                </a:solidFill>
              </a:rPr>
              <a:t>objectives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tx1"/>
                </a:solidFill>
              </a:rPr>
              <a:t>boundaries</a:t>
            </a:r>
            <a:r>
              <a:rPr lang="en-US" sz="1400" dirty="0"/>
              <a:t>, and </a:t>
            </a:r>
            <a:r>
              <a:rPr lang="en-US" sz="1400" b="1" dirty="0">
                <a:solidFill>
                  <a:schemeClr val="tx1"/>
                </a:solidFill>
              </a:rPr>
              <a:t>limitations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6366" y="1045029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B90F8"/>
                </a:solidFill>
              </a:rPr>
              <a:t>Document analysis</a:t>
            </a:r>
            <a:endParaRPr lang="en-US" sz="2400" b="1" dirty="0">
              <a:solidFill>
                <a:srgbClr val="0B90F8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8177349" y="4097177"/>
            <a:ext cx="3431177" cy="26735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Objective</a:t>
            </a:r>
            <a:r>
              <a:rPr lang="en-US" sz="1200" dirty="0" smtClean="0"/>
              <a:t>: Record student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Boundaries</a:t>
            </a:r>
            <a:r>
              <a:rPr lang="en-US" sz="1200" dirty="0" smtClean="0"/>
              <a:t>: Use the biometric information only for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Limitations</a:t>
            </a:r>
            <a:r>
              <a:rPr lang="en-US" sz="1200" dirty="0" smtClean="0"/>
              <a:t>: main constraint is a four </a:t>
            </a:r>
            <a:r>
              <a:rPr lang="en-US" sz="1200" smtClean="0"/>
              <a:t>month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638698" y="0"/>
            <a:ext cx="671330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3.3 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STAKE HOLDERS INTERVIEW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58" y="1064954"/>
            <a:ext cx="8419382" cy="557097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4005944" y="992778"/>
            <a:ext cx="1863633" cy="93181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Sir, what</a:t>
            </a:r>
            <a:r>
              <a:rPr lang="en-US" dirty="0" smtClean="0"/>
              <a:t> </a:t>
            </a:r>
            <a:r>
              <a:rPr lang="en-US" sz="1000" dirty="0" smtClean="0"/>
              <a:t>are your expectations from our system</a:t>
            </a:r>
            <a:endParaRPr lang="en-US" sz="1000" dirty="0"/>
          </a:p>
        </p:txBody>
      </p:sp>
      <p:sp>
        <p:nvSpPr>
          <p:cNvPr id="4" name="Cloud Callout 3"/>
          <p:cNvSpPr/>
          <p:nvPr/>
        </p:nvSpPr>
        <p:spPr>
          <a:xfrm>
            <a:off x="8071440" y="986577"/>
            <a:ext cx="1934709" cy="99897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 will expect your system to verify fingerprint of student</a:t>
            </a:r>
            <a:r>
              <a:rPr lang="en-US" sz="1000" dirty="0" smtClean="0"/>
              <a:t>s after each lecture 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498479" y="6008914"/>
            <a:ext cx="516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Team members                              Stakeholder 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0" y="635726"/>
            <a:ext cx="2203269" cy="2229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B90F8"/>
                </a:solidFill>
              </a:rPr>
              <a:t>Interviews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Here we conducted interviews with 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some </a:t>
            </a:r>
            <a:r>
              <a:rPr lang="en-US" sz="1000" dirty="0">
                <a:solidFill>
                  <a:schemeClr val="tx1"/>
                </a:solidFill>
              </a:rPr>
              <a:t>students and faculty </a:t>
            </a:r>
            <a:r>
              <a:rPr lang="en-US" sz="1000" dirty="0" smtClean="0">
                <a:solidFill>
                  <a:schemeClr val="tx1"/>
                </a:solidFill>
              </a:rPr>
              <a:t>instructors in order to gather some requirements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72228" y="4406537"/>
            <a:ext cx="2203269" cy="2229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B90F8"/>
                </a:solidFill>
              </a:rPr>
              <a:t>Google forms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Google forms were sent to some course delegates and lecturers and the answers were sent to us for analysis of requirements 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730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792436" y="-49817"/>
            <a:ext cx="624605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B8DC5"/>
                </a:solidFill>
                <a:cs typeface="Arial" pitchFamily="34" charset="0"/>
              </a:rPr>
              <a:t>3.4 </a:t>
            </a:r>
            <a:r>
              <a:rPr lang="en-US" altLang="ko-KR" sz="3200" dirty="0" smtClean="0">
                <a:solidFill>
                  <a:srgbClr val="3B8DC5"/>
                </a:solidFill>
                <a:cs typeface="Arial" pitchFamily="34" charset="0"/>
              </a:rPr>
              <a:t>GATHER AND DOCUMENT</a:t>
            </a:r>
            <a:endParaRPr lang="ko-KR" altLang="en-US" sz="3200" dirty="0">
              <a:solidFill>
                <a:srgbClr val="3B8DC5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13" y="1537272"/>
            <a:ext cx="7667899" cy="429235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284617" y="1593669"/>
            <a:ext cx="984069" cy="957942"/>
          </a:xfrm>
          <a:prstGeom prst="ellipse">
            <a:avLst/>
          </a:prstGeom>
          <a:solidFill>
            <a:srgbClr val="95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87721" y="1789612"/>
            <a:ext cx="984069" cy="957942"/>
          </a:xfrm>
          <a:prstGeom prst="ellipse">
            <a:avLst/>
          </a:prstGeom>
          <a:solidFill>
            <a:srgbClr val="95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7306490" y="999566"/>
            <a:ext cx="2368403" cy="126901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From the stakeholder interview and the rest what can we extract?</a:t>
            </a:r>
            <a:endParaRPr lang="en-US" sz="1100" dirty="0"/>
          </a:p>
        </p:txBody>
      </p:sp>
      <p:sp>
        <p:nvSpPr>
          <p:cNvPr id="6" name="Cloud Callout 5"/>
          <p:cNvSpPr/>
          <p:nvPr/>
        </p:nvSpPr>
        <p:spPr>
          <a:xfrm flipH="1">
            <a:off x="2573383" y="999566"/>
            <a:ext cx="2055222" cy="12080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From the google form I can see that they need …</a:t>
            </a:r>
            <a:endParaRPr lang="en-US" sz="1100" dirty="0"/>
          </a:p>
        </p:txBody>
      </p:sp>
      <p:sp>
        <p:nvSpPr>
          <p:cNvPr id="7" name="Cloud Callout 6"/>
          <p:cNvSpPr/>
          <p:nvPr/>
        </p:nvSpPr>
        <p:spPr>
          <a:xfrm>
            <a:off x="5412538" y="682311"/>
            <a:ext cx="1737199" cy="99844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From the interview with lecturer I can find out that</a:t>
            </a:r>
            <a:endParaRPr lang="en-US" sz="1100" dirty="0"/>
          </a:p>
        </p:txBody>
      </p:sp>
      <p:sp>
        <p:nvSpPr>
          <p:cNvPr id="8" name="Cloud Callout 7"/>
          <p:cNvSpPr/>
          <p:nvPr/>
        </p:nvSpPr>
        <p:spPr>
          <a:xfrm>
            <a:off x="5834907" y="2296837"/>
            <a:ext cx="1314830" cy="98842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Ok I will note it down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-146536" y="1248262"/>
            <a:ext cx="2741360" cy="26066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B90F8"/>
                </a:solidFill>
              </a:rPr>
              <a:t>Workshops: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Workshops were organized among the group members in order to document all the requirements from the previous steps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253030" y="3979542"/>
            <a:ext cx="2938970" cy="27444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B90F8"/>
                </a:solidFill>
              </a:rPr>
              <a:t>Document analysis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 analyzed the documents supplied and came out with some requirements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55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546</Words>
  <Application>Microsoft Office PowerPoint</Application>
  <PresentationFormat>Grand écran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FZShuTi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PC</cp:lastModifiedBy>
  <cp:revision>193</cp:revision>
  <dcterms:created xsi:type="dcterms:W3CDTF">2018-04-24T17:14:44Z</dcterms:created>
  <dcterms:modified xsi:type="dcterms:W3CDTF">2024-04-22T19:43:18Z</dcterms:modified>
</cp:coreProperties>
</file>