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2" r:id="rId5"/>
    <p:sldId id="264" r:id="rId6"/>
    <p:sldId id="261" r:id="rId7"/>
    <p:sldId id="385" r:id="rId8"/>
    <p:sldId id="377" r:id="rId9"/>
    <p:sldId id="271" r:id="rId10"/>
    <p:sldId id="378" r:id="rId11"/>
    <p:sldId id="379" r:id="rId12"/>
    <p:sldId id="380" r:id="rId13"/>
    <p:sldId id="383" r:id="rId14"/>
    <p:sldId id="384" r:id="rId15"/>
    <p:sldId id="382" r:id="rId16"/>
    <p:sldId id="386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0CC"/>
    <a:srgbClr val="3B8DC5"/>
    <a:srgbClr val="3282BE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4" y="7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51" r:id="rId6"/>
    <p:sldLayoutId id="2147483738" r:id="rId7"/>
    <p:sldLayoutId id="2147483741" r:id="rId8"/>
    <p:sldLayoutId id="2147483742" r:id="rId9"/>
    <p:sldLayoutId id="2147483743" r:id="rId10"/>
    <p:sldLayoutId id="2147483754" r:id="rId11"/>
    <p:sldLayoutId id="2147483744" r:id="rId12"/>
    <p:sldLayoutId id="2147483745" r:id="rId13"/>
    <p:sldLayoutId id="2147483746" r:id="rId14"/>
    <p:sldLayoutId id="2147483747" r:id="rId15"/>
    <p:sldLayoutId id="2147483750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7741058" y="449125"/>
            <a:ext cx="48002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CEF440:INTERNET  AND MOBILE PROGRAMMING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728689" y="6004082"/>
            <a:ext cx="477548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Instructor: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Dr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NKEMENI VALERY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7728689" y="2318033"/>
            <a:ext cx="4800224" cy="1877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TASK 1:</a:t>
            </a:r>
          </a:p>
          <a:p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Mobile application overview 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Presented by: Group 19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4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9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84565" y="596276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723759" y="888664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" t="12061" r="48358" b="11877"/>
          <a:stretch/>
        </p:blipFill>
        <p:spPr>
          <a:xfrm>
            <a:off x="6525298" y="886747"/>
            <a:ext cx="439707" cy="464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8" t="11322" b="6339"/>
          <a:stretch/>
        </p:blipFill>
        <p:spPr>
          <a:xfrm>
            <a:off x="6881764" y="3648280"/>
            <a:ext cx="434462" cy="5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A90CC"/>
                </a:solidFill>
              </a:rPr>
              <a:t>5 REQUIREMENT ENGINEERING</a:t>
            </a:r>
            <a:endParaRPr lang="ko-KR" altLang="en-US" sz="2800" dirty="0">
              <a:solidFill>
                <a:srgbClr val="3A90CC"/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81502" y="1090347"/>
            <a:ext cx="5555389" cy="5460960"/>
            <a:chOff x="6408505" y="1267321"/>
            <a:chExt cx="5555389" cy="5460960"/>
          </a:xfrm>
        </p:grpSpPr>
        <p:sp>
          <p:nvSpPr>
            <p:cNvPr id="15" name="Oval 14"/>
            <p:cNvSpPr/>
            <p:nvPr/>
          </p:nvSpPr>
          <p:spPr>
            <a:xfrm>
              <a:off x="6408505" y="1267321"/>
              <a:ext cx="5555389" cy="54609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9834" y="2038201"/>
              <a:ext cx="4112729" cy="3847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3A90CC"/>
                  </a:solidFill>
                </a:rPr>
                <a:t>                       </a:t>
              </a:r>
              <a:r>
                <a:rPr lang="en-US" sz="1600" dirty="0" smtClean="0">
                  <a:solidFill>
                    <a:srgbClr val="3A90CC"/>
                  </a:solidFill>
                </a:rPr>
                <a:t>STEPS TO FOLLOW</a:t>
              </a:r>
              <a:endParaRPr lang="en-US" sz="16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Step 1: Define Your App Idea and Purpose </a:t>
              </a:r>
              <a:endParaRPr lang="en-US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Step </a:t>
              </a:r>
              <a:r>
                <a:rPr lang="en-US" sz="1200" dirty="0"/>
                <a:t>2: Gather and Align the App and Business </a:t>
              </a:r>
              <a:endParaRPr lang="en-US" sz="1200" dirty="0" smtClean="0"/>
            </a:p>
            <a:p>
              <a:pPr>
                <a:lnSpc>
                  <a:spcPct val="150000"/>
                </a:lnSpc>
              </a:pPr>
              <a:r>
                <a:rPr lang="en-US" sz="1200" dirty="0"/>
                <a:t> </a:t>
              </a:r>
              <a:r>
                <a:rPr lang="en-US" sz="1200" dirty="0" smtClean="0"/>
                <a:t>               Objectives </a:t>
              </a:r>
              <a:r>
                <a:rPr lang="en-US" sz="1200" dirty="0"/>
                <a:t>or Goals</a:t>
              </a:r>
              <a:endParaRPr lang="en-US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Step </a:t>
              </a:r>
              <a:r>
                <a:rPr lang="en-US" sz="1200" dirty="0"/>
                <a:t>3: Run a Market Analysis and Competitor Analysis</a:t>
              </a:r>
              <a:endParaRPr lang="en-US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Step 4: Determine Scenarios and a User Persona</a:t>
              </a:r>
              <a:endParaRPr lang="en-US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Step </a:t>
              </a:r>
              <a:r>
                <a:rPr lang="en-US" sz="1200" dirty="0"/>
                <a:t>5: Gather and Prioritize Functional and </a:t>
              </a:r>
              <a:endParaRPr lang="en-US" sz="1200" dirty="0" smtClean="0"/>
            </a:p>
            <a:p>
              <a:pPr>
                <a:lnSpc>
                  <a:spcPct val="150000"/>
                </a:lnSpc>
              </a:pPr>
              <a:r>
                <a:rPr lang="en-US" sz="1200" dirty="0"/>
                <a:t> </a:t>
              </a:r>
              <a:r>
                <a:rPr lang="en-US" sz="1200" dirty="0" smtClean="0"/>
                <a:t>               Non-Functional </a:t>
              </a:r>
              <a:r>
                <a:rPr lang="en-US" sz="1200" dirty="0"/>
                <a:t>Requirements</a:t>
              </a:r>
              <a:endParaRPr lang="en-US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Step </a:t>
              </a:r>
              <a:r>
                <a:rPr lang="en-US" sz="1200" dirty="0"/>
                <a:t>6: Design Use Cases</a:t>
              </a:r>
              <a:endParaRPr lang="en-US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Step </a:t>
              </a:r>
              <a:r>
                <a:rPr lang="en-US" sz="1200" dirty="0"/>
                <a:t>7: Write an app requirement document</a:t>
              </a:r>
              <a:endParaRPr lang="en-US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Step </a:t>
              </a:r>
              <a:r>
                <a:rPr lang="en-US" sz="1200" dirty="0"/>
                <a:t>8: Deploy Prototyping and </a:t>
              </a:r>
              <a:r>
                <a:rPr lang="en-US" sz="1200" dirty="0" err="1"/>
                <a:t>Wireframing</a:t>
              </a:r>
              <a:endParaRPr lang="en-US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Step </a:t>
              </a:r>
              <a:r>
                <a:rPr lang="en-US" sz="1200" dirty="0"/>
                <a:t>9: Validate the App Requirements</a:t>
              </a:r>
              <a:endParaRPr lang="en-US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Step </a:t>
              </a:r>
              <a:r>
                <a:rPr lang="en-US" sz="1200" dirty="0"/>
                <a:t>10: Apply Agile Methodology</a:t>
              </a:r>
            </a:p>
            <a:p>
              <a:endParaRPr lang="en-US" sz="1200" dirty="0" smtClean="0"/>
            </a:p>
          </p:txBody>
        </p:sp>
        <p:sp>
          <p:nvSpPr>
            <p:cNvPr id="21" name="Oval 20"/>
            <p:cNvSpPr/>
            <p:nvPr/>
          </p:nvSpPr>
          <p:spPr>
            <a:xfrm>
              <a:off x="8707900" y="1364180"/>
              <a:ext cx="661182" cy="633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0655" y="1131391"/>
            <a:ext cx="5471880" cy="5378871"/>
            <a:chOff x="0" y="764448"/>
            <a:chExt cx="4535022" cy="4457937"/>
          </a:xfrm>
        </p:grpSpPr>
        <p:sp>
          <p:nvSpPr>
            <p:cNvPr id="12" name="Oval 11"/>
            <p:cNvSpPr/>
            <p:nvPr/>
          </p:nvSpPr>
          <p:spPr>
            <a:xfrm>
              <a:off x="0" y="764448"/>
              <a:ext cx="4535022" cy="4457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3637" y="1267321"/>
              <a:ext cx="25346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A90CC"/>
                  </a:solidFill>
                </a:rPr>
                <a:t>          </a:t>
              </a:r>
            </a:p>
            <a:p>
              <a:r>
                <a:rPr lang="en-US" sz="1600" dirty="0">
                  <a:solidFill>
                    <a:srgbClr val="3A90CC"/>
                  </a:solidFill>
                </a:rPr>
                <a:t> </a:t>
              </a:r>
              <a:r>
                <a:rPr lang="en-US" sz="1600" dirty="0" smtClean="0">
                  <a:solidFill>
                    <a:srgbClr val="3A90CC"/>
                  </a:solidFill>
                </a:rPr>
                <a:t>             TYPES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Business requirements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User requirements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Product or system requirements</a:t>
              </a:r>
            </a:p>
            <a:p>
              <a:endParaRPr lang="en-US" sz="1200" dirty="0" smtClean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819418" y="828433"/>
              <a:ext cx="661182" cy="633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2159" t="15224" r="11898" b="5230"/>
            <a:stretch/>
          </p:blipFill>
          <p:spPr>
            <a:xfrm>
              <a:off x="689316" y="2354865"/>
              <a:ext cx="3052690" cy="222269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343335" y="5472410"/>
            <a:ext cx="3368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A90CC"/>
                </a:solidFill>
              </a:rPr>
              <a:t>NB: Diagrams will be seen on the next slide</a:t>
            </a:r>
            <a:endParaRPr lang="en-US" sz="1200" b="1" dirty="0">
              <a:solidFill>
                <a:srgbClr val="3A9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1372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A90CC"/>
                </a:solidFill>
              </a:rPr>
              <a:t>REQUIREMENT ENGINEERING DIAGRAMS</a:t>
            </a:r>
            <a:endParaRPr lang="ko-KR" altLang="en-US" sz="2800" dirty="0">
              <a:solidFill>
                <a:srgbClr val="3A90CC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541" y="1561514"/>
            <a:ext cx="6257259" cy="3643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58" y="1561514"/>
            <a:ext cx="5934741" cy="36435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406" y="5259531"/>
            <a:ext cx="582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3: Run a Market Analysis and Competitor 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7956" y="5259531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6: Design Use Cases</a:t>
            </a:r>
          </a:p>
        </p:txBody>
      </p:sp>
    </p:spTree>
    <p:extLst>
      <p:ext uri="{BB962C8B-B14F-4D97-AF65-F5344CB8AC3E}">
        <p14:creationId xmlns:p14="http://schemas.microsoft.com/office/powerpoint/2010/main" val="397164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1372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A90CC"/>
                </a:solidFill>
              </a:rPr>
              <a:t>REQUIREMENT ENGINEERING DIAGRAMS</a:t>
            </a:r>
            <a:endParaRPr lang="ko-KR" altLang="en-US" sz="2800" dirty="0">
              <a:solidFill>
                <a:srgbClr val="3A90CC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674056"/>
            <a:ext cx="9073662" cy="44879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87421" y="6161964"/>
            <a:ext cx="465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7: Write an app requirement document</a:t>
            </a:r>
          </a:p>
        </p:txBody>
      </p:sp>
    </p:spTree>
    <p:extLst>
      <p:ext uri="{BB962C8B-B14F-4D97-AF65-F5344CB8AC3E}">
        <p14:creationId xmlns:p14="http://schemas.microsoft.com/office/powerpoint/2010/main" val="402473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835630" y="0"/>
            <a:ext cx="6246055" cy="682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A90CC"/>
                </a:solidFill>
              </a:rPr>
              <a:t>6 </a:t>
            </a:r>
            <a:r>
              <a:rPr lang="en-US" altLang="ko-KR" sz="2400" b="1" dirty="0" smtClean="0">
                <a:solidFill>
                  <a:srgbClr val="3A90CC"/>
                </a:solidFill>
                <a:cs typeface="Arial" pitchFamily="34" charset="0"/>
              </a:rPr>
              <a:t>DEVELOPMENT </a:t>
            </a:r>
            <a:r>
              <a:rPr lang="en-US" altLang="ko-KR" sz="2400" b="1" dirty="0">
                <a:solidFill>
                  <a:srgbClr val="3A90CC"/>
                </a:solidFill>
                <a:cs typeface="Arial" pitchFamily="34" charset="0"/>
              </a:rPr>
              <a:t>COST ESTIMATION</a:t>
            </a:r>
            <a:endParaRPr lang="ko-KR" altLang="en-US" sz="2400" b="1" dirty="0">
              <a:solidFill>
                <a:srgbClr val="3A90CC"/>
              </a:solidFill>
              <a:cs typeface="Arial" pitchFamily="34" charset="0"/>
            </a:endParaRPr>
          </a:p>
          <a:p>
            <a:pPr algn="ctr"/>
            <a:endParaRPr lang="ko-KR" altLang="en-US" sz="2400" dirty="0">
              <a:solidFill>
                <a:srgbClr val="3A90CC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740088" y="1104414"/>
            <a:ext cx="5555389" cy="5460960"/>
            <a:chOff x="3659263" y="1997800"/>
            <a:chExt cx="5555389" cy="5460960"/>
          </a:xfrm>
        </p:grpSpPr>
        <p:sp>
          <p:nvSpPr>
            <p:cNvPr id="15" name="Oval 14"/>
            <p:cNvSpPr/>
            <p:nvPr/>
          </p:nvSpPr>
          <p:spPr>
            <a:xfrm>
              <a:off x="3659263" y="1997800"/>
              <a:ext cx="5555389" cy="54609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5241" y="3001024"/>
              <a:ext cx="5043368" cy="2689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rgbClr val="3A90CC"/>
                  </a:solidFill>
                </a:rPr>
                <a:t>                   </a:t>
              </a:r>
              <a:r>
                <a:rPr lang="en-US" dirty="0" smtClean="0">
                  <a:solidFill>
                    <a:srgbClr val="3A90CC"/>
                  </a:solidFill>
                </a:rPr>
                <a:t>ESTIMATION METHODS</a:t>
              </a:r>
              <a:endParaRPr lang="en-US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/>
                <a:t>Fixed price</a:t>
              </a:r>
              <a:r>
                <a:rPr lang="en-US" sz="1200" dirty="0" smtClean="0"/>
                <a:t>: A </a:t>
              </a:r>
              <a:r>
                <a:rPr lang="en-US" sz="1200" dirty="0"/>
                <a:t>fixed price is set based on the project scope, </a:t>
              </a:r>
              <a:endParaRPr lang="en-US" sz="1200" dirty="0" smtClean="0"/>
            </a:p>
            <a:p>
              <a:pPr>
                <a:lnSpc>
                  <a:spcPct val="150000"/>
                </a:lnSpc>
              </a:pPr>
              <a:r>
                <a:rPr lang="en-US" sz="1200" dirty="0"/>
                <a:t> </a:t>
              </a:r>
              <a:r>
                <a:rPr lang="en-US" sz="1200" dirty="0" smtClean="0"/>
                <a:t>   features</a:t>
              </a:r>
              <a:r>
                <a:rPr lang="en-US" sz="1200" dirty="0"/>
                <a:t>, and requirements. </a:t>
              </a:r>
              <a:endParaRPr lang="en-US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smtClean="0"/>
                <a:t>Time and material</a:t>
              </a:r>
              <a:r>
                <a:rPr lang="en-US" sz="1200" dirty="0"/>
                <a:t>: Costs are calculated based on hourly </a:t>
              </a:r>
              <a:r>
                <a:rPr lang="en-US" sz="1200" dirty="0" smtClean="0"/>
                <a:t>rates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 </a:t>
              </a:r>
              <a:r>
                <a:rPr lang="en-US" sz="1200" dirty="0" smtClean="0"/>
                <a:t>   </a:t>
              </a:r>
              <a:r>
                <a:rPr lang="en-US" sz="1200" dirty="0"/>
                <a:t>multiplied by estimated development hours</a:t>
              </a:r>
              <a:r>
                <a:rPr lang="en-US" sz="1200" dirty="0" smtClean="0"/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/>
                <a:t>Value-Based </a:t>
              </a:r>
              <a:r>
                <a:rPr lang="en-US" sz="1200" b="1" dirty="0" smtClean="0"/>
                <a:t>Pricing: </a:t>
              </a:r>
              <a:r>
                <a:rPr lang="en-US" sz="1200" dirty="0"/>
                <a:t>Pricing is based on the value provided to </a:t>
              </a:r>
              <a:r>
                <a:rPr lang="en-US" sz="1200" dirty="0" smtClean="0"/>
                <a:t>the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 </a:t>
              </a:r>
              <a:r>
                <a:rPr lang="en-US" sz="1200" dirty="0" smtClean="0"/>
                <a:t>   </a:t>
              </a:r>
              <a:r>
                <a:rPr lang="en-US" sz="1200" dirty="0"/>
                <a:t>client or business, considering factors like ROI, market demand, and </a:t>
              </a:r>
              <a:endParaRPr lang="en-US" sz="1200" dirty="0" smtClean="0"/>
            </a:p>
            <a:p>
              <a:pPr>
                <a:lnSpc>
                  <a:spcPct val="150000"/>
                </a:lnSpc>
              </a:pPr>
              <a:r>
                <a:rPr lang="en-US" sz="1200" dirty="0"/>
                <a:t> </a:t>
              </a:r>
              <a:r>
                <a:rPr lang="en-US" sz="1200" dirty="0" smtClean="0"/>
                <a:t>   competitive </a:t>
              </a:r>
              <a:r>
                <a:rPr lang="en-US" sz="1200" dirty="0"/>
                <a:t>landscape. </a:t>
              </a:r>
              <a:endParaRPr lang="en-US" sz="1200" b="1" dirty="0" smtClean="0"/>
            </a:p>
            <a:p>
              <a:pPr>
                <a:lnSpc>
                  <a:spcPct val="150000"/>
                </a:lnSpc>
              </a:pPr>
              <a:endParaRPr lang="en-US" sz="1200" dirty="0" smtClean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958658" y="2094659"/>
              <a:ext cx="661182" cy="633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140677" y="1103088"/>
            <a:ext cx="5556738" cy="5462286"/>
            <a:chOff x="-148174" y="406301"/>
            <a:chExt cx="4535022" cy="4457937"/>
          </a:xfrm>
        </p:grpSpPr>
        <p:sp>
          <p:nvSpPr>
            <p:cNvPr id="12" name="Oval 11"/>
            <p:cNvSpPr/>
            <p:nvPr/>
          </p:nvSpPr>
          <p:spPr>
            <a:xfrm>
              <a:off x="-148174" y="406301"/>
              <a:ext cx="4535022" cy="4457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663" y="1050315"/>
              <a:ext cx="3857638" cy="268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A90CC"/>
                  </a:solidFill>
                </a:rPr>
                <a:t>      </a:t>
              </a:r>
            </a:p>
            <a:p>
              <a:r>
                <a:rPr lang="en-US" sz="1600" dirty="0">
                  <a:solidFill>
                    <a:srgbClr val="3A90CC"/>
                  </a:solidFill>
                </a:rPr>
                <a:t> </a:t>
              </a:r>
              <a:r>
                <a:rPr lang="en-US" sz="1600" dirty="0" smtClean="0">
                  <a:solidFill>
                    <a:srgbClr val="3A90CC"/>
                  </a:solidFill>
                </a:rPr>
                <a:t>    </a:t>
              </a:r>
              <a:r>
                <a:rPr lang="en-US" dirty="0" smtClean="0">
                  <a:solidFill>
                    <a:srgbClr val="3A90CC"/>
                  </a:solidFill>
                </a:rPr>
                <a:t>FACTORS AFFECTING DEVELOPMENT</a:t>
              </a:r>
            </a:p>
            <a:p>
              <a:r>
                <a:rPr lang="en-US" dirty="0">
                  <a:solidFill>
                    <a:srgbClr val="3A90CC"/>
                  </a:solidFill>
                </a:rPr>
                <a:t> </a:t>
              </a:r>
              <a:r>
                <a:rPr lang="en-US" dirty="0" smtClean="0">
                  <a:solidFill>
                    <a:srgbClr val="3A90CC"/>
                  </a:solidFill>
                </a:rPr>
                <a:t>                                COST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Scope and Complexity of the </a:t>
              </a:r>
              <a:r>
                <a:rPr lang="en-US" sz="1200" dirty="0" smtClean="0"/>
                <a:t>App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Platform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Design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Development </a:t>
              </a:r>
              <a:r>
                <a:rPr lang="en-US" sz="1200" dirty="0" smtClean="0"/>
                <a:t>Approach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Backend </a:t>
              </a:r>
              <a:r>
                <a:rPr lang="en-US" sz="1200" dirty="0" smtClean="0"/>
                <a:t>Development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Testing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Maintenance and </a:t>
              </a:r>
              <a:r>
                <a:rPr lang="en-US" sz="1200" dirty="0" smtClean="0"/>
                <a:t>Updates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Geographical Location of the Development Team</a:t>
              </a:r>
              <a:endParaRPr lang="en-US" sz="1200" dirty="0" smtClean="0"/>
            </a:p>
            <a:p>
              <a:endParaRPr lang="en-US" sz="1200" dirty="0" smtClean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786055" y="471368"/>
              <a:ext cx="661182" cy="633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28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115189" y="0"/>
            <a:ext cx="6246055" cy="682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3A90CC"/>
                </a:solidFill>
              </a:rPr>
              <a:t>REFERENCE </a:t>
            </a:r>
            <a:endParaRPr lang="ko-KR" altLang="en-US" sz="2400" b="1" dirty="0">
              <a:solidFill>
                <a:srgbClr val="3A90CC"/>
              </a:solidFill>
              <a:cs typeface="Arial" pitchFamily="34" charset="0"/>
            </a:endParaRPr>
          </a:p>
          <a:p>
            <a:pPr algn="ctr"/>
            <a:endParaRPr lang="ko-KR" altLang="en-US" sz="2400" dirty="0">
              <a:solidFill>
                <a:srgbClr val="3A90CC"/>
              </a:solidFill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4572" y="2110154"/>
            <a:ext cx="114072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https://typeset.io/questions/what-is-requirement-engineering-3zzlhq9j93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://aws.amazon.com/mobile/mobile-application-development/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://www.techtarget.com/whatis/definition/mobile-app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://fireart.studio/blog/types-of-mobile-apps/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://www.requiment.com/requirements-gathering-and-management-for-mobile-apps/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://www.youtube.com/watch?v=POih3P783a0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://www.youtube.com/watch?v=1WWweyBaWZk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://medium.com/@</a:t>
            </a:r>
            <a:r>
              <a:rPr lang="en-US" dirty="0" err="1">
                <a:solidFill>
                  <a:schemeClr val="bg1"/>
                </a:solidFill>
              </a:rPr>
              <a:t>zorbisinc</a:t>
            </a:r>
            <a:r>
              <a:rPr lang="en-US" dirty="0">
                <a:solidFill>
                  <a:schemeClr val="bg1"/>
                </a:solidFill>
              </a:rPr>
              <a:t>/pwa-vs-native-vs-hybrid-app-a-comprehensive-comparison9b7fbe870d13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://www.choicely.com/blog/how-to-estimate-your-total-app-development-costs-free-app-costcalculator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://www.geeksforgeeks.org/design-patterns-for-mobile-development/?ref=lbp</a:t>
            </a:r>
          </a:p>
        </p:txBody>
      </p:sp>
    </p:spTree>
    <p:extLst>
      <p:ext uri="{BB962C8B-B14F-4D97-AF65-F5344CB8AC3E}">
        <p14:creationId xmlns:p14="http://schemas.microsoft.com/office/powerpoint/2010/main" val="377493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867524" y="2294636"/>
            <a:ext cx="5324475" cy="1898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 smtClean="0">
                <a:solidFill>
                  <a:schemeClr val="bg1"/>
                </a:solidFill>
                <a:cs typeface="Arial" pitchFamily="34" charset="0"/>
              </a:rPr>
              <a:t>Thanks For Your Attention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8" b="23292"/>
          <a:stretch/>
        </p:blipFill>
        <p:spPr>
          <a:xfrm>
            <a:off x="10852815" y="2473180"/>
            <a:ext cx="1157151" cy="8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8367" y="719654"/>
            <a:ext cx="61916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B55C10-D30E-466F-B994-CF3832831EF7}"/>
              </a:ext>
            </a:extLst>
          </p:cNvPr>
          <p:cNvGrpSpPr/>
          <p:nvPr/>
        </p:nvGrpSpPr>
        <p:grpSpPr>
          <a:xfrm>
            <a:off x="5551684" y="1657830"/>
            <a:ext cx="5632131" cy="730053"/>
            <a:chOff x="6027067" y="1574253"/>
            <a:chExt cx="5632131" cy="73005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AA112E-DF29-4623-8E4E-2BB72177099F}"/>
                </a:ext>
              </a:extLst>
            </p:cNvPr>
            <p:cNvGrpSpPr/>
            <p:nvPr/>
          </p:nvGrpSpPr>
          <p:grpSpPr>
            <a:xfrm>
              <a:off x="6653505" y="1596420"/>
              <a:ext cx="5005693" cy="707886"/>
              <a:chOff x="6653505" y="1596420"/>
              <a:chExt cx="5005693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16715D-ED25-49AF-A719-7ACBC9667D4C}"/>
                  </a:ext>
                </a:extLst>
              </p:cNvPr>
              <p:cNvSpPr txBox="1"/>
              <p:nvPr/>
            </p:nvSpPr>
            <p:spPr>
              <a:xfrm>
                <a:off x="6751979" y="200676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3B38DE-4592-42DE-93A2-F7CFEB2674E5}"/>
                  </a:ext>
                </a:extLst>
              </p:cNvPr>
              <p:cNvSpPr txBox="1"/>
              <p:nvPr/>
            </p:nvSpPr>
            <p:spPr>
              <a:xfrm>
                <a:off x="6653505" y="1596420"/>
                <a:ext cx="5005693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Types of mobile applications and comparison 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D4CF14-ADDA-42EA-AB5B-1DB20E49AF6E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09F9CF-0518-402C-81DB-F376539F50C6}"/>
              </a:ext>
            </a:extLst>
          </p:cNvPr>
          <p:cNvGrpSpPr/>
          <p:nvPr/>
        </p:nvGrpSpPr>
        <p:grpSpPr>
          <a:xfrm>
            <a:off x="5533212" y="2232259"/>
            <a:ext cx="5251076" cy="771088"/>
            <a:chOff x="6027067" y="1596528"/>
            <a:chExt cx="5251076" cy="7710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0CD54AE-2640-4348-A38D-28C2D0B3B4CA}"/>
                </a:ext>
              </a:extLst>
            </p:cNvPr>
            <p:cNvGrpSpPr/>
            <p:nvPr/>
          </p:nvGrpSpPr>
          <p:grpSpPr>
            <a:xfrm>
              <a:off x="6653505" y="1596528"/>
              <a:ext cx="4624638" cy="771088"/>
              <a:chOff x="6653505" y="1596528"/>
              <a:chExt cx="4624638" cy="77108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AA2565-697E-4C9C-90DF-DF69BCCBF13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3CD760-54C8-4E9D-9C31-376575824E51}"/>
                  </a:ext>
                </a:extLst>
              </p:cNvPr>
              <p:cNvSpPr txBox="1"/>
              <p:nvPr/>
            </p:nvSpPr>
            <p:spPr>
              <a:xfrm>
                <a:off x="6653505" y="1596528"/>
                <a:ext cx="4507692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Programming languages used for mobile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1698D3-E2B5-4796-A504-2CE89BB716EA}"/>
                </a:ext>
              </a:extLst>
            </p:cNvPr>
            <p:cNvSpPr txBox="1"/>
            <p:nvPr/>
          </p:nvSpPr>
          <p:spPr>
            <a:xfrm>
              <a:off x="6027067" y="1602615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62BF2A-6F03-42A7-8FCD-9B4425EC1D9D}"/>
              </a:ext>
            </a:extLst>
          </p:cNvPr>
          <p:cNvGrpSpPr/>
          <p:nvPr/>
        </p:nvGrpSpPr>
        <p:grpSpPr>
          <a:xfrm>
            <a:off x="5533212" y="2870292"/>
            <a:ext cx="5251076" cy="793363"/>
            <a:chOff x="6027067" y="1574253"/>
            <a:chExt cx="5251076" cy="79336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19069D-B4F2-4D8A-A01F-E42FBE2B6305}"/>
                </a:ext>
              </a:extLst>
            </p:cNvPr>
            <p:cNvGrpSpPr/>
            <p:nvPr/>
          </p:nvGrpSpPr>
          <p:grpSpPr>
            <a:xfrm>
              <a:off x="6653505" y="1585639"/>
              <a:ext cx="4624638" cy="781977"/>
              <a:chOff x="6653505" y="1585639"/>
              <a:chExt cx="4624638" cy="78197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86B730-D2CF-418A-9F4E-80676A8BB117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BB5561-E297-4153-99F6-535280286ABF}"/>
                  </a:ext>
                </a:extLst>
              </p:cNvPr>
              <p:cNvSpPr txBox="1"/>
              <p:nvPr/>
            </p:nvSpPr>
            <p:spPr>
              <a:xfrm>
                <a:off x="6653505" y="1585639"/>
                <a:ext cx="4507692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Mobile appli</a:t>
                </a:r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cation development framework s</a:t>
                </a:r>
                <a:endParaRPr lang="en-US" altLang="ko-KR" sz="20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65EED2-59FE-44DF-AE89-F153E1C28F64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C8212F-3237-45CA-AEC4-F16E67168FA6}"/>
              </a:ext>
            </a:extLst>
          </p:cNvPr>
          <p:cNvGrpSpPr/>
          <p:nvPr/>
        </p:nvGrpSpPr>
        <p:grpSpPr>
          <a:xfrm>
            <a:off x="5551684" y="3520016"/>
            <a:ext cx="5251076" cy="798502"/>
            <a:chOff x="6027067" y="1569114"/>
            <a:chExt cx="5251076" cy="79850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211C38-7BFE-4E43-8912-9F7A2932AB8E}"/>
                </a:ext>
              </a:extLst>
            </p:cNvPr>
            <p:cNvGrpSpPr/>
            <p:nvPr/>
          </p:nvGrpSpPr>
          <p:grpSpPr>
            <a:xfrm>
              <a:off x="6635033" y="1569114"/>
              <a:ext cx="4643110" cy="798502"/>
              <a:chOff x="6635033" y="1569114"/>
              <a:chExt cx="4643110" cy="79850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666EC9-2562-48DE-9940-379DBD18624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3236A9-A5F3-47C0-84F8-4B2301FA4B3F}"/>
                  </a:ext>
                </a:extLst>
              </p:cNvPr>
              <p:cNvSpPr txBox="1"/>
              <p:nvPr/>
            </p:nvSpPr>
            <p:spPr>
              <a:xfrm>
                <a:off x="6635033" y="1569114"/>
                <a:ext cx="4507692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Mobile architecture and design patterns 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C8212F-3237-45CA-AEC4-F16E67168FA6}"/>
              </a:ext>
            </a:extLst>
          </p:cNvPr>
          <p:cNvGrpSpPr/>
          <p:nvPr/>
        </p:nvGrpSpPr>
        <p:grpSpPr>
          <a:xfrm>
            <a:off x="5551684" y="4164935"/>
            <a:ext cx="5251076" cy="798502"/>
            <a:chOff x="6027067" y="1569114"/>
            <a:chExt cx="5251076" cy="79850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211C38-7BFE-4E43-8912-9F7A2932AB8E}"/>
                </a:ext>
              </a:extLst>
            </p:cNvPr>
            <p:cNvGrpSpPr/>
            <p:nvPr/>
          </p:nvGrpSpPr>
          <p:grpSpPr>
            <a:xfrm>
              <a:off x="6635033" y="1569114"/>
              <a:ext cx="4643110" cy="798502"/>
              <a:chOff x="6635033" y="1569114"/>
              <a:chExt cx="4643110" cy="79850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66EC9-2562-48DE-9940-379DBD18624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3236A9-A5F3-47C0-84F8-4B2301FA4B3F}"/>
                  </a:ext>
                </a:extLst>
              </p:cNvPr>
              <p:cNvSpPr txBox="1"/>
              <p:nvPr/>
            </p:nvSpPr>
            <p:spPr>
              <a:xfrm>
                <a:off x="6635033" y="1569114"/>
                <a:ext cx="4507692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Requirement engineering</a:t>
                </a:r>
              </a:p>
              <a:p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C8212F-3237-45CA-AEC4-F16E67168FA6}"/>
              </a:ext>
            </a:extLst>
          </p:cNvPr>
          <p:cNvGrpSpPr/>
          <p:nvPr/>
        </p:nvGrpSpPr>
        <p:grpSpPr>
          <a:xfrm>
            <a:off x="5551684" y="4634643"/>
            <a:ext cx="5251076" cy="798502"/>
            <a:chOff x="6027067" y="1569114"/>
            <a:chExt cx="5251076" cy="79850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C211C38-7BFE-4E43-8912-9F7A2932AB8E}"/>
                </a:ext>
              </a:extLst>
            </p:cNvPr>
            <p:cNvGrpSpPr/>
            <p:nvPr/>
          </p:nvGrpSpPr>
          <p:grpSpPr>
            <a:xfrm>
              <a:off x="6635033" y="1569114"/>
              <a:ext cx="4643110" cy="798502"/>
              <a:chOff x="6635033" y="1569114"/>
              <a:chExt cx="4643110" cy="79850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666EC9-2562-48DE-9940-379DBD18624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3236A9-A5F3-47C0-84F8-4B2301FA4B3F}"/>
                  </a:ext>
                </a:extLst>
              </p:cNvPr>
              <p:cNvSpPr txBox="1"/>
              <p:nvPr/>
            </p:nvSpPr>
            <p:spPr>
              <a:xfrm>
                <a:off x="6635033" y="1569114"/>
                <a:ext cx="450769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Development cost estimation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dirty="0" smtClean="0"/>
              <a:t>1.1</a:t>
            </a:r>
            <a:r>
              <a:rPr lang="en-US" dirty="0" smtClean="0"/>
              <a:t> </a:t>
            </a:r>
            <a:r>
              <a:rPr lang="en-US" sz="4200" dirty="0" smtClean="0"/>
              <a:t>TYPES OF MOBILE APPLICATIONS </a:t>
            </a:r>
            <a:endParaRPr lang="en-US" sz="4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22F0C-0DF7-4C21-8AC9-08AD0B70E26D}"/>
              </a:ext>
            </a:extLst>
          </p:cNvPr>
          <p:cNvSpPr/>
          <p:nvPr/>
        </p:nvSpPr>
        <p:spPr>
          <a:xfrm>
            <a:off x="1037143" y="3403737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2DFBB4-A6CD-4AFE-AB7C-B5179CE69A02}"/>
              </a:ext>
            </a:extLst>
          </p:cNvPr>
          <p:cNvSpPr/>
          <p:nvPr/>
        </p:nvSpPr>
        <p:spPr>
          <a:xfrm>
            <a:off x="10679593" y="2413137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BEB59-9537-4F93-BD8B-E71F599B3EA4}"/>
              </a:ext>
            </a:extLst>
          </p:cNvPr>
          <p:cNvSpPr txBox="1"/>
          <p:nvPr/>
        </p:nvSpPr>
        <p:spPr>
          <a:xfrm>
            <a:off x="1100205" y="3398910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777BF-1C7F-4855-AE4F-B0AB8C5ECE8D}"/>
              </a:ext>
            </a:extLst>
          </p:cNvPr>
          <p:cNvSpPr txBox="1"/>
          <p:nvPr/>
        </p:nvSpPr>
        <p:spPr>
          <a:xfrm>
            <a:off x="10727684" y="2400536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002F7FF2-826C-45B4-9AEF-FB30807087DC}"/>
              </a:ext>
            </a:extLst>
          </p:cNvPr>
          <p:cNvSpPr txBox="1">
            <a:spLocks/>
          </p:cNvSpPr>
          <p:nvPr/>
        </p:nvSpPr>
        <p:spPr>
          <a:xfrm>
            <a:off x="8520649" y="3111936"/>
            <a:ext cx="3090326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000"/>
              </a:lnSpc>
            </a:pPr>
            <a:r>
              <a:rPr lang="en-US" altLang="ko-KR" sz="2400" dirty="0" smtClean="0"/>
              <a:t>Hybrid mobile applications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D9C22DAD-A0FA-42C3-8B57-00D075EC4DE8}"/>
              </a:ext>
            </a:extLst>
          </p:cNvPr>
          <p:cNvSpPr txBox="1">
            <a:spLocks/>
          </p:cNvSpPr>
          <p:nvPr/>
        </p:nvSpPr>
        <p:spPr>
          <a:xfrm>
            <a:off x="4564964" y="6081335"/>
            <a:ext cx="3090326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Progressive web applications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48" name="Text Placeholder 27">
            <a:extLst>
              <a:ext uri="{FF2B5EF4-FFF2-40B4-BE49-F238E27FC236}">
                <a16:creationId xmlns:a16="http://schemas.microsoft.com/office/drawing/2014/main" id="{4F7C5489-1949-430D-9E08-5249B59ED442}"/>
              </a:ext>
            </a:extLst>
          </p:cNvPr>
          <p:cNvSpPr txBox="1">
            <a:spLocks/>
          </p:cNvSpPr>
          <p:nvPr/>
        </p:nvSpPr>
        <p:spPr>
          <a:xfrm>
            <a:off x="594198" y="4442903"/>
            <a:ext cx="3090326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Native mobile applications</a:t>
            </a:r>
          </a:p>
          <a:p>
            <a:pPr algn="ctr"/>
            <a:r>
              <a:rPr lang="en-US" sz="1400" dirty="0" smtClean="0"/>
              <a:t>Native apps operate </a:t>
            </a:r>
            <a:r>
              <a:rPr lang="en-US" sz="1400" dirty="0"/>
              <a:t>on a specific platform or device, like iOS or Android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39" name="Picture Placeholder 38"/>
          <p:cNvPicPr>
            <a:picLocks noGrp="1" noChangeAspect="1"/>
          </p:cNvPicPr>
          <p:nvPr>
            <p:ph type="pic" sz="quarter" idx="5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8" r="15868"/>
          <a:stretch>
            <a:fillRect/>
          </a:stretch>
        </p:blipFill>
        <p:spPr>
          <a:xfrm>
            <a:off x="9197670" y="1678312"/>
            <a:ext cx="1293813" cy="1293813"/>
          </a:xfrm>
        </p:spPr>
      </p:pic>
      <p:pic>
        <p:nvPicPr>
          <p:cNvPr id="41" name="Picture Placeholder 40"/>
          <p:cNvPicPr>
            <a:picLocks noGrp="1" noChangeAspect="1"/>
          </p:cNvPicPr>
          <p:nvPr>
            <p:ph type="pic" sz="quarter" idx="6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5" b="23995"/>
          <a:stretch>
            <a:fillRect/>
          </a:stretch>
        </p:blipFill>
        <p:spPr>
          <a:xfrm>
            <a:off x="5412379" y="4442903"/>
            <a:ext cx="1293260" cy="1293260"/>
          </a:xfrm>
        </p:spPr>
      </p:pic>
      <p:pic>
        <p:nvPicPr>
          <p:cNvPr id="40" name="Picture Placeholder 39"/>
          <p:cNvPicPr>
            <a:picLocks noGrp="1" noChangeAspect="1"/>
          </p:cNvPicPr>
          <p:nvPr>
            <p:ph type="pic" sz="quarter" idx="6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" r="1180"/>
          <a:stretch>
            <a:fillRect/>
          </a:stretch>
        </p:blipFill>
        <p:spPr>
          <a:xfrm>
            <a:off x="1692522" y="2648259"/>
            <a:ext cx="1293813" cy="1293812"/>
          </a:xfrm>
        </p:spPr>
      </p:pic>
      <p:sp>
        <p:nvSpPr>
          <p:cNvPr id="43" name="Oval 42"/>
          <p:cNvSpPr/>
          <p:nvPr/>
        </p:nvSpPr>
        <p:spPr>
          <a:xfrm>
            <a:off x="6893169" y="5289452"/>
            <a:ext cx="337625" cy="337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4530" y="0"/>
            <a:ext cx="5711483" cy="876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282BE"/>
                </a:solidFill>
                <a:cs typeface="Arial" pitchFamily="34" charset="0"/>
              </a:rPr>
              <a:t>1.2 MOBILE APPLICATION COMPARISON</a:t>
            </a:r>
            <a:endParaRPr lang="ko-KR" altLang="en-US" dirty="0">
              <a:solidFill>
                <a:srgbClr val="3282BE"/>
              </a:solidFill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6871"/>
          <a:stretch/>
        </p:blipFill>
        <p:spPr>
          <a:xfrm>
            <a:off x="324530" y="1111348"/>
            <a:ext cx="6858000" cy="54019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82530" y="1111348"/>
            <a:ext cx="3494848" cy="5401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6891" y="1111348"/>
            <a:ext cx="1951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C00000"/>
                </a:solidFill>
              </a:rPr>
              <a:t>WEB APPS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1600" b="1" dirty="0" smtClean="0"/>
              <a:t>DEVELOPMENT</a:t>
            </a:r>
            <a:endParaRPr lang="en-US" sz="1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9" t="48820" r="44647" b="29641"/>
          <a:stretch/>
        </p:blipFill>
        <p:spPr>
          <a:xfrm>
            <a:off x="8237796" y="2264897"/>
            <a:ext cx="809813" cy="180915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36013" y="5627078"/>
            <a:ext cx="46413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967511" y="4074056"/>
            <a:ext cx="10064" cy="2425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77575" y="4249118"/>
            <a:ext cx="2829621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</a:t>
            </a:r>
            <a:r>
              <a:rPr lang="en-US" sz="1400" dirty="0" smtClean="0"/>
              <a:t>erforms on all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</a:t>
            </a:r>
            <a:r>
              <a:rPr lang="en-US" sz="1400" dirty="0" smtClean="0"/>
              <a:t>asier to maintain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Users don’t run out of storage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980703" y="5661019"/>
            <a:ext cx="34387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US" sz="1400" dirty="0" smtClean="0"/>
              <a:t>ependent on a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</a:t>
            </a:r>
            <a:r>
              <a:rPr lang="en-US" sz="1400" dirty="0" smtClean="0"/>
              <a:t>eeds an internet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</a:t>
            </a:r>
            <a:r>
              <a:rPr lang="en-US" sz="1400" dirty="0" smtClean="0"/>
              <a:t>ay not always integrate with device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hardware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4530" y="0"/>
            <a:ext cx="5711483" cy="876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282BE"/>
                </a:solidFill>
                <a:cs typeface="Arial" pitchFamily="34" charset="0"/>
              </a:rPr>
              <a:t>2.0 MOBILE </a:t>
            </a:r>
            <a:r>
              <a:rPr lang="en-US" altLang="ko-KR" dirty="0">
                <a:solidFill>
                  <a:srgbClr val="3282BE"/>
                </a:solidFill>
                <a:cs typeface="Arial" pitchFamily="34" charset="0"/>
              </a:rPr>
              <a:t>APPLICATION DEVELOPMENT PROGRAMMING LANGUAGES</a:t>
            </a:r>
            <a:endParaRPr lang="ko-KR" altLang="en-US" dirty="0">
              <a:solidFill>
                <a:srgbClr val="3282BE"/>
              </a:solidFill>
              <a:cs typeface="Arial" pitchFamily="34" charset="0"/>
            </a:endParaRPr>
          </a:p>
          <a:p>
            <a:pPr algn="ctr"/>
            <a:endParaRPr lang="ko-KR" altLang="en-US" dirty="0">
              <a:solidFill>
                <a:srgbClr val="3282BE"/>
              </a:solidFill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22653"/>
              </p:ext>
            </p:extLst>
          </p:nvPr>
        </p:nvGraphicFramePr>
        <p:xfrm>
          <a:off x="324531" y="876702"/>
          <a:ext cx="9199296" cy="6052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10">
                  <a:extLst>
                    <a:ext uri="{9D8B030D-6E8A-4147-A177-3AD203B41FA5}">
                      <a16:colId xmlns:a16="http://schemas.microsoft.com/office/drawing/2014/main" val="3882863793"/>
                    </a:ext>
                  </a:extLst>
                </a:gridCol>
                <a:gridCol w="1706509">
                  <a:extLst>
                    <a:ext uri="{9D8B030D-6E8A-4147-A177-3AD203B41FA5}">
                      <a16:colId xmlns:a16="http://schemas.microsoft.com/office/drawing/2014/main" val="130124835"/>
                    </a:ext>
                  </a:extLst>
                </a:gridCol>
                <a:gridCol w="1839859">
                  <a:extLst>
                    <a:ext uri="{9D8B030D-6E8A-4147-A177-3AD203B41FA5}">
                      <a16:colId xmlns:a16="http://schemas.microsoft.com/office/drawing/2014/main" val="3818542958"/>
                    </a:ext>
                  </a:extLst>
                </a:gridCol>
                <a:gridCol w="1839859">
                  <a:extLst>
                    <a:ext uri="{9D8B030D-6E8A-4147-A177-3AD203B41FA5}">
                      <a16:colId xmlns:a16="http://schemas.microsoft.com/office/drawing/2014/main" val="2599527982"/>
                    </a:ext>
                  </a:extLst>
                </a:gridCol>
                <a:gridCol w="1839859">
                  <a:extLst>
                    <a:ext uri="{9D8B030D-6E8A-4147-A177-3AD203B41FA5}">
                      <a16:colId xmlns:a16="http://schemas.microsoft.com/office/drawing/2014/main" val="4043711636"/>
                    </a:ext>
                  </a:extLst>
                </a:gridCol>
              </a:tblGrid>
              <a:tr h="73667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Programming language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Platform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Operating system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Level of difficulty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Framework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extLst>
                  <a:ext uri="{0D108BD9-81ED-4DB2-BD59-A6C34878D82A}">
                    <a16:rowId xmlns:a16="http://schemas.microsoft.com/office/drawing/2014/main" val="2998287396"/>
                  </a:ext>
                </a:extLst>
              </a:tr>
              <a:tr h="73667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JavaScript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Hybrid app Web apps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Android and IOS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Easy to learn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React native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extLst>
                  <a:ext uri="{0D108BD9-81ED-4DB2-BD59-A6C34878D82A}">
                    <a16:rowId xmlns:a16="http://schemas.microsoft.com/office/drawing/2014/main" val="3594008963"/>
                  </a:ext>
                </a:extLst>
              </a:tr>
              <a:tr h="736673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Kotlin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Native app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Android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Easy to learn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Native android  SDK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extLst>
                  <a:ext uri="{0D108BD9-81ED-4DB2-BD59-A6C34878D82A}">
                    <a16:rowId xmlns:a16="http://schemas.microsoft.com/office/drawing/2014/main" val="1942387652"/>
                  </a:ext>
                </a:extLst>
              </a:tr>
              <a:tr h="42008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Java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Native app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Android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/>
                        <a:t>Easy to learn</a:t>
                      </a:r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3492" marR="103492" marT="51747" marB="51747"/>
                </a:tc>
                <a:extLst>
                  <a:ext uri="{0D108BD9-81ED-4DB2-BD59-A6C34878D82A}">
                    <a16:rowId xmlns:a16="http://schemas.microsoft.com/office/drawing/2014/main" val="638655176"/>
                  </a:ext>
                </a:extLst>
              </a:tr>
              <a:tr h="42008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Swift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/>
                        <a:t>Native app</a:t>
                      </a:r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IOS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/>
                        <a:t>Easy to learn</a:t>
                      </a:r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3492" marR="103492" marT="51747" marB="51747"/>
                </a:tc>
                <a:extLst>
                  <a:ext uri="{0D108BD9-81ED-4DB2-BD59-A6C34878D82A}">
                    <a16:rowId xmlns:a16="http://schemas.microsoft.com/office/drawing/2014/main" val="912571479"/>
                  </a:ext>
                </a:extLst>
              </a:tr>
              <a:tr h="42008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Objective-C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/>
                        <a:t>Native app</a:t>
                      </a:r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IOS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/>
                        <a:t>Easy to learn</a:t>
                      </a:r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3492" marR="103492" marT="51747" marB="51747"/>
                </a:tc>
                <a:extLst>
                  <a:ext uri="{0D108BD9-81ED-4DB2-BD59-A6C34878D82A}">
                    <a16:rowId xmlns:a16="http://schemas.microsoft.com/office/drawing/2014/main" val="636630953"/>
                  </a:ext>
                </a:extLst>
              </a:tr>
              <a:tr h="73667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C#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Hybrid apps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Android and IOS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Intermediate 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3492" marR="103492" marT="51747" marB="51747"/>
                </a:tc>
                <a:extLst>
                  <a:ext uri="{0D108BD9-81ED-4DB2-BD59-A6C34878D82A}">
                    <a16:rowId xmlns:a16="http://schemas.microsoft.com/office/drawing/2014/main" val="2282821235"/>
                  </a:ext>
                </a:extLst>
              </a:tr>
              <a:tr h="736673">
                <a:tc>
                  <a:txBody>
                    <a:bodyPr/>
                    <a:lstStyle/>
                    <a:p>
                      <a:r>
                        <a:rPr lang="en-US" sz="2100" smtClean="0"/>
                        <a:t>Dart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smtClean="0"/>
                        <a:t>Hybrid apps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smtClean="0"/>
                        <a:t>Android and IOS</a:t>
                      </a:r>
                      <a:endParaRPr lang="en-US" sz="2100" dirty="0" smtClean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smtClean="0"/>
                        <a:t>Easy to learn</a:t>
                      </a:r>
                    </a:p>
                    <a:p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3492" marR="103492" marT="51747" marB="51747"/>
                </a:tc>
                <a:extLst>
                  <a:ext uri="{0D108BD9-81ED-4DB2-BD59-A6C34878D82A}">
                    <a16:rowId xmlns:a16="http://schemas.microsoft.com/office/drawing/2014/main" val="1658141829"/>
                  </a:ext>
                </a:extLst>
              </a:tr>
              <a:tr h="1053264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Python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Hybrid apps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/>
                        <a:t>Android and IOS</a:t>
                      </a:r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One of the</a:t>
                      </a:r>
                      <a:r>
                        <a:rPr lang="en-US" sz="2100" baseline="0" dirty="0" smtClean="0"/>
                        <a:t> Easiest language</a:t>
                      </a:r>
                      <a:endParaRPr lang="en-US" sz="2100" dirty="0"/>
                    </a:p>
                  </a:txBody>
                  <a:tcPr marL="103492" marR="103492" marT="51747" marB="51747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3492" marR="103492" marT="51747" marB="51747"/>
                </a:tc>
                <a:extLst>
                  <a:ext uri="{0D108BD9-81ED-4DB2-BD59-A6C34878D82A}">
                    <a16:rowId xmlns:a16="http://schemas.microsoft.com/office/drawing/2014/main" val="59231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14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4530" y="0"/>
            <a:ext cx="5711483" cy="876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A90CC"/>
                </a:solidFill>
              </a:rPr>
              <a:t>3.0 MOBILE APP DEVELOPMENT </a:t>
            </a:r>
            <a:r>
              <a:rPr lang="en-US" dirty="0" smtClean="0">
                <a:solidFill>
                  <a:srgbClr val="3A90CC"/>
                </a:solidFill>
              </a:rPr>
              <a:t>FRAMEWORKS </a:t>
            </a:r>
            <a:endParaRPr lang="ko-KR" altLang="en-US" dirty="0">
              <a:solidFill>
                <a:srgbClr val="3A90CC"/>
              </a:solidFill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98881"/>
              </p:ext>
            </p:extLst>
          </p:nvPr>
        </p:nvGraphicFramePr>
        <p:xfrm>
          <a:off x="324530" y="876699"/>
          <a:ext cx="7384567" cy="59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59">
                  <a:extLst>
                    <a:ext uri="{9D8B030D-6E8A-4147-A177-3AD203B41FA5}">
                      <a16:colId xmlns:a16="http://schemas.microsoft.com/office/drawing/2014/main" val="1761220326"/>
                    </a:ext>
                  </a:extLst>
                </a:gridCol>
                <a:gridCol w="577633">
                  <a:extLst>
                    <a:ext uri="{9D8B030D-6E8A-4147-A177-3AD203B41FA5}">
                      <a16:colId xmlns:a16="http://schemas.microsoft.com/office/drawing/2014/main" val="450095571"/>
                    </a:ext>
                  </a:extLst>
                </a:gridCol>
                <a:gridCol w="851420">
                  <a:extLst>
                    <a:ext uri="{9D8B030D-6E8A-4147-A177-3AD203B41FA5}">
                      <a16:colId xmlns:a16="http://schemas.microsoft.com/office/drawing/2014/main" val="239669187"/>
                    </a:ext>
                  </a:extLst>
                </a:gridCol>
                <a:gridCol w="923071">
                  <a:extLst>
                    <a:ext uri="{9D8B030D-6E8A-4147-A177-3AD203B41FA5}">
                      <a16:colId xmlns:a16="http://schemas.microsoft.com/office/drawing/2014/main" val="382121988"/>
                    </a:ext>
                  </a:extLst>
                </a:gridCol>
                <a:gridCol w="923071">
                  <a:extLst>
                    <a:ext uri="{9D8B030D-6E8A-4147-A177-3AD203B41FA5}">
                      <a16:colId xmlns:a16="http://schemas.microsoft.com/office/drawing/2014/main" val="2412602488"/>
                    </a:ext>
                  </a:extLst>
                </a:gridCol>
                <a:gridCol w="923071">
                  <a:extLst>
                    <a:ext uri="{9D8B030D-6E8A-4147-A177-3AD203B41FA5}">
                      <a16:colId xmlns:a16="http://schemas.microsoft.com/office/drawing/2014/main" val="1621995491"/>
                    </a:ext>
                  </a:extLst>
                </a:gridCol>
                <a:gridCol w="923071">
                  <a:extLst>
                    <a:ext uri="{9D8B030D-6E8A-4147-A177-3AD203B41FA5}">
                      <a16:colId xmlns:a16="http://schemas.microsoft.com/office/drawing/2014/main" val="546993155"/>
                    </a:ext>
                  </a:extLst>
                </a:gridCol>
                <a:gridCol w="923071">
                  <a:extLst>
                    <a:ext uri="{9D8B030D-6E8A-4147-A177-3AD203B41FA5}">
                      <a16:colId xmlns:a16="http://schemas.microsoft.com/office/drawing/2014/main" val="448153304"/>
                    </a:ext>
                  </a:extLst>
                </a:gridCol>
              </a:tblGrid>
              <a:tr h="67719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Features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Native IOS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Native Android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React Native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Cordova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Flutter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Ionic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Xamarin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extLst>
                  <a:ext uri="{0D108BD9-81ED-4DB2-BD59-A6C34878D82A}">
                    <a16:rowId xmlns:a16="http://schemas.microsoft.com/office/drawing/2014/main" val="585013097"/>
                  </a:ext>
                </a:extLst>
              </a:tr>
              <a:tr h="336921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Language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Swift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Kotlin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Javascript</a:t>
                      </a:r>
                      <a:r>
                        <a:rPr lang="en-US" sz="1300" dirty="0" smtClean="0"/>
                        <a:t> 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Javascript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Dart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Javascript</a:t>
                      </a:r>
                      <a:r>
                        <a:rPr lang="en-US" sz="1300" dirty="0" smtClean="0"/>
                        <a:t> 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C#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extLst>
                  <a:ext uri="{0D108BD9-81ED-4DB2-BD59-A6C34878D82A}">
                    <a16:rowId xmlns:a16="http://schemas.microsoft.com/office/drawing/2014/main" val="1844083953"/>
                  </a:ext>
                </a:extLst>
              </a:tr>
              <a:tr h="67719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Performance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Very high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Very high</a:t>
                      </a:r>
                    </a:p>
                    <a:p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high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low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high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Low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Average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extLst>
                  <a:ext uri="{0D108BD9-81ED-4DB2-BD59-A6C34878D82A}">
                    <a16:rowId xmlns:a16="http://schemas.microsoft.com/office/drawing/2014/main" val="1134387447"/>
                  </a:ext>
                </a:extLst>
              </a:tr>
              <a:tr h="1271321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Cost and time to market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More</a:t>
                      </a:r>
                      <a:r>
                        <a:rPr lang="en-US" sz="1300" baseline="0" dirty="0" smtClean="0"/>
                        <a:t> expensive and slower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More</a:t>
                      </a:r>
                      <a:r>
                        <a:rPr lang="en-US" sz="1300" baseline="0" dirty="0" smtClean="0"/>
                        <a:t> expensive and slower</a:t>
                      </a:r>
                      <a:endParaRPr lang="en-US" sz="1300" dirty="0" smtClean="0"/>
                    </a:p>
                    <a:p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Cheaper and faster</a:t>
                      </a:r>
                    </a:p>
                    <a:p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Cheaper and faster</a:t>
                      </a:r>
                    </a:p>
                    <a:p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Cheaper and faster</a:t>
                      </a:r>
                    </a:p>
                    <a:p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Cheaper and faster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Cheap and fast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extLst>
                  <a:ext uri="{0D108BD9-81ED-4DB2-BD59-A6C34878D82A}">
                    <a16:rowId xmlns:a16="http://schemas.microsoft.com/office/drawing/2014/main" val="596617744"/>
                  </a:ext>
                </a:extLst>
              </a:tr>
              <a:tr h="67719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UI/UX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Native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Native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Adapts to platforms</a:t>
                      </a:r>
                    </a:p>
                    <a:p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Adapts to platforms</a:t>
                      </a:r>
                    </a:p>
                    <a:p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Adapts to platforms</a:t>
                      </a:r>
                    </a:p>
                    <a:p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Adapts to platforms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Adapts only partially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extLst>
                  <a:ext uri="{0D108BD9-81ED-4DB2-BD59-A6C34878D82A}">
                    <a16:rowId xmlns:a16="http://schemas.microsoft.com/office/drawing/2014/main" val="3251485883"/>
                  </a:ext>
                </a:extLst>
              </a:tr>
              <a:tr h="336921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Complexity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high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high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moderate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moderate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moderate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low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moderate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extLst>
                  <a:ext uri="{0D108BD9-81ED-4DB2-BD59-A6C34878D82A}">
                    <a16:rowId xmlns:a16="http://schemas.microsoft.com/office/drawing/2014/main" val="60869118"/>
                  </a:ext>
                </a:extLst>
              </a:tr>
              <a:tr h="67719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Community Support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Very popular</a:t>
                      </a:r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Very popular</a:t>
                      </a:r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Very popular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Not so popular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popular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Not so popular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Not so popular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extLst>
                  <a:ext uri="{0D108BD9-81ED-4DB2-BD59-A6C34878D82A}">
                    <a16:rowId xmlns:a16="http://schemas.microsoft.com/office/drawing/2014/main" val="3980236359"/>
                  </a:ext>
                </a:extLst>
              </a:tr>
              <a:tr h="1271321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Where to use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Apple ecosystem only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Andoid</a:t>
                      </a:r>
                      <a:r>
                        <a:rPr lang="en-US" sz="1300" baseline="0" dirty="0" smtClean="0"/>
                        <a:t> only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iOS, Android, web 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iOS, Android, web 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iOS, Android, web 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iOS, Android, web 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iOS, Android, web </a:t>
                      </a:r>
                      <a:endParaRPr lang="en-US" sz="1300" dirty="0"/>
                    </a:p>
                  </a:txBody>
                  <a:tcPr marL="83077" marR="83077" marT="41538" marB="41538"/>
                </a:tc>
                <a:extLst>
                  <a:ext uri="{0D108BD9-81ED-4DB2-BD59-A6C34878D82A}">
                    <a16:rowId xmlns:a16="http://schemas.microsoft.com/office/drawing/2014/main" val="22804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31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2644726"/>
            <a:ext cx="6259150" cy="2011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3B8DC5"/>
                </a:solidFill>
              </a:rPr>
              <a:t>4 MOBILE </a:t>
            </a:r>
            <a:r>
              <a:rPr lang="en-US" sz="3200" dirty="0">
                <a:solidFill>
                  <a:srgbClr val="3B8DC5"/>
                </a:solidFill>
              </a:rPr>
              <a:t>ARCHITECTURE </a:t>
            </a:r>
            <a:endParaRPr lang="en-US" sz="3200" dirty="0" smtClean="0">
              <a:solidFill>
                <a:srgbClr val="3B8DC5"/>
              </a:solidFill>
            </a:endParaRPr>
          </a:p>
          <a:p>
            <a:pPr algn="ctr"/>
            <a:r>
              <a:rPr lang="en-US" sz="3200" dirty="0">
                <a:solidFill>
                  <a:srgbClr val="3B8DC5"/>
                </a:solidFill>
              </a:rPr>
              <a:t> </a:t>
            </a:r>
            <a:r>
              <a:rPr lang="en-US" sz="3200" dirty="0" smtClean="0">
                <a:solidFill>
                  <a:srgbClr val="3B8DC5"/>
                </a:solidFill>
              </a:rPr>
              <a:t> AND </a:t>
            </a:r>
            <a:r>
              <a:rPr lang="en-US" sz="3200" dirty="0">
                <a:solidFill>
                  <a:srgbClr val="3B8DC5"/>
                </a:solidFill>
              </a:rPr>
              <a:t>DESIGN PATTERNS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0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4.1 </a:t>
            </a:r>
            <a:r>
              <a:rPr lang="en-US" sz="3200" dirty="0">
                <a:solidFill>
                  <a:srgbClr val="3B8DC5"/>
                </a:solidFill>
              </a:rPr>
              <a:t>MOBILE ARCHITECTURE 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375"/>
          <a:stretch/>
        </p:blipFill>
        <p:spPr>
          <a:xfrm>
            <a:off x="-2" y="1239786"/>
            <a:ext cx="5219115" cy="4485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447259"/>
            <a:ext cx="2546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Model </a:t>
            </a:r>
            <a:r>
              <a:rPr lang="en-US" sz="1200" dirty="0"/>
              <a:t>View Controller (MVC) Architecture: MVC is a design model that separates an application into three interacting parts: Model, View, and Controller.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788" y="914400"/>
            <a:ext cx="6619875" cy="32099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107766" y="1885071"/>
            <a:ext cx="661182" cy="633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4873" y="923263"/>
            <a:ext cx="661182" cy="633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0040" y="1031760"/>
            <a:ext cx="3411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Model View Presenter (MVP) Architecture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MVP </a:t>
            </a:r>
            <a:r>
              <a:rPr lang="en-US" sz="1200" dirty="0"/>
              <a:t>is a new architecture that separates </a:t>
            </a:r>
            <a:r>
              <a:rPr lang="en-US" sz="1200" dirty="0" smtClean="0"/>
              <a:t>an </a:t>
            </a:r>
          </a:p>
          <a:p>
            <a:r>
              <a:rPr lang="en-US" sz="1200" dirty="0" smtClean="0"/>
              <a:t>    application </a:t>
            </a:r>
            <a:r>
              <a:rPr lang="en-US" sz="1200" dirty="0"/>
              <a:t>into three parts: Model, View, </a:t>
            </a:r>
            <a:endParaRPr lang="en-US" sz="1200" dirty="0" smtClean="0"/>
          </a:p>
          <a:p>
            <a:r>
              <a:rPr lang="en-US" sz="1200" dirty="0" smtClean="0"/>
              <a:t>    and </a:t>
            </a:r>
            <a:r>
              <a:rPr lang="en-US" sz="1200" dirty="0"/>
              <a:t>Presenter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789" y="4241685"/>
            <a:ext cx="4824560" cy="254373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493347" y="4283502"/>
            <a:ext cx="661182" cy="633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0788" y="4415359"/>
            <a:ext cx="415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Mobile View </a:t>
            </a:r>
            <a:r>
              <a:rPr lang="en-US" sz="1200" dirty="0" err="1"/>
              <a:t>ViewModel</a:t>
            </a:r>
            <a:r>
              <a:rPr lang="en-US" sz="1200" dirty="0"/>
              <a:t> Architecture MVVM is a </a:t>
            </a:r>
            <a:r>
              <a:rPr lang="en-US" sz="1200" dirty="0" smtClean="0"/>
              <a:t>design</a:t>
            </a:r>
          </a:p>
          <a:p>
            <a:r>
              <a:rPr lang="en-US" sz="1200" dirty="0" smtClean="0"/>
              <a:t>    model </a:t>
            </a:r>
            <a:r>
              <a:rPr lang="en-US" sz="1200" dirty="0"/>
              <a:t>widely used in mobile development, especially in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frameworks </a:t>
            </a:r>
            <a:r>
              <a:rPr lang="en-US" sz="1200" dirty="0"/>
              <a:t>like Android’s Jetpack.</a:t>
            </a:r>
          </a:p>
        </p:txBody>
      </p:sp>
    </p:spTree>
    <p:extLst>
      <p:ext uri="{BB962C8B-B14F-4D97-AF65-F5344CB8AC3E}">
        <p14:creationId xmlns:p14="http://schemas.microsoft.com/office/powerpoint/2010/main" val="123987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4.2 DESIGN PATTERNS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-199703" y="729175"/>
            <a:ext cx="4389120" cy="4389120"/>
            <a:chOff x="0" y="926123"/>
            <a:chExt cx="4389120" cy="4389120"/>
          </a:xfrm>
        </p:grpSpPr>
        <p:sp>
          <p:nvSpPr>
            <p:cNvPr id="4" name="Oval 3"/>
            <p:cNvSpPr/>
            <p:nvPr/>
          </p:nvSpPr>
          <p:spPr>
            <a:xfrm>
              <a:off x="0" y="926123"/>
              <a:ext cx="4389120" cy="43891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550" y="2038201"/>
              <a:ext cx="4038285" cy="2139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3A90CC"/>
                  </a:solidFill>
                </a:rPr>
                <a:t>       SINGLETON METHOD </a:t>
              </a:r>
            </a:p>
            <a:p>
              <a:pPr algn="ctr"/>
              <a:r>
                <a:rPr lang="en-US" sz="1400" dirty="0">
                  <a:solidFill>
                    <a:srgbClr val="3A90CC"/>
                  </a:solidFill>
                </a:rPr>
                <a:t> </a:t>
              </a:r>
              <a:r>
                <a:rPr lang="en-US" sz="1400" dirty="0" smtClean="0">
                  <a:solidFill>
                    <a:srgbClr val="3A90CC"/>
                  </a:solidFill>
                </a:rPr>
                <a:t>        DESIGN PATTERN</a:t>
              </a:r>
            </a:p>
            <a:p>
              <a:endParaRPr lang="en-US" dirty="0" smtClean="0">
                <a:solidFill>
                  <a:srgbClr val="3A90CC"/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The singleton policy ensures that there is only </a:t>
              </a:r>
              <a:endParaRPr lang="en-US" sz="1400" dirty="0" smtClean="0"/>
            </a:p>
            <a:p>
              <a:pPr>
                <a:lnSpc>
                  <a:spcPct val="150000"/>
                </a:lnSpc>
              </a:pPr>
              <a:r>
                <a:rPr lang="en-US" sz="1400" dirty="0"/>
                <a:t> </a:t>
              </a:r>
              <a:r>
                <a:rPr lang="en-US" sz="1400" dirty="0" smtClean="0"/>
                <a:t>   one </a:t>
              </a:r>
              <a:r>
                <a:rPr lang="en-US" sz="1400" dirty="0"/>
                <a:t>instance of a class and provides global </a:t>
              </a:r>
              <a:endParaRPr lang="en-US" sz="1400" dirty="0" smtClean="0"/>
            </a:p>
            <a:p>
              <a:pPr>
                <a:lnSpc>
                  <a:spcPct val="150000"/>
                </a:lnSpc>
              </a:pPr>
              <a:r>
                <a:rPr lang="en-US" sz="1400" dirty="0"/>
                <a:t> </a:t>
              </a:r>
              <a:r>
                <a:rPr lang="en-US" sz="1400" dirty="0" smtClean="0"/>
                <a:t>   access</a:t>
              </a:r>
              <a:r>
                <a:rPr lang="en-US" sz="1400" dirty="0"/>
                <a:t>.</a:t>
              </a:r>
              <a:endParaRPr lang="en-US" sz="1400" dirty="0" smtClean="0"/>
            </a:p>
            <a:p>
              <a:endParaRPr lang="en-US" sz="1200" dirty="0" smtClean="0"/>
            </a:p>
            <a:p>
              <a:endParaRPr lang="en-US" sz="1200" dirty="0" smtClean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976101" y="1405155"/>
              <a:ext cx="661182" cy="633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20903" y="2418786"/>
            <a:ext cx="4389120" cy="4389120"/>
            <a:chOff x="4013981" y="2923735"/>
            <a:chExt cx="4389120" cy="4389120"/>
          </a:xfrm>
        </p:grpSpPr>
        <p:sp>
          <p:nvSpPr>
            <p:cNvPr id="15" name="Oval 14"/>
            <p:cNvSpPr/>
            <p:nvPr/>
          </p:nvSpPr>
          <p:spPr>
            <a:xfrm>
              <a:off x="4013981" y="2923735"/>
              <a:ext cx="4389120" cy="43891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9417" y="4177248"/>
              <a:ext cx="4105611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A90CC"/>
                  </a:solidFill>
                </a:rPr>
                <a:t>       Factory </a:t>
              </a:r>
              <a:r>
                <a:rPr lang="en-US" dirty="0">
                  <a:solidFill>
                    <a:srgbClr val="3A90CC"/>
                  </a:solidFill>
                </a:rPr>
                <a:t>Method Design Pattern</a:t>
              </a:r>
              <a:r>
                <a:rPr lang="en-US" sz="1200" dirty="0"/>
                <a:t> </a:t>
              </a:r>
              <a:endParaRPr lang="en-US" sz="1200" dirty="0" smtClean="0"/>
            </a:p>
            <a:p>
              <a:endParaRPr lang="en-US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The Factory Method model defines an </a:t>
              </a:r>
              <a:r>
                <a:rPr lang="en-US" sz="1400" dirty="0" smtClean="0"/>
                <a:t>interface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/>
                <a:t> </a:t>
              </a:r>
              <a:r>
                <a:rPr lang="en-US" sz="1400" dirty="0" smtClean="0"/>
                <a:t>   for creating </a:t>
              </a:r>
              <a:r>
                <a:rPr lang="en-US" sz="1400" dirty="0"/>
                <a:t>an object but allows subclasses to </a:t>
              </a:r>
              <a:endParaRPr lang="en-US" sz="1400" dirty="0" smtClean="0"/>
            </a:p>
            <a:p>
              <a:pPr>
                <a:lnSpc>
                  <a:spcPct val="150000"/>
                </a:lnSpc>
              </a:pPr>
              <a:r>
                <a:rPr lang="en-US" sz="1400" dirty="0"/>
                <a:t> </a:t>
              </a:r>
              <a:r>
                <a:rPr lang="en-US" sz="1400" dirty="0" smtClean="0"/>
                <a:t>   modify the </a:t>
              </a:r>
              <a:r>
                <a:rPr lang="en-US" sz="1400" dirty="0"/>
                <a:t>type of the created object</a:t>
              </a:r>
            </a:p>
            <a:p>
              <a:endParaRPr lang="en-US" sz="1200" dirty="0" smtClean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765409" y="3255897"/>
              <a:ext cx="661182" cy="633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16427" y="556388"/>
            <a:ext cx="4389120" cy="4389120"/>
            <a:chOff x="7802880" y="667635"/>
            <a:chExt cx="4389120" cy="4389120"/>
          </a:xfrm>
        </p:grpSpPr>
        <p:sp>
          <p:nvSpPr>
            <p:cNvPr id="16" name="Oval 15"/>
            <p:cNvSpPr/>
            <p:nvPr/>
          </p:nvSpPr>
          <p:spPr>
            <a:xfrm>
              <a:off x="7802880" y="667635"/>
              <a:ext cx="4389120" cy="43891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666848" y="1025618"/>
              <a:ext cx="661182" cy="633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82679" y="1931420"/>
              <a:ext cx="3629520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A90CC"/>
                  </a:solidFill>
                </a:rPr>
                <a:t>Adapter Method Design Pattern</a:t>
              </a:r>
              <a:endParaRPr lang="en-US" sz="1200" dirty="0" smtClean="0">
                <a:solidFill>
                  <a:srgbClr val="3A90CC"/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The </a:t>
              </a:r>
              <a:r>
                <a:rPr lang="en-US" sz="1400" dirty="0"/>
                <a:t>adapter configuration allows you to </a:t>
              </a:r>
              <a:endParaRPr lang="en-US" sz="1400" dirty="0" smtClean="0"/>
            </a:p>
            <a:p>
              <a:pPr>
                <a:lnSpc>
                  <a:spcPct val="150000"/>
                </a:lnSpc>
              </a:pPr>
              <a:r>
                <a:rPr lang="en-US" sz="1400" dirty="0" smtClean="0"/>
                <a:t>   use </a:t>
              </a:r>
              <a:r>
                <a:rPr lang="en-US" sz="1400" dirty="0"/>
                <a:t>the </a:t>
              </a:r>
              <a:r>
                <a:rPr lang="en-US" sz="1400" dirty="0" smtClean="0"/>
                <a:t>interface </a:t>
              </a:r>
              <a:r>
                <a:rPr lang="en-US" sz="1400" dirty="0"/>
                <a:t>of an existing class as </a:t>
              </a:r>
              <a:endParaRPr lang="en-US" sz="1400" dirty="0" smtClean="0"/>
            </a:p>
            <a:p>
              <a:pPr>
                <a:lnSpc>
                  <a:spcPct val="150000"/>
                </a:lnSpc>
              </a:pPr>
              <a:r>
                <a:rPr lang="en-US" sz="1400" dirty="0"/>
                <a:t> </a:t>
              </a:r>
              <a:r>
                <a:rPr lang="en-US" sz="1400" dirty="0" smtClean="0"/>
                <a:t>  a </a:t>
              </a:r>
              <a:r>
                <a:rPr lang="en-US" sz="1400" dirty="0"/>
                <a:t>link to a new one</a:t>
              </a:r>
              <a:endParaRPr lang="en-US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4860780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831</Words>
  <Application>Microsoft Office PowerPoint</Application>
  <PresentationFormat>Widescreen</PresentationFormat>
  <Paragraphs>236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Windows User</cp:lastModifiedBy>
  <cp:revision>145</cp:revision>
  <dcterms:created xsi:type="dcterms:W3CDTF">2018-04-24T17:14:44Z</dcterms:created>
  <dcterms:modified xsi:type="dcterms:W3CDTF">2024-04-02T04:59:13Z</dcterms:modified>
</cp:coreProperties>
</file>