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5" r:id="rId3"/>
    <p:sldId id="267" r:id="rId4"/>
    <p:sldId id="301" r:id="rId5"/>
    <p:sldId id="300" r:id="rId6"/>
    <p:sldId id="302" r:id="rId7"/>
    <p:sldId id="299" r:id="rId8"/>
    <p:sldId id="303" r:id="rId9"/>
    <p:sldId id="304" r:id="rId10"/>
    <p:sldId id="305" r:id="rId11"/>
    <p:sldId id="298" r:id="rId12"/>
    <p:sldId id="306" r:id="rId13"/>
    <p:sldId id="297" r:id="rId14"/>
    <p:sldId id="307" r:id="rId15"/>
    <p:sldId id="296" r:id="rId16"/>
    <p:sldId id="309" r:id="rId17"/>
    <p:sldId id="310" r:id="rId18"/>
    <p:sldId id="311" r:id="rId19"/>
    <p:sldId id="312" r:id="rId20"/>
    <p:sldId id="313" r:id="rId21"/>
    <p:sldId id="314" r:id="rId22"/>
    <p:sldId id="315" r:id="rId23"/>
    <p:sldId id="308" r:id="rId24"/>
    <p:sldId id="316"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4A5AEE"/>
    <a:srgbClr val="46ECE8"/>
    <a:srgbClr val="BDD7EE"/>
    <a:srgbClr val="EBEBF5"/>
    <a:srgbClr val="465BF0"/>
    <a:srgbClr val="54BCDC"/>
    <a:srgbClr val="40C057"/>
    <a:srgbClr val="FE0000"/>
    <a:srgbClr val="4154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01" autoAdjust="0"/>
    <p:restoredTop sz="94660"/>
  </p:normalViewPr>
  <p:slideViewPr>
    <p:cSldViewPr snapToGrid="0">
      <p:cViewPr varScale="1">
        <p:scale>
          <a:sx n="75" d="100"/>
          <a:sy n="75" d="100"/>
        </p:scale>
        <p:origin x="708"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5B6879-E87D-44F9-9988-4B6706F5A41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EA634-D63D-46F0-97F8-E1E71E91EC3C}" type="slidenum">
              <a:rPr lang="en-US" smtClean="0"/>
              <a:t>‹#›</a:t>
            </a:fld>
            <a:endParaRPr lang="en-US"/>
          </a:p>
        </p:txBody>
      </p:sp>
    </p:spTree>
    <p:extLst>
      <p:ext uri="{BB962C8B-B14F-4D97-AF65-F5344CB8AC3E}">
        <p14:creationId xmlns:p14="http://schemas.microsoft.com/office/powerpoint/2010/main" val="168788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5B6879-E87D-44F9-9988-4B6706F5A41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EA634-D63D-46F0-97F8-E1E71E91EC3C}" type="slidenum">
              <a:rPr lang="en-US" smtClean="0"/>
              <a:t>‹#›</a:t>
            </a:fld>
            <a:endParaRPr lang="en-US"/>
          </a:p>
        </p:txBody>
      </p:sp>
    </p:spTree>
    <p:extLst>
      <p:ext uri="{BB962C8B-B14F-4D97-AF65-F5344CB8AC3E}">
        <p14:creationId xmlns:p14="http://schemas.microsoft.com/office/powerpoint/2010/main" val="154388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5B6879-E87D-44F9-9988-4B6706F5A41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EA634-D63D-46F0-97F8-E1E71E91EC3C}" type="slidenum">
              <a:rPr lang="en-US" smtClean="0"/>
              <a:t>‹#›</a:t>
            </a:fld>
            <a:endParaRPr lang="en-US"/>
          </a:p>
        </p:txBody>
      </p:sp>
    </p:spTree>
    <p:extLst>
      <p:ext uri="{BB962C8B-B14F-4D97-AF65-F5344CB8AC3E}">
        <p14:creationId xmlns:p14="http://schemas.microsoft.com/office/powerpoint/2010/main" val="124999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5B6879-E87D-44F9-9988-4B6706F5A41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EA634-D63D-46F0-97F8-E1E71E91EC3C}" type="slidenum">
              <a:rPr lang="en-US" smtClean="0"/>
              <a:t>‹#›</a:t>
            </a:fld>
            <a:endParaRPr lang="en-US"/>
          </a:p>
        </p:txBody>
      </p:sp>
    </p:spTree>
    <p:extLst>
      <p:ext uri="{BB962C8B-B14F-4D97-AF65-F5344CB8AC3E}">
        <p14:creationId xmlns:p14="http://schemas.microsoft.com/office/powerpoint/2010/main" val="415819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5B6879-E87D-44F9-9988-4B6706F5A41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EA634-D63D-46F0-97F8-E1E71E91EC3C}" type="slidenum">
              <a:rPr lang="en-US" smtClean="0"/>
              <a:t>‹#›</a:t>
            </a:fld>
            <a:endParaRPr lang="en-US"/>
          </a:p>
        </p:txBody>
      </p:sp>
    </p:spTree>
    <p:extLst>
      <p:ext uri="{BB962C8B-B14F-4D97-AF65-F5344CB8AC3E}">
        <p14:creationId xmlns:p14="http://schemas.microsoft.com/office/powerpoint/2010/main" val="199303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5B6879-E87D-44F9-9988-4B6706F5A41B}"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EA634-D63D-46F0-97F8-E1E71E91EC3C}" type="slidenum">
              <a:rPr lang="en-US" smtClean="0"/>
              <a:t>‹#›</a:t>
            </a:fld>
            <a:endParaRPr lang="en-US"/>
          </a:p>
        </p:txBody>
      </p:sp>
    </p:spTree>
    <p:extLst>
      <p:ext uri="{BB962C8B-B14F-4D97-AF65-F5344CB8AC3E}">
        <p14:creationId xmlns:p14="http://schemas.microsoft.com/office/powerpoint/2010/main" val="31041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5B6879-E87D-44F9-9988-4B6706F5A41B}" type="datetimeFigureOut">
              <a:rPr lang="en-US" smtClean="0"/>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EA634-D63D-46F0-97F8-E1E71E91EC3C}" type="slidenum">
              <a:rPr lang="en-US" smtClean="0"/>
              <a:t>‹#›</a:t>
            </a:fld>
            <a:endParaRPr lang="en-US"/>
          </a:p>
        </p:txBody>
      </p:sp>
    </p:spTree>
    <p:extLst>
      <p:ext uri="{BB962C8B-B14F-4D97-AF65-F5344CB8AC3E}">
        <p14:creationId xmlns:p14="http://schemas.microsoft.com/office/powerpoint/2010/main" val="48710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5B6879-E87D-44F9-9988-4B6706F5A41B}"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EA634-D63D-46F0-97F8-E1E71E91EC3C}" type="slidenum">
              <a:rPr lang="en-US" smtClean="0"/>
              <a:t>‹#›</a:t>
            </a:fld>
            <a:endParaRPr lang="en-US"/>
          </a:p>
        </p:txBody>
      </p:sp>
    </p:spTree>
    <p:extLst>
      <p:ext uri="{BB962C8B-B14F-4D97-AF65-F5344CB8AC3E}">
        <p14:creationId xmlns:p14="http://schemas.microsoft.com/office/powerpoint/2010/main" val="334319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B6879-E87D-44F9-9988-4B6706F5A41B}" type="datetimeFigureOut">
              <a:rPr lang="en-US" smtClean="0"/>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1EA634-D63D-46F0-97F8-E1E71E91EC3C}" type="slidenum">
              <a:rPr lang="en-US" smtClean="0"/>
              <a:t>‹#›</a:t>
            </a:fld>
            <a:endParaRPr lang="en-US"/>
          </a:p>
        </p:txBody>
      </p:sp>
    </p:spTree>
    <p:extLst>
      <p:ext uri="{BB962C8B-B14F-4D97-AF65-F5344CB8AC3E}">
        <p14:creationId xmlns:p14="http://schemas.microsoft.com/office/powerpoint/2010/main" val="413758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5B6879-E87D-44F9-9988-4B6706F5A41B}"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EA634-D63D-46F0-97F8-E1E71E91EC3C}" type="slidenum">
              <a:rPr lang="en-US" smtClean="0"/>
              <a:t>‹#›</a:t>
            </a:fld>
            <a:endParaRPr lang="en-US"/>
          </a:p>
        </p:txBody>
      </p:sp>
    </p:spTree>
    <p:extLst>
      <p:ext uri="{BB962C8B-B14F-4D97-AF65-F5344CB8AC3E}">
        <p14:creationId xmlns:p14="http://schemas.microsoft.com/office/powerpoint/2010/main" val="357973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5B6879-E87D-44F9-9988-4B6706F5A41B}"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EA634-D63D-46F0-97F8-E1E71E91EC3C}" type="slidenum">
              <a:rPr lang="en-US" smtClean="0"/>
              <a:t>‹#›</a:t>
            </a:fld>
            <a:endParaRPr lang="en-US"/>
          </a:p>
        </p:txBody>
      </p:sp>
    </p:spTree>
    <p:extLst>
      <p:ext uri="{BB962C8B-B14F-4D97-AF65-F5344CB8AC3E}">
        <p14:creationId xmlns:p14="http://schemas.microsoft.com/office/powerpoint/2010/main" val="232577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B6879-E87D-44F9-9988-4B6706F5A41B}" type="datetimeFigureOut">
              <a:rPr lang="en-US" smtClean="0"/>
              <a:t>6/20/2024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EA634-D63D-46F0-97F8-E1E71E91EC3C}" type="slidenum">
              <a:rPr lang="en-US" smtClean="0"/>
              <a:t>‹#›</a:t>
            </a:fld>
            <a:endParaRPr lang="en-US"/>
          </a:p>
        </p:txBody>
      </p:sp>
    </p:spTree>
    <p:extLst>
      <p:ext uri="{BB962C8B-B14F-4D97-AF65-F5344CB8AC3E}">
        <p14:creationId xmlns:p14="http://schemas.microsoft.com/office/powerpoint/2010/main" val="841869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DD7E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4431" y="599348"/>
            <a:ext cx="3865155" cy="5749418"/>
          </a:xfrm>
          <a:prstGeom prst="rect">
            <a:avLst/>
          </a:prstGeom>
        </p:spPr>
      </p:pic>
      <p:sp>
        <p:nvSpPr>
          <p:cNvPr id="5" name="TextBox 4"/>
          <p:cNvSpPr txBox="1"/>
          <p:nvPr/>
        </p:nvSpPr>
        <p:spPr>
          <a:xfrm>
            <a:off x="635726" y="1008172"/>
            <a:ext cx="4005943" cy="646331"/>
          </a:xfrm>
          <a:prstGeom prst="rect">
            <a:avLst/>
          </a:prstGeom>
          <a:noFill/>
        </p:spPr>
        <p:txBody>
          <a:bodyPr wrap="square" rtlCol="0">
            <a:spAutoFit/>
          </a:bodyPr>
          <a:lstStyle/>
          <a:p>
            <a:r>
              <a:rPr lang="en-US" dirty="0" smtClean="0"/>
              <a:t>CEF440: </a:t>
            </a:r>
            <a:r>
              <a:rPr lang="en-US" b="1" dirty="0" smtClean="0"/>
              <a:t>INTERNET AND </a:t>
            </a:r>
          </a:p>
          <a:p>
            <a:r>
              <a:rPr lang="en-US" b="1" dirty="0" smtClean="0"/>
              <a:t>MOBILE PROGRAMMING</a:t>
            </a:r>
          </a:p>
        </p:txBody>
      </p:sp>
      <p:sp>
        <p:nvSpPr>
          <p:cNvPr id="6" name="TextBox 5"/>
          <p:cNvSpPr txBox="1"/>
          <p:nvPr/>
        </p:nvSpPr>
        <p:spPr>
          <a:xfrm>
            <a:off x="635726" y="2439341"/>
            <a:ext cx="5434148" cy="2000548"/>
          </a:xfrm>
          <a:prstGeom prst="rect">
            <a:avLst/>
          </a:prstGeom>
          <a:noFill/>
        </p:spPr>
        <p:txBody>
          <a:bodyPr wrap="square" rtlCol="0">
            <a:spAutoFit/>
          </a:bodyPr>
          <a:lstStyle/>
          <a:p>
            <a:r>
              <a:rPr lang="en-US" dirty="0" smtClean="0"/>
              <a:t>PROJECT:</a:t>
            </a:r>
          </a:p>
          <a:p>
            <a:r>
              <a:rPr lang="en-US" sz="4400" b="1" dirty="0" smtClean="0">
                <a:solidFill>
                  <a:srgbClr val="465BF0"/>
                </a:solidFill>
              </a:rPr>
              <a:t>BIOMETRIC STUDENT ATTENDANCE </a:t>
            </a:r>
          </a:p>
          <a:p>
            <a:r>
              <a:rPr lang="en-US" dirty="0" smtClean="0"/>
              <a:t>Presented by: Group 19</a:t>
            </a:r>
            <a:endParaRPr lang="en-US" dirty="0"/>
          </a:p>
        </p:txBody>
      </p:sp>
      <p:sp>
        <p:nvSpPr>
          <p:cNvPr id="7" name="TextBox 6"/>
          <p:cNvSpPr txBox="1"/>
          <p:nvPr/>
        </p:nvSpPr>
        <p:spPr>
          <a:xfrm>
            <a:off x="7125058" y="975305"/>
            <a:ext cx="4659085" cy="707886"/>
          </a:xfrm>
          <a:prstGeom prst="rect">
            <a:avLst/>
          </a:prstGeom>
          <a:noFill/>
        </p:spPr>
        <p:txBody>
          <a:bodyPr wrap="square" rtlCol="0">
            <a:spAutoFit/>
          </a:bodyPr>
          <a:lstStyle/>
          <a:p>
            <a:r>
              <a:rPr lang="en-US" sz="2000" b="1" dirty="0" smtClean="0"/>
              <a:t>TASK </a:t>
            </a:r>
            <a:r>
              <a:rPr lang="en-US" sz="2000" b="1" dirty="0" smtClean="0"/>
              <a:t>6:DATABASE DESIGN</a:t>
            </a:r>
          </a:p>
          <a:p>
            <a:r>
              <a:rPr lang="en-US" sz="2000" b="1" dirty="0" smtClean="0"/>
              <a:t>              AND </a:t>
            </a:r>
            <a:r>
              <a:rPr lang="en-US" sz="2000" b="1" dirty="0" smtClean="0"/>
              <a:t>IMPLEMENTATION</a:t>
            </a:r>
            <a:endParaRPr lang="en-US" sz="2000" b="1" dirty="0"/>
          </a:p>
        </p:txBody>
      </p:sp>
      <p:sp>
        <p:nvSpPr>
          <p:cNvPr id="8" name="TextBox 7"/>
          <p:cNvSpPr txBox="1"/>
          <p:nvPr/>
        </p:nvSpPr>
        <p:spPr>
          <a:xfrm>
            <a:off x="635726" y="5503816"/>
            <a:ext cx="3422468" cy="369332"/>
          </a:xfrm>
          <a:prstGeom prst="rect">
            <a:avLst/>
          </a:prstGeom>
          <a:noFill/>
        </p:spPr>
        <p:txBody>
          <a:bodyPr wrap="square" rtlCol="0">
            <a:spAutoFit/>
          </a:bodyPr>
          <a:lstStyle/>
          <a:p>
            <a:r>
              <a:rPr lang="en-US" dirty="0" smtClean="0"/>
              <a:t>INSTRUCTOR: </a:t>
            </a:r>
            <a:r>
              <a:rPr lang="en-US" dirty="0" err="1" smtClean="0"/>
              <a:t>Dr</a:t>
            </a:r>
            <a:r>
              <a:rPr lang="en-US" dirty="0" smtClean="0"/>
              <a:t> NKEMENI VALERY</a:t>
            </a:r>
            <a:endParaRPr lang="en-US" dirty="0"/>
          </a:p>
        </p:txBody>
      </p:sp>
    </p:spTree>
    <p:extLst>
      <p:ext uri="{BB962C8B-B14F-4D97-AF65-F5344CB8AC3E}">
        <p14:creationId xmlns:p14="http://schemas.microsoft.com/office/powerpoint/2010/main" val="46821015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965326"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3.2 LOGICAL DIAGRAM(2/2)</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sp>
        <p:nvSpPr>
          <p:cNvPr id="6" name="Flowchart: Connector 5"/>
          <p:cNvSpPr/>
          <p:nvPr/>
        </p:nvSpPr>
        <p:spPr>
          <a:xfrm>
            <a:off x="3378699" y="1596321"/>
            <a:ext cx="4861186" cy="4814890"/>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DRAWBACKS FACED WITH SQL DBMS</a:t>
            </a:r>
            <a:r>
              <a:rPr lang="en-US" sz="1600" b="1" dirty="0" smtClean="0">
                <a:solidFill>
                  <a:schemeClr val="tx1"/>
                </a:solidFill>
              </a:rPr>
              <a:t>:</a:t>
            </a:r>
          </a:p>
          <a:p>
            <a:pPr marL="285750" indent="-285750">
              <a:buFont typeface="Arial" panose="020B0604020202020204" pitchFamily="34" charset="0"/>
              <a:buChar char="•"/>
            </a:pPr>
            <a:r>
              <a:rPr lang="en-US" sz="1400" dirty="0">
                <a:solidFill>
                  <a:schemeClr val="tx1"/>
                </a:solidFill>
              </a:rPr>
              <a:t>Scalability </a:t>
            </a:r>
            <a:endParaRPr lang="en-US" sz="1400" dirty="0" smtClean="0">
              <a:solidFill>
                <a:schemeClr val="tx1"/>
              </a:solidFill>
            </a:endParaRPr>
          </a:p>
          <a:p>
            <a:pPr marL="285750" indent="-285750">
              <a:buFont typeface="Arial" panose="020B0604020202020204" pitchFamily="34" charset="0"/>
              <a:buChar char="•"/>
            </a:pPr>
            <a:r>
              <a:rPr lang="en-US" sz="1400" dirty="0">
                <a:solidFill>
                  <a:schemeClr val="tx1"/>
                </a:solidFill>
              </a:rPr>
              <a:t>Complexity in Handling Large Volumes of </a:t>
            </a:r>
            <a:r>
              <a:rPr lang="en-US" sz="1400" dirty="0" smtClean="0">
                <a:solidFill>
                  <a:schemeClr val="tx1"/>
                </a:solidFill>
              </a:rPr>
              <a:t>Data</a:t>
            </a:r>
          </a:p>
          <a:p>
            <a:pPr marL="285750" indent="-285750">
              <a:buFont typeface="Arial" panose="020B0604020202020204" pitchFamily="34" charset="0"/>
              <a:buChar char="•"/>
            </a:pPr>
            <a:r>
              <a:rPr lang="en-US" sz="1400" dirty="0">
                <a:solidFill>
                  <a:schemeClr val="tx1"/>
                </a:solidFill>
              </a:rPr>
              <a:t>Schema </a:t>
            </a:r>
            <a:r>
              <a:rPr lang="en-US" sz="1400" dirty="0" smtClean="0">
                <a:solidFill>
                  <a:schemeClr val="tx1"/>
                </a:solidFill>
              </a:rPr>
              <a:t>Rigidity</a:t>
            </a:r>
          </a:p>
          <a:p>
            <a:pPr marL="285750" indent="-285750">
              <a:buFont typeface="Arial" panose="020B0604020202020204" pitchFamily="34" charset="0"/>
              <a:buChar char="•"/>
            </a:pPr>
            <a:r>
              <a:rPr lang="en-US" sz="1400" dirty="0">
                <a:solidFill>
                  <a:schemeClr val="tx1"/>
                </a:solidFill>
              </a:rPr>
              <a:t>Complexity in Distributed </a:t>
            </a:r>
            <a:r>
              <a:rPr lang="en-US" sz="1400" dirty="0" smtClean="0">
                <a:solidFill>
                  <a:schemeClr val="tx1"/>
                </a:solidFill>
              </a:rPr>
              <a:t>Systems</a:t>
            </a:r>
          </a:p>
          <a:p>
            <a:pPr marL="285750" indent="-285750">
              <a:buFont typeface="Arial" panose="020B0604020202020204" pitchFamily="34" charset="0"/>
              <a:buChar char="•"/>
            </a:pPr>
            <a:r>
              <a:rPr lang="en-US" sz="1400" dirty="0" smtClean="0">
                <a:solidFill>
                  <a:schemeClr val="tx1"/>
                </a:solidFill>
              </a:rPr>
              <a:t>Cost</a:t>
            </a:r>
          </a:p>
          <a:p>
            <a:pPr marL="285750" indent="-285750">
              <a:buFont typeface="Arial" panose="020B0604020202020204" pitchFamily="34" charset="0"/>
              <a:buChar char="•"/>
            </a:pPr>
            <a:r>
              <a:rPr lang="en-US" sz="1400" dirty="0">
                <a:solidFill>
                  <a:schemeClr val="tx1"/>
                </a:solidFill>
              </a:rPr>
              <a:t>Handling Unstructured </a:t>
            </a:r>
            <a:r>
              <a:rPr lang="en-US" sz="1400" dirty="0" smtClean="0">
                <a:solidFill>
                  <a:schemeClr val="tx1"/>
                </a:solidFill>
              </a:rPr>
              <a:t>Data</a:t>
            </a:r>
          </a:p>
          <a:p>
            <a:pPr marL="285750" indent="-285750">
              <a:buFont typeface="Arial" panose="020B0604020202020204" pitchFamily="34" charset="0"/>
              <a:buChar char="•"/>
            </a:pPr>
            <a:r>
              <a:rPr lang="en-US" sz="1400" dirty="0">
                <a:solidFill>
                  <a:schemeClr val="tx1"/>
                </a:solidFill>
              </a:rPr>
              <a:t>Maintenance and Tuning</a:t>
            </a:r>
            <a:endParaRPr lang="en-US" sz="1400" dirty="0" smtClean="0">
              <a:solidFill>
                <a:schemeClr val="tx1"/>
              </a:solidFill>
            </a:endParaRPr>
          </a:p>
        </p:txBody>
      </p:sp>
    </p:spTree>
    <p:extLst>
      <p:ext uri="{BB962C8B-B14F-4D97-AF65-F5344CB8AC3E}">
        <p14:creationId xmlns:p14="http://schemas.microsoft.com/office/powerpoint/2010/main" val="135875795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NO SQL DATABASE</a:t>
            </a:r>
            <a:endParaRPr lang="en-US" sz="2400" b="1" dirty="0"/>
          </a:p>
        </p:txBody>
      </p:sp>
    </p:spTree>
    <p:extLst>
      <p:ext uri="{BB962C8B-B14F-4D97-AF65-F5344CB8AC3E}">
        <p14:creationId xmlns:p14="http://schemas.microsoft.com/office/powerpoint/2010/main" val="2960781255"/>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965326"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4 NO SQL DATABASE</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sp>
        <p:nvSpPr>
          <p:cNvPr id="5" name="Flowchart: Connector 4"/>
          <p:cNvSpPr/>
          <p:nvPr/>
        </p:nvSpPr>
        <p:spPr>
          <a:xfrm>
            <a:off x="827123" y="1450175"/>
            <a:ext cx="3001927" cy="2973338"/>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What is </a:t>
            </a:r>
            <a:r>
              <a:rPr lang="en-US" sz="1200" b="1" dirty="0" err="1" smtClean="0">
                <a:solidFill>
                  <a:schemeClr val="tx1"/>
                </a:solidFill>
              </a:rPr>
              <a:t>nosql</a:t>
            </a:r>
            <a:r>
              <a:rPr lang="en-US" sz="1200" b="1" dirty="0" smtClean="0">
                <a:solidFill>
                  <a:schemeClr val="tx1"/>
                </a:solidFill>
              </a:rPr>
              <a:t>:</a:t>
            </a:r>
          </a:p>
          <a:p>
            <a:pPr algn="ctr"/>
            <a:r>
              <a:rPr lang="en-US" sz="1200" dirty="0">
                <a:solidFill>
                  <a:schemeClr val="tx1"/>
                </a:solidFill>
              </a:rPr>
              <a:t>NoSQL is a type of database management system (DBMS) that is designed to handle and store large volumes of unstructured and semi-structured data</a:t>
            </a:r>
            <a:endParaRPr lang="en-US" sz="1200" b="1" dirty="0" smtClean="0">
              <a:solidFill>
                <a:schemeClr val="tx1"/>
              </a:solidFill>
            </a:endParaRPr>
          </a:p>
          <a:p>
            <a:pPr algn="ctr"/>
            <a:endParaRPr lang="en-US" sz="1400" dirty="0">
              <a:solidFill>
                <a:schemeClr val="tx1"/>
              </a:solidFill>
            </a:endParaRPr>
          </a:p>
        </p:txBody>
      </p:sp>
      <p:sp>
        <p:nvSpPr>
          <p:cNvPr id="7" name="Flowchart: Connector 6"/>
          <p:cNvSpPr/>
          <p:nvPr/>
        </p:nvSpPr>
        <p:spPr>
          <a:xfrm>
            <a:off x="7862484" y="1450175"/>
            <a:ext cx="3217784" cy="3187139"/>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Classification of </a:t>
            </a:r>
            <a:r>
              <a:rPr lang="en-US" sz="1200" b="1" dirty="0" err="1" smtClean="0">
                <a:solidFill>
                  <a:schemeClr val="tx1"/>
                </a:solidFill>
              </a:rPr>
              <a:t>nosql</a:t>
            </a:r>
            <a:r>
              <a:rPr lang="en-US" sz="1200" b="1" dirty="0" smtClean="0">
                <a:solidFill>
                  <a:schemeClr val="tx1"/>
                </a:solidFill>
              </a:rPr>
              <a:t> databases:</a:t>
            </a:r>
          </a:p>
          <a:p>
            <a:pPr marL="285750" indent="-285750">
              <a:buFont typeface="Arial" panose="020B0604020202020204" pitchFamily="34" charset="0"/>
              <a:buChar char="•"/>
            </a:pPr>
            <a:r>
              <a:rPr lang="en-US" sz="1200" dirty="0">
                <a:solidFill>
                  <a:schemeClr val="tx1"/>
                </a:solidFill>
              </a:rPr>
              <a:t>Document-oriented database</a:t>
            </a:r>
          </a:p>
          <a:p>
            <a:pPr marL="285750" indent="-285750">
              <a:buFont typeface="Arial" panose="020B0604020202020204" pitchFamily="34" charset="0"/>
              <a:buChar char="•"/>
            </a:pPr>
            <a:r>
              <a:rPr lang="en-US" sz="1200" dirty="0">
                <a:solidFill>
                  <a:schemeClr val="tx1"/>
                </a:solidFill>
              </a:rPr>
              <a:t>Key-value databases</a:t>
            </a:r>
          </a:p>
          <a:p>
            <a:pPr marL="285750" indent="-285750">
              <a:buFont typeface="Arial" panose="020B0604020202020204" pitchFamily="34" charset="0"/>
              <a:buChar char="•"/>
            </a:pPr>
            <a:r>
              <a:rPr lang="en-US" sz="1200" dirty="0">
                <a:solidFill>
                  <a:schemeClr val="tx1"/>
                </a:solidFill>
              </a:rPr>
              <a:t>Wide-column stores</a:t>
            </a:r>
          </a:p>
          <a:p>
            <a:pPr marL="285750" indent="-285750">
              <a:buFont typeface="Arial" panose="020B0604020202020204" pitchFamily="34" charset="0"/>
              <a:buChar char="•"/>
            </a:pPr>
            <a:r>
              <a:rPr lang="en-US" sz="1200" dirty="0">
                <a:solidFill>
                  <a:schemeClr val="tx1"/>
                </a:solidFill>
              </a:rPr>
              <a:t>Graph databases</a:t>
            </a:r>
          </a:p>
          <a:p>
            <a:pPr marL="285750" indent="-285750">
              <a:buFont typeface="Arial" panose="020B0604020202020204" pitchFamily="34" charset="0"/>
              <a:buChar char="•"/>
            </a:pPr>
            <a:r>
              <a:rPr lang="en-US" sz="1200" dirty="0">
                <a:solidFill>
                  <a:schemeClr val="tx1"/>
                </a:solidFill>
              </a:rPr>
              <a:t>Multi-model databases</a:t>
            </a:r>
          </a:p>
          <a:p>
            <a:pPr marL="285750" indent="-285750" algn="ctr">
              <a:buFont typeface="Arial" panose="020B0604020202020204" pitchFamily="34" charset="0"/>
              <a:buChar char="•"/>
            </a:pPr>
            <a:endParaRPr lang="en-US" sz="1400" dirty="0">
              <a:solidFill>
                <a:schemeClr val="tx1"/>
              </a:solidFill>
            </a:endParaRPr>
          </a:p>
        </p:txBody>
      </p:sp>
      <p:sp>
        <p:nvSpPr>
          <p:cNvPr id="8" name="Flowchart: Connector 7"/>
          <p:cNvSpPr/>
          <p:nvPr/>
        </p:nvSpPr>
        <p:spPr>
          <a:xfrm>
            <a:off x="4105539" y="3587448"/>
            <a:ext cx="3407508" cy="3375056"/>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WHY DID WE CHOOSE NOSQL DATABASE</a:t>
            </a:r>
            <a:r>
              <a:rPr lang="en-US" sz="1200" b="1" dirty="0" smtClean="0">
                <a:solidFill>
                  <a:schemeClr val="tx1"/>
                </a:solidFill>
              </a:rPr>
              <a:t>:</a:t>
            </a:r>
          </a:p>
          <a:p>
            <a:pPr marL="285750" indent="-285750">
              <a:buFont typeface="Arial" panose="020B0604020202020204" pitchFamily="34" charset="0"/>
              <a:buChar char="•"/>
            </a:pPr>
            <a:r>
              <a:rPr lang="en-US" sz="1200" dirty="0" smtClean="0">
                <a:solidFill>
                  <a:schemeClr val="tx1"/>
                </a:solidFill>
              </a:rPr>
              <a:t>Scalability</a:t>
            </a:r>
          </a:p>
          <a:p>
            <a:pPr marL="285750" indent="-285750">
              <a:buFont typeface="Arial" panose="020B0604020202020204" pitchFamily="34" charset="0"/>
              <a:buChar char="•"/>
            </a:pPr>
            <a:r>
              <a:rPr lang="en-US" sz="1200" dirty="0">
                <a:solidFill>
                  <a:schemeClr val="tx1"/>
                </a:solidFill>
              </a:rPr>
              <a:t>Flexibility</a:t>
            </a:r>
          </a:p>
          <a:p>
            <a:pPr marL="285750" indent="-285750">
              <a:buFont typeface="Arial" panose="020B0604020202020204" pitchFamily="34" charset="0"/>
              <a:buChar char="•"/>
            </a:pPr>
            <a:r>
              <a:rPr lang="en-US" sz="1200" dirty="0">
                <a:solidFill>
                  <a:schemeClr val="tx1"/>
                </a:solidFill>
              </a:rPr>
              <a:t>Performance</a:t>
            </a:r>
          </a:p>
          <a:p>
            <a:pPr marL="285750" indent="-285750">
              <a:buFont typeface="Arial" panose="020B0604020202020204" pitchFamily="34" charset="0"/>
              <a:buChar char="•"/>
            </a:pPr>
            <a:r>
              <a:rPr lang="en-US" sz="1200" dirty="0" smtClean="0">
                <a:solidFill>
                  <a:schemeClr val="tx1"/>
                </a:solidFill>
              </a:rPr>
              <a:t>Handling Unstructured Data</a:t>
            </a:r>
          </a:p>
          <a:p>
            <a:pPr marL="285750" indent="-285750">
              <a:buFont typeface="Arial" panose="020B0604020202020204" pitchFamily="34" charset="0"/>
              <a:buChar char="•"/>
            </a:pPr>
            <a:r>
              <a:rPr lang="en-US" sz="1200" dirty="0">
                <a:solidFill>
                  <a:schemeClr val="tx1"/>
                </a:solidFill>
              </a:rPr>
              <a:t>High Availability and Fault Tolerance</a:t>
            </a:r>
          </a:p>
          <a:p>
            <a:pPr marL="285750" indent="-285750">
              <a:buFont typeface="Arial" panose="020B0604020202020204" pitchFamily="34" charset="0"/>
              <a:buChar char="•"/>
            </a:pPr>
            <a:endParaRPr lang="en-US" sz="1400" dirty="0">
              <a:solidFill>
                <a:schemeClr val="tx1"/>
              </a:solidFill>
            </a:endParaRPr>
          </a:p>
        </p:txBody>
      </p:sp>
    </p:spTree>
    <p:extLst>
      <p:ext uri="{BB962C8B-B14F-4D97-AF65-F5344CB8AC3E}">
        <p14:creationId xmlns:p14="http://schemas.microsoft.com/office/powerpoint/2010/main" val="93616601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FIREBASE/FIRESTORE</a:t>
            </a:r>
            <a:endParaRPr lang="en-US" sz="2400" b="1" dirty="0"/>
          </a:p>
        </p:txBody>
      </p:sp>
    </p:spTree>
    <p:extLst>
      <p:ext uri="{BB962C8B-B14F-4D97-AF65-F5344CB8AC3E}">
        <p14:creationId xmlns:p14="http://schemas.microsoft.com/office/powerpoint/2010/main" val="2550807504"/>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965326"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4 NO SQL DATABASE</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sp>
        <p:nvSpPr>
          <p:cNvPr id="5" name="Flowchart: Connector 4"/>
          <p:cNvSpPr/>
          <p:nvPr/>
        </p:nvSpPr>
        <p:spPr>
          <a:xfrm>
            <a:off x="1261572" y="1662446"/>
            <a:ext cx="3407507" cy="3375056"/>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WHAT IS </a:t>
            </a:r>
            <a:r>
              <a:rPr lang="en-US" sz="1400" b="1" dirty="0" smtClean="0">
                <a:solidFill>
                  <a:schemeClr val="tx1"/>
                </a:solidFill>
              </a:rPr>
              <a:t>FIRESTORE</a:t>
            </a:r>
            <a:r>
              <a:rPr lang="en-US" sz="1400" dirty="0" smtClean="0">
                <a:solidFill>
                  <a:schemeClr val="tx1"/>
                </a:solidFill>
              </a:rPr>
              <a:t>: </a:t>
            </a:r>
          </a:p>
          <a:p>
            <a:pPr algn="ctr"/>
            <a:r>
              <a:rPr lang="en-US" sz="1400" dirty="0" smtClean="0">
                <a:solidFill>
                  <a:schemeClr val="tx1"/>
                </a:solidFill>
              </a:rPr>
              <a:t>Cloud </a:t>
            </a:r>
            <a:r>
              <a:rPr lang="en-US" sz="1400" dirty="0">
                <a:solidFill>
                  <a:schemeClr val="tx1"/>
                </a:solidFill>
              </a:rPr>
              <a:t>Firestore is a flexible, scalable database for mobile, web, and server development from Firebase and Google Cloud</a:t>
            </a:r>
            <a:r>
              <a:rPr lang="en-US" sz="1400" dirty="0" smtClean="0">
                <a:solidFill>
                  <a:schemeClr val="tx1"/>
                </a:solidFill>
              </a:rPr>
              <a:t>.</a:t>
            </a:r>
            <a:endParaRPr lang="en-US" sz="1400" dirty="0">
              <a:solidFill>
                <a:schemeClr val="tx1"/>
              </a:solidFill>
            </a:endParaRPr>
          </a:p>
        </p:txBody>
      </p:sp>
      <p:sp>
        <p:nvSpPr>
          <p:cNvPr id="8" name="Flowchart: Connector 7"/>
          <p:cNvSpPr/>
          <p:nvPr/>
        </p:nvSpPr>
        <p:spPr>
          <a:xfrm>
            <a:off x="7314104" y="1662446"/>
            <a:ext cx="3407508" cy="3375056"/>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WHY WE CHOSE FIRESTORE DATABASE FOR </a:t>
            </a:r>
            <a:r>
              <a:rPr lang="en-US" sz="1400" b="1" dirty="0" smtClean="0">
                <a:solidFill>
                  <a:schemeClr val="tx1"/>
                </a:solidFill>
              </a:rPr>
              <a:t>Bio-Track</a:t>
            </a:r>
            <a:endParaRPr lang="en-US" sz="1400" b="1" dirty="0">
              <a:solidFill>
                <a:schemeClr val="tx1"/>
              </a:solidFill>
            </a:endParaRPr>
          </a:p>
          <a:p>
            <a:pPr marL="285750" indent="-285750">
              <a:buFont typeface="Arial" panose="020B0604020202020204" pitchFamily="34" charset="0"/>
              <a:buChar char="•"/>
            </a:pPr>
            <a:r>
              <a:rPr lang="en-US" sz="1400" dirty="0">
                <a:solidFill>
                  <a:schemeClr val="tx1"/>
                </a:solidFill>
              </a:rPr>
              <a:t>Real-Time Data </a:t>
            </a:r>
            <a:r>
              <a:rPr lang="en-US" sz="1400" dirty="0" smtClean="0">
                <a:solidFill>
                  <a:schemeClr val="tx1"/>
                </a:solidFill>
              </a:rPr>
              <a:t>Synchronization</a:t>
            </a:r>
          </a:p>
          <a:p>
            <a:pPr marL="285750" indent="-285750">
              <a:buFont typeface="Arial" panose="020B0604020202020204" pitchFamily="34" charset="0"/>
              <a:buChar char="•"/>
            </a:pPr>
            <a:r>
              <a:rPr lang="en-US" sz="1400" dirty="0">
                <a:solidFill>
                  <a:schemeClr val="tx1"/>
                </a:solidFill>
              </a:rPr>
              <a:t>Scalability and </a:t>
            </a:r>
            <a:r>
              <a:rPr lang="en-US" sz="1400" dirty="0" smtClean="0">
                <a:solidFill>
                  <a:schemeClr val="tx1"/>
                </a:solidFill>
              </a:rPr>
              <a:t>Performance</a:t>
            </a:r>
          </a:p>
          <a:p>
            <a:pPr marL="285750" indent="-285750">
              <a:buFont typeface="Arial" panose="020B0604020202020204" pitchFamily="34" charset="0"/>
              <a:buChar char="•"/>
            </a:pPr>
            <a:r>
              <a:rPr lang="en-US" sz="1400" dirty="0">
                <a:solidFill>
                  <a:schemeClr val="tx1"/>
                </a:solidFill>
              </a:rPr>
              <a:t>Flexible Data </a:t>
            </a:r>
            <a:r>
              <a:rPr lang="en-US" sz="1400" dirty="0" smtClean="0">
                <a:solidFill>
                  <a:schemeClr val="tx1"/>
                </a:solidFill>
              </a:rPr>
              <a:t>Structure</a:t>
            </a:r>
          </a:p>
          <a:p>
            <a:pPr marL="285750" indent="-285750">
              <a:buFont typeface="Arial" panose="020B0604020202020204" pitchFamily="34" charset="0"/>
              <a:buChar char="•"/>
            </a:pPr>
            <a:r>
              <a:rPr lang="en-US" sz="1400" dirty="0">
                <a:solidFill>
                  <a:schemeClr val="tx1"/>
                </a:solidFill>
              </a:rPr>
              <a:t>Ease of </a:t>
            </a:r>
            <a:r>
              <a:rPr lang="en-US" sz="1400" dirty="0" smtClean="0">
                <a:solidFill>
                  <a:schemeClr val="tx1"/>
                </a:solidFill>
              </a:rPr>
              <a:t>Integration</a:t>
            </a:r>
          </a:p>
          <a:p>
            <a:pPr marL="285750" indent="-285750">
              <a:buFont typeface="Arial" panose="020B0604020202020204" pitchFamily="34" charset="0"/>
              <a:buChar char="•"/>
            </a:pPr>
            <a:r>
              <a:rPr lang="en-US" sz="1400" dirty="0">
                <a:solidFill>
                  <a:schemeClr val="tx1"/>
                </a:solidFill>
              </a:rPr>
              <a:t>Security</a:t>
            </a:r>
            <a:endParaRPr lang="en-US" sz="1400" dirty="0">
              <a:solidFill>
                <a:schemeClr val="tx1"/>
              </a:solidFill>
            </a:endParaRPr>
          </a:p>
        </p:txBody>
      </p:sp>
    </p:spTree>
    <p:extLst>
      <p:ext uri="{BB962C8B-B14F-4D97-AF65-F5344CB8AC3E}">
        <p14:creationId xmlns:p14="http://schemas.microsoft.com/office/powerpoint/2010/main" val="174422906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DATA MODEL OF BIO-TRACK</a:t>
            </a:r>
            <a:endParaRPr lang="en-US" sz="2400" b="1" dirty="0"/>
          </a:p>
        </p:txBody>
      </p:sp>
    </p:spTree>
    <p:extLst>
      <p:ext uri="{BB962C8B-B14F-4D97-AF65-F5344CB8AC3E}">
        <p14:creationId xmlns:p14="http://schemas.microsoft.com/office/powerpoint/2010/main" val="4011638896"/>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3126374"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LECTURER COLLECTION</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pic>
        <p:nvPicPr>
          <p:cNvPr id="3" name="Picture 2"/>
          <p:cNvPicPr>
            <a:picLocks noChangeAspect="1"/>
          </p:cNvPicPr>
          <p:nvPr/>
        </p:nvPicPr>
        <p:blipFill>
          <a:blip r:embed="rId4"/>
          <a:stretch>
            <a:fillRect/>
          </a:stretch>
        </p:blipFill>
        <p:spPr>
          <a:xfrm>
            <a:off x="552594" y="1477736"/>
            <a:ext cx="10835491" cy="3943350"/>
          </a:xfrm>
          <a:prstGeom prst="rect">
            <a:avLst/>
          </a:prstGeom>
        </p:spPr>
      </p:pic>
    </p:spTree>
    <p:extLst>
      <p:ext uri="{BB962C8B-B14F-4D97-AF65-F5344CB8AC3E}">
        <p14:creationId xmlns:p14="http://schemas.microsoft.com/office/powerpoint/2010/main" val="166656379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3126374"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STUDENT COLLECTION</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pic>
        <p:nvPicPr>
          <p:cNvPr id="4" name="Picture 3"/>
          <p:cNvPicPr>
            <a:picLocks noChangeAspect="1"/>
          </p:cNvPicPr>
          <p:nvPr/>
        </p:nvPicPr>
        <p:blipFill>
          <a:blip r:embed="rId4"/>
          <a:stretch>
            <a:fillRect/>
          </a:stretch>
        </p:blipFill>
        <p:spPr>
          <a:xfrm>
            <a:off x="7617" y="1516245"/>
            <a:ext cx="12192000" cy="4460012"/>
          </a:xfrm>
          <a:prstGeom prst="rect">
            <a:avLst/>
          </a:prstGeom>
        </p:spPr>
      </p:pic>
    </p:spTree>
    <p:extLst>
      <p:ext uri="{BB962C8B-B14F-4D97-AF65-F5344CB8AC3E}">
        <p14:creationId xmlns:p14="http://schemas.microsoft.com/office/powerpoint/2010/main" val="86168934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3126374"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COURSE COLLECTION</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pic>
        <p:nvPicPr>
          <p:cNvPr id="3" name="Picture 2"/>
          <p:cNvPicPr>
            <a:picLocks noChangeAspect="1"/>
          </p:cNvPicPr>
          <p:nvPr/>
        </p:nvPicPr>
        <p:blipFill>
          <a:blip r:embed="rId4"/>
          <a:stretch>
            <a:fillRect/>
          </a:stretch>
        </p:blipFill>
        <p:spPr>
          <a:xfrm>
            <a:off x="351058" y="967255"/>
            <a:ext cx="11238564" cy="5601667"/>
          </a:xfrm>
          <a:prstGeom prst="rect">
            <a:avLst/>
          </a:prstGeom>
        </p:spPr>
      </p:pic>
    </p:spTree>
    <p:extLst>
      <p:ext uri="{BB962C8B-B14F-4D97-AF65-F5344CB8AC3E}">
        <p14:creationId xmlns:p14="http://schemas.microsoft.com/office/powerpoint/2010/main" val="94161765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524737" y="0"/>
            <a:ext cx="6891205"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COURSE ENROLLED COLLECTION</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pic>
        <p:nvPicPr>
          <p:cNvPr id="4" name="Picture 3"/>
          <p:cNvPicPr>
            <a:picLocks noChangeAspect="1"/>
          </p:cNvPicPr>
          <p:nvPr/>
        </p:nvPicPr>
        <p:blipFill>
          <a:blip r:embed="rId4"/>
          <a:stretch>
            <a:fillRect/>
          </a:stretch>
        </p:blipFill>
        <p:spPr>
          <a:xfrm>
            <a:off x="0" y="1566037"/>
            <a:ext cx="12120879" cy="4214277"/>
          </a:xfrm>
          <a:prstGeom prst="rect">
            <a:avLst/>
          </a:prstGeom>
        </p:spPr>
      </p:pic>
    </p:spTree>
    <p:extLst>
      <p:ext uri="{BB962C8B-B14F-4D97-AF65-F5344CB8AC3E}">
        <p14:creationId xmlns:p14="http://schemas.microsoft.com/office/powerpoint/2010/main" val="43721280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4258493" y="0"/>
            <a:ext cx="3657599" cy="781176"/>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4A5AEE"/>
                </a:solidFill>
              </a:rPr>
              <a:t>CONTENT</a:t>
            </a:r>
            <a:endParaRPr lang="en-US" sz="4000" b="1" dirty="0">
              <a:solidFill>
                <a:srgbClr val="4A5AEE"/>
              </a:solidFill>
            </a:endParaRPr>
          </a:p>
        </p:txBody>
      </p:sp>
      <p:sp>
        <p:nvSpPr>
          <p:cNvPr id="14" name="Oval 13"/>
          <p:cNvSpPr/>
          <p:nvPr/>
        </p:nvSpPr>
        <p:spPr>
          <a:xfrm>
            <a:off x="1336936" y="1485121"/>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a:t>
            </a:r>
            <a:endParaRPr lang="en-US" sz="3600" dirty="0"/>
          </a:p>
        </p:txBody>
      </p:sp>
      <p:sp>
        <p:nvSpPr>
          <p:cNvPr id="17" name="TextBox 16"/>
          <p:cNvSpPr txBox="1"/>
          <p:nvPr/>
        </p:nvSpPr>
        <p:spPr>
          <a:xfrm>
            <a:off x="1785258" y="1386117"/>
            <a:ext cx="4789716" cy="646331"/>
          </a:xfrm>
          <a:prstGeom prst="rect">
            <a:avLst/>
          </a:prstGeom>
          <a:noFill/>
        </p:spPr>
        <p:txBody>
          <a:bodyPr wrap="square" rtlCol="0">
            <a:spAutoFit/>
          </a:bodyPr>
          <a:lstStyle/>
          <a:p>
            <a:r>
              <a:rPr lang="en-US" sz="3600" b="1" dirty="0" smtClean="0"/>
              <a:t>DEFINITION</a:t>
            </a:r>
            <a:endParaRPr lang="en-US" sz="3600" b="1" dirty="0"/>
          </a:p>
        </p:txBody>
      </p:sp>
      <p:sp>
        <p:nvSpPr>
          <p:cNvPr id="23" name="Oval 22"/>
          <p:cNvSpPr/>
          <p:nvPr/>
        </p:nvSpPr>
        <p:spPr>
          <a:xfrm>
            <a:off x="1336936" y="2230456"/>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endParaRPr lang="en-US" sz="3600" dirty="0"/>
          </a:p>
        </p:txBody>
      </p:sp>
      <p:sp>
        <p:nvSpPr>
          <p:cNvPr id="24" name="TextBox 23"/>
          <p:cNvSpPr txBox="1"/>
          <p:nvPr/>
        </p:nvSpPr>
        <p:spPr>
          <a:xfrm>
            <a:off x="1785257" y="2131452"/>
            <a:ext cx="9030789" cy="646331"/>
          </a:xfrm>
          <a:prstGeom prst="rect">
            <a:avLst/>
          </a:prstGeom>
          <a:noFill/>
        </p:spPr>
        <p:txBody>
          <a:bodyPr wrap="square" rtlCol="0">
            <a:spAutoFit/>
          </a:bodyPr>
          <a:lstStyle/>
          <a:p>
            <a:r>
              <a:rPr lang="en-US" sz="3600" b="1" dirty="0" smtClean="0"/>
              <a:t>HOW TO ENSURE A GOOD DATABASE DESIGN</a:t>
            </a:r>
            <a:endParaRPr lang="en-US" sz="3600" b="1" dirty="0"/>
          </a:p>
        </p:txBody>
      </p:sp>
      <p:sp>
        <p:nvSpPr>
          <p:cNvPr id="25" name="Oval 24"/>
          <p:cNvSpPr/>
          <p:nvPr/>
        </p:nvSpPr>
        <p:spPr>
          <a:xfrm>
            <a:off x="1336937" y="2876786"/>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endParaRPr lang="en-US" sz="3600" dirty="0"/>
          </a:p>
        </p:txBody>
      </p:sp>
      <p:sp>
        <p:nvSpPr>
          <p:cNvPr id="26" name="TextBox 25"/>
          <p:cNvSpPr txBox="1"/>
          <p:nvPr/>
        </p:nvSpPr>
        <p:spPr>
          <a:xfrm>
            <a:off x="1785259" y="2777782"/>
            <a:ext cx="4789716" cy="646331"/>
          </a:xfrm>
          <a:prstGeom prst="rect">
            <a:avLst/>
          </a:prstGeom>
          <a:noFill/>
        </p:spPr>
        <p:txBody>
          <a:bodyPr wrap="square" rtlCol="0">
            <a:spAutoFit/>
          </a:bodyPr>
          <a:lstStyle/>
          <a:p>
            <a:r>
              <a:rPr lang="en-US" sz="3600" b="1" dirty="0" smtClean="0"/>
              <a:t>BIO TRACK’S DATABASE</a:t>
            </a:r>
            <a:endParaRPr lang="en-US" sz="3600" b="1" dirty="0" smtClean="0"/>
          </a:p>
        </p:txBody>
      </p:sp>
      <p:sp>
        <p:nvSpPr>
          <p:cNvPr id="27" name="Oval 26"/>
          <p:cNvSpPr/>
          <p:nvPr/>
        </p:nvSpPr>
        <p:spPr>
          <a:xfrm>
            <a:off x="1336936" y="3588601"/>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endParaRPr lang="en-US" sz="3600" dirty="0"/>
          </a:p>
        </p:txBody>
      </p:sp>
      <p:sp>
        <p:nvSpPr>
          <p:cNvPr id="28" name="TextBox 27"/>
          <p:cNvSpPr txBox="1"/>
          <p:nvPr/>
        </p:nvSpPr>
        <p:spPr>
          <a:xfrm>
            <a:off x="1785258" y="3489597"/>
            <a:ext cx="4789716" cy="646331"/>
          </a:xfrm>
          <a:prstGeom prst="rect">
            <a:avLst/>
          </a:prstGeom>
          <a:noFill/>
        </p:spPr>
        <p:txBody>
          <a:bodyPr wrap="square" rtlCol="0">
            <a:spAutoFit/>
          </a:bodyPr>
          <a:lstStyle/>
          <a:p>
            <a:r>
              <a:rPr lang="en-US" sz="3600" b="1" dirty="0" smtClean="0"/>
              <a:t>NO SQL DATABASE</a:t>
            </a:r>
            <a:endParaRPr lang="en-US" sz="3600" b="1" dirty="0"/>
          </a:p>
        </p:txBody>
      </p:sp>
      <p:sp>
        <p:nvSpPr>
          <p:cNvPr id="29" name="Oval 28"/>
          <p:cNvSpPr/>
          <p:nvPr/>
        </p:nvSpPr>
        <p:spPr>
          <a:xfrm>
            <a:off x="1336936" y="4282992"/>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endParaRPr lang="en-US" sz="3600" dirty="0"/>
          </a:p>
        </p:txBody>
      </p:sp>
      <p:sp>
        <p:nvSpPr>
          <p:cNvPr id="30" name="TextBox 29"/>
          <p:cNvSpPr txBox="1"/>
          <p:nvPr/>
        </p:nvSpPr>
        <p:spPr>
          <a:xfrm>
            <a:off x="1785258" y="4183988"/>
            <a:ext cx="4789716" cy="646331"/>
          </a:xfrm>
          <a:prstGeom prst="rect">
            <a:avLst/>
          </a:prstGeom>
          <a:noFill/>
        </p:spPr>
        <p:txBody>
          <a:bodyPr wrap="square" rtlCol="0">
            <a:spAutoFit/>
          </a:bodyPr>
          <a:lstStyle/>
          <a:p>
            <a:r>
              <a:rPr lang="en-US" sz="3600" b="1" dirty="0" smtClean="0"/>
              <a:t>FIREBASE/FIRESTORE</a:t>
            </a:r>
            <a:endParaRPr lang="en-US" sz="3600" b="1" dirty="0"/>
          </a:p>
        </p:txBody>
      </p:sp>
      <p:sp>
        <p:nvSpPr>
          <p:cNvPr id="31" name="Oval 30"/>
          <p:cNvSpPr/>
          <p:nvPr/>
        </p:nvSpPr>
        <p:spPr>
          <a:xfrm>
            <a:off x="1336936" y="4977383"/>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endParaRPr lang="en-US" sz="3600" dirty="0"/>
          </a:p>
        </p:txBody>
      </p:sp>
      <p:sp>
        <p:nvSpPr>
          <p:cNvPr id="32" name="TextBox 31"/>
          <p:cNvSpPr txBox="1"/>
          <p:nvPr/>
        </p:nvSpPr>
        <p:spPr>
          <a:xfrm>
            <a:off x="1785258" y="4878379"/>
            <a:ext cx="6338206" cy="646331"/>
          </a:xfrm>
          <a:prstGeom prst="rect">
            <a:avLst/>
          </a:prstGeom>
          <a:noFill/>
        </p:spPr>
        <p:txBody>
          <a:bodyPr wrap="square" rtlCol="0">
            <a:spAutoFit/>
          </a:bodyPr>
          <a:lstStyle/>
          <a:p>
            <a:r>
              <a:rPr lang="en-US" sz="3600" b="1" dirty="0" smtClean="0"/>
              <a:t>DATA MODEL OF BIO-TRACK</a:t>
            </a:r>
            <a:endParaRPr lang="en-US" sz="3600" b="1" dirty="0"/>
          </a:p>
        </p:txBody>
      </p:sp>
      <p:sp>
        <p:nvSpPr>
          <p:cNvPr id="33" name="Oval 32"/>
          <p:cNvSpPr/>
          <p:nvPr/>
        </p:nvSpPr>
        <p:spPr>
          <a:xfrm>
            <a:off x="1336936" y="5628440"/>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sz="3600" dirty="0"/>
          </a:p>
        </p:txBody>
      </p:sp>
      <p:sp>
        <p:nvSpPr>
          <p:cNvPr id="34" name="TextBox 33"/>
          <p:cNvSpPr txBox="1"/>
          <p:nvPr/>
        </p:nvSpPr>
        <p:spPr>
          <a:xfrm>
            <a:off x="1785258" y="5529436"/>
            <a:ext cx="4789716" cy="646331"/>
          </a:xfrm>
          <a:prstGeom prst="rect">
            <a:avLst/>
          </a:prstGeom>
          <a:noFill/>
        </p:spPr>
        <p:txBody>
          <a:bodyPr wrap="square" rtlCol="0">
            <a:spAutoFit/>
          </a:bodyPr>
          <a:lstStyle/>
          <a:p>
            <a:r>
              <a:rPr lang="en-US" sz="3600" b="1" dirty="0" smtClean="0"/>
              <a:t>CONCLUSION</a:t>
            </a:r>
            <a:endParaRPr lang="en-US" sz="3600" b="1" dirty="0"/>
          </a:p>
        </p:txBody>
      </p:sp>
    </p:spTree>
    <p:extLst>
      <p:ext uri="{BB962C8B-B14F-4D97-AF65-F5344CB8AC3E}">
        <p14:creationId xmlns:p14="http://schemas.microsoft.com/office/powerpoint/2010/main" val="31050901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524737" y="0"/>
            <a:ext cx="6891205"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ADMIN COLLECTION</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pic>
        <p:nvPicPr>
          <p:cNvPr id="3" name="Picture 2"/>
          <p:cNvPicPr>
            <a:picLocks noChangeAspect="1"/>
          </p:cNvPicPr>
          <p:nvPr/>
        </p:nvPicPr>
        <p:blipFill rotWithShape="1">
          <a:blip r:embed="rId4"/>
          <a:srcRect r="10898"/>
          <a:stretch/>
        </p:blipFill>
        <p:spPr>
          <a:xfrm>
            <a:off x="0" y="1710302"/>
            <a:ext cx="12189775" cy="3833247"/>
          </a:xfrm>
          <a:prstGeom prst="rect">
            <a:avLst/>
          </a:prstGeom>
        </p:spPr>
      </p:pic>
    </p:spTree>
    <p:extLst>
      <p:ext uri="{BB962C8B-B14F-4D97-AF65-F5344CB8AC3E}">
        <p14:creationId xmlns:p14="http://schemas.microsoft.com/office/powerpoint/2010/main" val="246146059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1915759" y="0"/>
            <a:ext cx="8358256"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ATTENDANCE RECORD COLLECTION</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pic>
        <p:nvPicPr>
          <p:cNvPr id="4" name="Picture 3"/>
          <p:cNvPicPr>
            <a:picLocks noChangeAspect="1"/>
          </p:cNvPicPr>
          <p:nvPr/>
        </p:nvPicPr>
        <p:blipFill>
          <a:blip r:embed="rId4"/>
          <a:stretch>
            <a:fillRect/>
          </a:stretch>
        </p:blipFill>
        <p:spPr>
          <a:xfrm>
            <a:off x="377968" y="1272004"/>
            <a:ext cx="11433837" cy="5585996"/>
          </a:xfrm>
          <a:prstGeom prst="rect">
            <a:avLst/>
          </a:prstGeom>
        </p:spPr>
      </p:pic>
    </p:spTree>
    <p:extLst>
      <p:ext uri="{BB962C8B-B14F-4D97-AF65-F5344CB8AC3E}">
        <p14:creationId xmlns:p14="http://schemas.microsoft.com/office/powerpoint/2010/main" val="58496995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3950493" y="0"/>
            <a:ext cx="3717598"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OUTPUT</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pic>
        <p:nvPicPr>
          <p:cNvPr id="5" name="Picture 4"/>
          <p:cNvPicPr>
            <a:picLocks noChangeAspect="1"/>
          </p:cNvPicPr>
          <p:nvPr/>
        </p:nvPicPr>
        <p:blipFill>
          <a:blip r:embed="rId4"/>
          <a:stretch>
            <a:fillRect/>
          </a:stretch>
        </p:blipFill>
        <p:spPr>
          <a:xfrm>
            <a:off x="234973" y="1566727"/>
            <a:ext cx="11661683" cy="4874078"/>
          </a:xfrm>
          <a:prstGeom prst="rect">
            <a:avLst/>
          </a:prstGeom>
        </p:spPr>
      </p:pic>
    </p:spTree>
    <p:extLst>
      <p:ext uri="{BB962C8B-B14F-4D97-AF65-F5344CB8AC3E}">
        <p14:creationId xmlns:p14="http://schemas.microsoft.com/office/powerpoint/2010/main" val="378035672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CONCLUSION</a:t>
            </a:r>
            <a:endParaRPr lang="en-US" sz="2400" b="1" dirty="0"/>
          </a:p>
        </p:txBody>
      </p:sp>
    </p:spTree>
    <p:extLst>
      <p:ext uri="{BB962C8B-B14F-4D97-AF65-F5344CB8AC3E}">
        <p14:creationId xmlns:p14="http://schemas.microsoft.com/office/powerpoint/2010/main" val="322440865"/>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6678386" y="498021"/>
            <a:ext cx="5365837" cy="5917475"/>
          </a:xfrm>
          <a:prstGeom prst="ellipse">
            <a:avLst/>
          </a:prstGeom>
          <a:solidFill>
            <a:schemeClr val="accent1">
              <a:lumMod val="40000"/>
              <a:lumOff val="60000"/>
            </a:schemeClr>
          </a:solidFill>
          <a:ln>
            <a:noFill/>
          </a:ln>
          <a:effectLst>
            <a:softEdge rad="114300"/>
          </a:effectLst>
        </p:spPr>
      </p:pic>
      <p:sp>
        <p:nvSpPr>
          <p:cNvPr id="3" name="Rectangle 2"/>
          <p:cNvSpPr/>
          <p:nvPr/>
        </p:nvSpPr>
        <p:spPr>
          <a:xfrm>
            <a:off x="582386" y="2086768"/>
            <a:ext cx="6096000" cy="2031325"/>
          </a:xfrm>
          <a:prstGeom prst="rect">
            <a:avLst/>
          </a:prstGeom>
        </p:spPr>
        <p:txBody>
          <a:bodyPr>
            <a:spAutoFit/>
          </a:bodyPr>
          <a:lstStyle/>
          <a:p>
            <a:r>
              <a:rPr lang="en-US" dirty="0"/>
              <a:t>The implementation of a Biometric Student’s Attendance App, supported by a well-designed NoSQL database, offers a solution for managing student attendance in educational institutions. Through careful database design, leveraging the flexibility and scalability of NoSQL databases like Firestore, the system can handle the dynamic and evolving requirements of modern educational environments</a:t>
            </a:r>
          </a:p>
        </p:txBody>
      </p:sp>
    </p:spTree>
    <p:extLst>
      <p:ext uri="{BB962C8B-B14F-4D97-AF65-F5344CB8AC3E}">
        <p14:creationId xmlns:p14="http://schemas.microsoft.com/office/powerpoint/2010/main" val="231996570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181" y="782228"/>
            <a:ext cx="3680591" cy="5474879"/>
          </a:xfrm>
          <a:prstGeom prst="rect">
            <a:avLst/>
          </a:prstGeom>
        </p:spPr>
      </p:pic>
      <p:sp>
        <p:nvSpPr>
          <p:cNvPr id="5" name="TextBox 4"/>
          <p:cNvSpPr txBox="1"/>
          <p:nvPr/>
        </p:nvSpPr>
        <p:spPr>
          <a:xfrm>
            <a:off x="1123406" y="2857947"/>
            <a:ext cx="5390605" cy="1323439"/>
          </a:xfrm>
          <a:prstGeom prst="rect">
            <a:avLst/>
          </a:prstGeom>
          <a:noFill/>
        </p:spPr>
        <p:txBody>
          <a:bodyPr wrap="square" rtlCol="0">
            <a:spAutoFit/>
          </a:bodyPr>
          <a:lstStyle/>
          <a:p>
            <a:r>
              <a:rPr lang="en-US" sz="8000" b="1" dirty="0" smtClean="0">
                <a:solidFill>
                  <a:srgbClr val="4A5AEE"/>
                </a:solidFill>
              </a:rPr>
              <a:t>THANK YOU</a:t>
            </a:r>
            <a:endParaRPr lang="en-US" sz="8000" b="1" dirty="0">
              <a:solidFill>
                <a:srgbClr val="4A5AEE"/>
              </a:solidFill>
            </a:endParaRPr>
          </a:p>
        </p:txBody>
      </p:sp>
    </p:spTree>
    <p:extLst>
      <p:ext uri="{BB962C8B-B14F-4D97-AF65-F5344CB8AC3E}">
        <p14:creationId xmlns:p14="http://schemas.microsoft.com/office/powerpoint/2010/main" val="1102126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 DEFINITION</a:t>
            </a:r>
            <a:endParaRPr lang="en-US" sz="2400" dirty="0"/>
          </a:p>
        </p:txBody>
      </p:sp>
    </p:spTree>
    <p:extLst>
      <p:ext uri="{BB962C8B-B14F-4D97-AF65-F5344CB8AC3E}">
        <p14:creationId xmlns:p14="http://schemas.microsoft.com/office/powerpoint/2010/main" val="2759366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60363" y="104503"/>
            <a:ext cx="6047014" cy="6668681"/>
          </a:xfrm>
          <a:prstGeom prst="ellipse">
            <a:avLst/>
          </a:prstGeom>
          <a:solidFill>
            <a:schemeClr val="accent1">
              <a:lumMod val="40000"/>
              <a:lumOff val="60000"/>
            </a:schemeClr>
          </a:solidFill>
          <a:ln>
            <a:noFill/>
          </a:ln>
          <a:effectLst>
            <a:softEdge rad="114300"/>
          </a:effectLst>
        </p:spPr>
      </p:pic>
      <p:sp>
        <p:nvSpPr>
          <p:cNvPr id="11" name="Flowchart: Connector 10"/>
          <p:cNvSpPr/>
          <p:nvPr/>
        </p:nvSpPr>
        <p:spPr>
          <a:xfrm>
            <a:off x="6834097" y="1321003"/>
            <a:ext cx="4276406" cy="4235679"/>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database design for a Biometrics Student Attendance App is a comprehensive series of procedures and tasks that encompass multiple steps essential for implementing a robust and efficient database system</a:t>
            </a:r>
            <a:endParaRPr lang="en-US" dirty="0">
              <a:solidFill>
                <a:schemeClr val="tx1"/>
              </a:solidFill>
            </a:endParaRPr>
          </a:p>
        </p:txBody>
      </p:sp>
    </p:spTree>
    <p:extLst>
      <p:ext uri="{BB962C8B-B14F-4D97-AF65-F5344CB8AC3E}">
        <p14:creationId xmlns:p14="http://schemas.microsoft.com/office/powerpoint/2010/main" val="2082949004"/>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 HOW </a:t>
            </a:r>
            <a:r>
              <a:rPr lang="en-US" sz="1600" b="1" dirty="0"/>
              <a:t>TO ENSURE A GOOD DATABASE DESIGN</a:t>
            </a:r>
            <a:endParaRPr lang="en-US" sz="1600" b="1" dirty="0"/>
          </a:p>
        </p:txBody>
      </p:sp>
    </p:spTree>
    <p:extLst>
      <p:ext uri="{BB962C8B-B14F-4D97-AF65-F5344CB8AC3E}">
        <p14:creationId xmlns:p14="http://schemas.microsoft.com/office/powerpoint/2010/main" val="2947140646"/>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8563" y="815674"/>
            <a:ext cx="5308917" cy="5854703"/>
          </a:xfrm>
          <a:prstGeom prst="ellipse">
            <a:avLst/>
          </a:prstGeom>
          <a:solidFill>
            <a:schemeClr val="accent1">
              <a:lumMod val="40000"/>
              <a:lumOff val="60000"/>
            </a:schemeClr>
          </a:solidFill>
          <a:ln>
            <a:noFill/>
          </a:ln>
          <a:effectLst>
            <a:softEdge rad="114300"/>
          </a:effectLst>
        </p:spPr>
      </p:pic>
      <p:sp>
        <p:nvSpPr>
          <p:cNvPr id="11" name="Flowchart: Connector 10"/>
          <p:cNvSpPr/>
          <p:nvPr/>
        </p:nvSpPr>
        <p:spPr>
          <a:xfrm>
            <a:off x="215584" y="133325"/>
            <a:ext cx="2912979" cy="2885237"/>
          </a:xfrm>
          <a:prstGeom prst="flowChartConnector">
            <a:avLst/>
          </a:prstGeom>
          <a:solidFill>
            <a:srgbClr val="CCFFFF">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Step 1:</a:t>
            </a:r>
            <a:r>
              <a:rPr lang="en-US" sz="1400"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 Determine the goal of your database, and ensure clear communication with the stakeholders</a:t>
            </a:r>
            <a:endParaRPr lang="en-US" sz="1400" dirty="0">
              <a:solidFill>
                <a:schemeClr val="tx1"/>
              </a:solidFill>
            </a:endParaRPr>
          </a:p>
        </p:txBody>
      </p:sp>
      <p:sp>
        <p:nvSpPr>
          <p:cNvPr id="8" name="Flowchart: Connector 7"/>
          <p:cNvSpPr/>
          <p:nvPr/>
        </p:nvSpPr>
        <p:spPr>
          <a:xfrm>
            <a:off x="8802234" y="133325"/>
            <a:ext cx="2912979" cy="2885237"/>
          </a:xfrm>
          <a:prstGeom prst="flowChartConnector">
            <a:avLst/>
          </a:prstGeom>
          <a:solidFill>
            <a:srgbClr val="CCFFFF">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rPr>
              <a:t>Step 2:</a:t>
            </a:r>
            <a:r>
              <a:rPr lang="en-US" sz="1400" dirty="0">
                <a:solidFill>
                  <a:schemeClr val="tx1"/>
                </a:solidFill>
              </a:rPr>
              <a:t> List down all the entities that will be present in the database &amp; what relationships exist among them</a:t>
            </a:r>
            <a:endParaRPr lang="en-US" sz="1400" dirty="0">
              <a:solidFill>
                <a:schemeClr val="tx1"/>
              </a:solidFill>
            </a:endParaRPr>
          </a:p>
        </p:txBody>
      </p:sp>
      <p:sp>
        <p:nvSpPr>
          <p:cNvPr id="9" name="Flowchart: Connector 8"/>
          <p:cNvSpPr/>
          <p:nvPr/>
        </p:nvSpPr>
        <p:spPr>
          <a:xfrm>
            <a:off x="1186590" y="3743027"/>
            <a:ext cx="2912979" cy="2885237"/>
          </a:xfrm>
          <a:prstGeom prst="flowChartConnector">
            <a:avLst/>
          </a:prstGeom>
          <a:solidFill>
            <a:srgbClr val="CCFFFF">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Step 3:</a:t>
            </a:r>
            <a:r>
              <a:rPr lang="en-US" sz="1400"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 Organize the information into different tables such that no or very little redundancy is there</a:t>
            </a:r>
            <a:endParaRPr lang="en-US" sz="1400" dirty="0">
              <a:solidFill>
                <a:schemeClr val="tx1"/>
              </a:solidFill>
            </a:endParaRPr>
          </a:p>
        </p:txBody>
      </p:sp>
      <p:sp>
        <p:nvSpPr>
          <p:cNvPr id="10" name="Flowchart: Connector 9"/>
          <p:cNvSpPr/>
          <p:nvPr/>
        </p:nvSpPr>
        <p:spPr>
          <a:xfrm>
            <a:off x="7918316" y="3743026"/>
            <a:ext cx="2912979" cy="2885237"/>
          </a:xfrm>
          <a:prstGeom prst="flowChartConnector">
            <a:avLst/>
          </a:prstGeom>
          <a:solidFill>
            <a:srgbClr val="CCFFFF">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Step 4:</a:t>
            </a:r>
            <a:r>
              <a:rPr lang="en-US" sz="1400"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 Ensure uniqueness in every </a:t>
            </a:r>
            <a:r>
              <a:rPr lang="en-US" sz="1400" kern="100" spc="10" dirty="0" smtClean="0">
                <a:solidFill>
                  <a:srgbClr val="273239"/>
                </a:solidFill>
                <a:latin typeface="Calibri" panose="020F0502020204030204" pitchFamily="34" charset="0"/>
                <a:ea typeface="Times New Roman" panose="02020603050405020304" pitchFamily="18" charset="0"/>
                <a:cs typeface="Times New Roman" panose="02020603050405020304" pitchFamily="18" charset="0"/>
              </a:rPr>
              <a:t>table</a:t>
            </a:r>
          </a:p>
          <a:p>
            <a:pPr algn="ctr"/>
            <a:r>
              <a:rPr lang="en-US" sz="1400" b="1"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Step 5:</a:t>
            </a:r>
            <a:r>
              <a:rPr lang="en-US" sz="1400"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 After all the tables are structured, and information is organized</a:t>
            </a:r>
            <a:endParaRPr lang="en-US" sz="1400" dirty="0">
              <a:solidFill>
                <a:schemeClr val="tx1"/>
              </a:solidFill>
            </a:endParaRPr>
          </a:p>
        </p:txBody>
      </p:sp>
      <p:sp>
        <p:nvSpPr>
          <p:cNvPr id="12" name="Rectangle 11"/>
          <p:cNvSpPr/>
          <p:nvPr/>
        </p:nvSpPr>
        <p:spPr>
          <a:xfrm>
            <a:off x="2926073" y="0"/>
            <a:ext cx="6035038" cy="809897"/>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2 STEPS TO GOOD DATABASE</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78712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4 BIO </a:t>
            </a:r>
            <a:r>
              <a:rPr lang="en-US" sz="2400" b="1" dirty="0"/>
              <a:t>TRACK’S DATABASE</a:t>
            </a:r>
          </a:p>
        </p:txBody>
      </p:sp>
    </p:spTree>
    <p:extLst>
      <p:ext uri="{BB962C8B-B14F-4D97-AF65-F5344CB8AC3E}">
        <p14:creationId xmlns:p14="http://schemas.microsoft.com/office/powerpoint/2010/main" val="398173374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943489" y="0"/>
            <a:ext cx="6879776" cy="783771"/>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3.1 CONCEPTUAL MODELING</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pic>
        <p:nvPicPr>
          <p:cNvPr id="19" name="Image 14"/>
          <p:cNvPicPr/>
          <p:nvPr/>
        </p:nvPicPr>
        <p:blipFill>
          <a:blip r:embed="rId4"/>
          <a:stretch>
            <a:fillRect/>
          </a:stretch>
        </p:blipFill>
        <p:spPr>
          <a:xfrm>
            <a:off x="1708287" y="935895"/>
            <a:ext cx="8860340" cy="5841839"/>
          </a:xfrm>
          <a:prstGeom prst="rect">
            <a:avLst/>
          </a:prstGeom>
        </p:spPr>
      </p:pic>
      <p:sp>
        <p:nvSpPr>
          <p:cNvPr id="5" name="Rectangle 4"/>
          <p:cNvSpPr/>
          <p:nvPr/>
        </p:nvSpPr>
        <p:spPr>
          <a:xfrm rot="16200000">
            <a:off x="-194966" y="3399322"/>
            <a:ext cx="3135088" cy="67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 DIAGRAM</a:t>
            </a:r>
            <a:endParaRPr lang="en-US" dirty="0"/>
          </a:p>
        </p:txBody>
      </p:sp>
    </p:spTree>
    <p:extLst>
      <p:ext uri="{BB962C8B-B14F-4D97-AF65-F5344CB8AC3E}">
        <p14:creationId xmlns:p14="http://schemas.microsoft.com/office/powerpoint/2010/main" val="293880944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965326"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smtClean="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3.2 LOGICAL DIAGRAM(1/2)</a:t>
            </a:r>
            <a:endPar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sp>
        <p:nvSpPr>
          <p:cNvPr id="6" name="Flowchart: Connector 5"/>
          <p:cNvSpPr/>
          <p:nvPr/>
        </p:nvSpPr>
        <p:spPr>
          <a:xfrm>
            <a:off x="827123" y="1450175"/>
            <a:ext cx="4276406" cy="4235679"/>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STEPS TO PRODUCE RELATIONAL SCHEMA:</a:t>
            </a:r>
          </a:p>
          <a:p>
            <a:pPr marL="285750" indent="-285750">
              <a:buFont typeface="Arial" panose="020B0604020202020204" pitchFamily="34" charset="0"/>
              <a:buChar char="•"/>
            </a:pPr>
            <a:r>
              <a:rPr lang="en-US" sz="1400" dirty="0">
                <a:solidFill>
                  <a:schemeClr val="tx1"/>
                </a:solidFill>
              </a:rPr>
              <a:t>Identify Entities</a:t>
            </a:r>
          </a:p>
          <a:p>
            <a:pPr marL="285750" indent="-285750">
              <a:buFont typeface="Arial" panose="020B0604020202020204" pitchFamily="34" charset="0"/>
              <a:buChar char="•"/>
            </a:pPr>
            <a:r>
              <a:rPr lang="en-US" sz="1400" dirty="0">
                <a:solidFill>
                  <a:schemeClr val="tx1"/>
                </a:solidFill>
              </a:rPr>
              <a:t>Identify </a:t>
            </a:r>
            <a:r>
              <a:rPr lang="en-US" sz="1400" dirty="0" smtClean="0">
                <a:solidFill>
                  <a:schemeClr val="tx1"/>
                </a:solidFill>
              </a:rPr>
              <a:t>Attributes</a:t>
            </a:r>
          </a:p>
          <a:p>
            <a:pPr marL="285750" indent="-285750">
              <a:buFont typeface="Arial" panose="020B0604020202020204" pitchFamily="34" charset="0"/>
              <a:buChar char="•"/>
            </a:pPr>
            <a:r>
              <a:rPr lang="en-US" sz="1400" dirty="0">
                <a:solidFill>
                  <a:schemeClr val="tx1"/>
                </a:solidFill>
              </a:rPr>
              <a:t>Determine Primary Keys</a:t>
            </a:r>
          </a:p>
          <a:p>
            <a:pPr marL="285750" indent="-285750">
              <a:buFont typeface="Arial" panose="020B0604020202020204" pitchFamily="34" charset="0"/>
              <a:buChar char="•"/>
            </a:pPr>
            <a:r>
              <a:rPr lang="en-US" sz="1400" dirty="0">
                <a:solidFill>
                  <a:schemeClr val="tx1"/>
                </a:solidFill>
              </a:rPr>
              <a:t>Identify Relationships</a:t>
            </a:r>
          </a:p>
          <a:p>
            <a:pPr marL="285750" indent="-285750">
              <a:buFont typeface="Arial" panose="020B0604020202020204" pitchFamily="34" charset="0"/>
              <a:buChar char="•"/>
            </a:pPr>
            <a:r>
              <a:rPr lang="en-US" sz="1400" dirty="0">
                <a:solidFill>
                  <a:schemeClr val="tx1"/>
                </a:solidFill>
              </a:rPr>
              <a:t>Create Junction Tables for Many-to-Many Relationships</a:t>
            </a:r>
          </a:p>
          <a:p>
            <a:pPr marL="285750" indent="-285750">
              <a:buFont typeface="Arial" panose="020B0604020202020204" pitchFamily="34" charset="0"/>
              <a:buChar char="•"/>
            </a:pPr>
            <a:r>
              <a:rPr lang="en-US" sz="1400" dirty="0">
                <a:solidFill>
                  <a:schemeClr val="tx1"/>
                </a:solidFill>
              </a:rPr>
              <a:t>Normalize the Schema</a:t>
            </a:r>
          </a:p>
          <a:p>
            <a:pPr marL="285750" indent="-285750">
              <a:buFont typeface="Arial" panose="020B0604020202020204" pitchFamily="34" charset="0"/>
              <a:buChar char="•"/>
            </a:pPr>
            <a:r>
              <a:rPr lang="en-US" sz="1400" dirty="0">
                <a:solidFill>
                  <a:schemeClr val="tx1"/>
                </a:solidFill>
              </a:rPr>
              <a:t>Define the Final Schema</a:t>
            </a:r>
            <a:endParaRPr lang="en-US" sz="1400" dirty="0">
              <a:solidFill>
                <a:schemeClr val="tx1"/>
              </a:solidFill>
            </a:endParaRPr>
          </a:p>
        </p:txBody>
      </p:sp>
      <p:pic>
        <p:nvPicPr>
          <p:cNvPr id="5" name="Picture 4"/>
          <p:cNvPicPr>
            <a:picLocks noChangeAspect="1"/>
          </p:cNvPicPr>
          <p:nvPr/>
        </p:nvPicPr>
        <p:blipFill rotWithShape="1">
          <a:blip r:embed="rId4"/>
          <a:srcRect r="3289"/>
          <a:stretch/>
        </p:blipFill>
        <p:spPr>
          <a:xfrm>
            <a:off x="5809291" y="2204801"/>
            <a:ext cx="6363659" cy="3134642"/>
          </a:xfrm>
          <a:prstGeom prst="rect">
            <a:avLst/>
          </a:prstGeom>
        </p:spPr>
      </p:pic>
      <p:sp>
        <p:nvSpPr>
          <p:cNvPr id="8" name="TextBox 7"/>
          <p:cNvSpPr txBox="1"/>
          <p:nvPr/>
        </p:nvSpPr>
        <p:spPr>
          <a:xfrm>
            <a:off x="7402780" y="1667484"/>
            <a:ext cx="3918857" cy="584775"/>
          </a:xfrm>
          <a:prstGeom prst="rect">
            <a:avLst/>
          </a:prstGeom>
          <a:noFill/>
        </p:spPr>
        <p:txBody>
          <a:bodyPr wrap="square" rtlCol="0">
            <a:spAutoFit/>
          </a:bodyPr>
          <a:lstStyle/>
          <a:p>
            <a:r>
              <a:rPr lang="en-US" sz="3200" b="1" dirty="0" smtClean="0"/>
              <a:t>Final schema</a:t>
            </a:r>
            <a:endParaRPr lang="en-US" sz="3200" b="1" dirty="0"/>
          </a:p>
        </p:txBody>
      </p:sp>
    </p:spTree>
    <p:extLst>
      <p:ext uri="{BB962C8B-B14F-4D97-AF65-F5344CB8AC3E}">
        <p14:creationId xmlns:p14="http://schemas.microsoft.com/office/powerpoint/2010/main" val="299094749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393</Words>
  <Application>Microsoft Office PowerPoint</Application>
  <PresentationFormat>Widescreen</PresentationFormat>
  <Paragraphs>91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Olpo237</dc:creator>
  <cp:lastModifiedBy>Olpo237</cp:lastModifiedBy>
  <cp:revision>61</cp:revision>
  <dcterms:created xsi:type="dcterms:W3CDTF">2024-06-10T07:20:16Z</dcterms:created>
  <dcterms:modified xsi:type="dcterms:W3CDTF">2024-06-20T21:44:16Z</dcterms:modified>
</cp:coreProperties>
</file>