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Inter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  <p:embeddedFont>
      <p:font typeface="Inter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46" Type="http://schemas.openxmlformats.org/officeDocument/2006/relationships/font" Target="fonts/InterMedium-bold.fntdata"/><Relationship Id="rId23" Type="http://schemas.openxmlformats.org/officeDocument/2006/relationships/slide" Target="slides/slide17.xml"/><Relationship Id="rId45" Type="http://schemas.openxmlformats.org/officeDocument/2006/relationships/font" Target="fonts/Inter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InterMedium-boldItalic.fntdata"/><Relationship Id="rId25" Type="http://schemas.openxmlformats.org/officeDocument/2006/relationships/slide" Target="slides/slide19.xml"/><Relationship Id="rId47" Type="http://schemas.openxmlformats.org/officeDocument/2006/relationships/font" Target="fonts/InterMedium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37" Type="http://schemas.openxmlformats.org/officeDocument/2006/relationships/font" Target="fonts/Inter-regular.fntdata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39" Type="http://schemas.openxmlformats.org/officeDocument/2006/relationships/font" Target="fonts/Inter-italic.fntdata"/><Relationship Id="rId16" Type="http://schemas.openxmlformats.org/officeDocument/2006/relationships/slide" Target="slides/slide10.xml"/><Relationship Id="rId38" Type="http://schemas.openxmlformats.org/officeDocument/2006/relationships/font" Target="fonts/Inter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7f26147d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67f26147d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83108121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83108121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preds came in ranked the 12th best Goal Differential with 18. Meaning they scored 18 more goals than they let through.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7f26147de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7f26147de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preds came in ranked the 12th best Goal Differential with 18. Meaning they scored 18 more goals than they let through.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83108121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683108121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831081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831081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8310812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8310812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8310812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8310812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8310812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8310812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8310812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8310812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83108121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683108121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recent time the Presi winner won the cup too was the 2013 Chicago Blackhawks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8310812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8310812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7f26147de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7f26147de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8310812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68310812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683108121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683108121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83108121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683108121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7f26147de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7f26147de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7f26147de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7f26147d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8310812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68310812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83108121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83108121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7f26147d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7f26147d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83108121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68310812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83108121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683108121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4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7" name="Google Shape;137;p2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3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6" name="Google Shape;146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3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3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3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3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3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7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7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29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31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5" name="Google Shape;195;p31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31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1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" name="Google Shape;203;p31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31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1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31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7" name="Google Shape;207;p31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08" name="Google Shape;208;p31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1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2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1" name="Google Shape;221;p32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3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3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35" name="Google Shape;235;p35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3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39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1" name="Google Shape;251;p39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39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3" name="Google Shape;253;p39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9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41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1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0" name="Google Shape;270;p42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42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2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2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2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6" name="Google Shape;276;p42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1" name="Google Shape;281;p43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82" name="Google Shape;282;p43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44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44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3" name="Google Shape;293;p45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5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6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6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6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7" name="Google Shape;307;p46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6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8" name="Google Shape;328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3" name="Google Shape;333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5" name="Google Shape;345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" name="Google Shape;346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aturalstattrick.com" TargetMode="External"/><Relationship Id="rId4" Type="http://schemas.openxmlformats.org/officeDocument/2006/relationships/hyperlink" Target="http://nhlreference.com" TargetMode="External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DA14</a:t>
            </a:r>
            <a:endParaRPr/>
          </a:p>
        </p:txBody>
      </p:sp>
      <p:sp>
        <p:nvSpPr>
          <p:cNvPr id="352" name="Google Shape;352;p54"/>
          <p:cNvSpPr txBox="1"/>
          <p:nvPr>
            <p:ph idx="4294967295" type="title"/>
          </p:nvPr>
        </p:nvSpPr>
        <p:spPr>
          <a:xfrm>
            <a:off x="226525" y="753350"/>
            <a:ext cx="6066600" cy="4163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Capstone</a:t>
            </a:r>
            <a:br>
              <a:rPr lang="en" sz="8500"/>
            </a:br>
            <a:r>
              <a:rPr b="0" lang="en" sz="1600"/>
              <a:t>by: Dillon Mayfield</a:t>
            </a:r>
            <a:endParaRPr b="0" sz="1600"/>
          </a:p>
        </p:txBody>
      </p:sp>
      <p:pic>
        <p:nvPicPr>
          <p:cNvPr descr="File:National Hockey League shield.svg - Wikimedia Commons"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125" y="339725"/>
            <a:ext cx="2546075" cy="285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idx="1" type="body"/>
          </p:nvPr>
        </p:nvSpPr>
        <p:spPr>
          <a:xfrm>
            <a:off x="5584675" y="4577700"/>
            <a:ext cx="31761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/>
              <a:t>*Goal Differential = Number of goals scored MINUS Number of goals the opponent scored.</a:t>
            </a:r>
            <a:endParaRPr b="0"/>
          </a:p>
        </p:txBody>
      </p:sp>
      <p:sp>
        <p:nvSpPr>
          <p:cNvPr id="432" name="Google Shape;432;p63"/>
          <p:cNvSpPr txBox="1"/>
          <p:nvPr/>
        </p:nvSpPr>
        <p:spPr>
          <a:xfrm>
            <a:off x="1531350" y="42575"/>
            <a:ext cx="6081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Goal Differential per Playoff Round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63"/>
          <p:cNvSpPr txBox="1"/>
          <p:nvPr/>
        </p:nvSpPr>
        <p:spPr>
          <a:xfrm>
            <a:off x="4716850" y="1282475"/>
            <a:ext cx="41139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 Goal Differential = Good offense and good defense.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4716850" y="2300075"/>
            <a:ext cx="40440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2017 Nashville Predators had the worst Goal Differential to make the Finals. (18)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35" name="Google Shape;435;p63" title="Goal Differential.png"/>
          <p:cNvPicPr preferRelativeResize="0"/>
          <p:nvPr/>
        </p:nvPicPr>
        <p:blipFill rotWithShape="1">
          <a:blip r:embed="rId3">
            <a:alphaModFix/>
          </a:blip>
          <a:srcRect b="0" l="0" r="0" t="8550"/>
          <a:stretch/>
        </p:blipFill>
        <p:spPr>
          <a:xfrm>
            <a:off x="0" y="686125"/>
            <a:ext cx="4530374" cy="44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idx="1" type="body"/>
          </p:nvPr>
        </p:nvSpPr>
        <p:spPr>
          <a:xfrm>
            <a:off x="5584675" y="4577700"/>
            <a:ext cx="31761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/>
              <a:t>*Goal Differential = Number of goals scored MINUS Number of goals the opponent scored.</a:t>
            </a:r>
            <a:endParaRPr b="0"/>
          </a:p>
        </p:txBody>
      </p:sp>
      <p:sp>
        <p:nvSpPr>
          <p:cNvPr id="441" name="Google Shape;441;p64"/>
          <p:cNvSpPr txBox="1"/>
          <p:nvPr/>
        </p:nvSpPr>
        <p:spPr>
          <a:xfrm>
            <a:off x="765450" y="34075"/>
            <a:ext cx="76131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Goal Differential Ranking per Playoff Round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4"/>
          <p:cNvSpPr txBox="1"/>
          <p:nvPr/>
        </p:nvSpPr>
        <p:spPr>
          <a:xfrm>
            <a:off x="5015750" y="2571738"/>
            <a:ext cx="3976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2017 Nashville Predators had the lowest rank to make the Finals. (12th)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5058350" y="1251825"/>
            <a:ext cx="3891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lower Rank, the better the team did against the other teams that season.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4" name="Google Shape;444;p64" title="GD Rank.png"/>
          <p:cNvPicPr preferRelativeResize="0"/>
          <p:nvPr/>
        </p:nvPicPr>
        <p:blipFill rotWithShape="1">
          <a:blip r:embed="rId3">
            <a:alphaModFix/>
          </a:blip>
          <a:srcRect b="0" l="0" r="0" t="8138"/>
          <a:stretch/>
        </p:blipFill>
        <p:spPr>
          <a:xfrm>
            <a:off x="0" y="720729"/>
            <a:ext cx="5015749" cy="442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1273800" y="1965150"/>
            <a:ext cx="6596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Power Play% &amp; Power Play Kill%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50" name="Google Shape;450;p65"/>
          <p:cNvSpPr txBox="1"/>
          <p:nvPr/>
        </p:nvSpPr>
        <p:spPr>
          <a:xfrm>
            <a:off x="2865900" y="2571750"/>
            <a:ext cx="3412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(Is it better to score on a power play or not letting the opponent score when they have the power play?)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/>
        </p:nvSpPr>
        <p:spPr>
          <a:xfrm>
            <a:off x="1331700" y="59625"/>
            <a:ext cx="6480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Power Play Success Percentage per Playoff Round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5569275" y="1396050"/>
            <a:ext cx="3397800" cy="2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Power Play is when a team has a one man advantage due to one player on the other team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committing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 penalty.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Success is scoring when you have a power play.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7" name="Google Shape;457;p66" title="PP.png"/>
          <p:cNvPicPr preferRelativeResize="0"/>
          <p:nvPr/>
        </p:nvPicPr>
        <p:blipFill rotWithShape="1">
          <a:blip r:embed="rId3">
            <a:alphaModFix/>
          </a:blip>
          <a:srcRect b="0" l="0" r="0" t="8374"/>
          <a:stretch/>
        </p:blipFill>
        <p:spPr>
          <a:xfrm>
            <a:off x="0" y="764625"/>
            <a:ext cx="5296775" cy="4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1661250" y="51125"/>
            <a:ext cx="5821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Power Play Kill Percentage per Playoff Round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67"/>
          <p:cNvSpPr txBox="1"/>
          <p:nvPr/>
        </p:nvSpPr>
        <p:spPr>
          <a:xfrm>
            <a:off x="5586325" y="1833000"/>
            <a:ext cx="351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Killing a power play means that your opponent had the one man advantage but they did not score.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4" name="Google Shape;464;p67" title="ppk.png"/>
          <p:cNvPicPr preferRelativeResize="0"/>
          <p:nvPr/>
        </p:nvPicPr>
        <p:blipFill rotWithShape="1">
          <a:blip r:embed="rId3">
            <a:alphaModFix/>
          </a:blip>
          <a:srcRect b="0" l="0" r="0" t="8164"/>
          <a:stretch/>
        </p:blipFill>
        <p:spPr>
          <a:xfrm>
            <a:off x="0" y="753150"/>
            <a:ext cx="5373426" cy="43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/>
          <p:nvPr>
            <p:ph idx="1" type="body"/>
          </p:nvPr>
        </p:nvSpPr>
        <p:spPr>
          <a:xfrm>
            <a:off x="840300" y="1965150"/>
            <a:ext cx="7463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Hot Streak Going into the Playoffs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70" name="Google Shape;470;p68"/>
          <p:cNvSpPr txBox="1"/>
          <p:nvPr/>
        </p:nvSpPr>
        <p:spPr>
          <a:xfrm>
            <a:off x="2865900" y="2571750"/>
            <a:ext cx="341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much does this impact performance?)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/>
          <p:nvPr/>
        </p:nvSpPr>
        <p:spPr>
          <a:xfrm>
            <a:off x="1111800" y="0"/>
            <a:ext cx="692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Win % of Last 25 Games Per Playoff Round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9"/>
          <p:cNvSpPr txBox="1"/>
          <p:nvPr/>
        </p:nvSpPr>
        <p:spPr>
          <a:xfrm>
            <a:off x="5473800" y="2763275"/>
            <a:ext cx="36702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 Facts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team with the worst win % in the last 25 games was the 2015 Chicago Blackhawks (32%).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team with the best Win% in the last 25 games to not make the playoffs was the 2016 St. Louis Blues (76%).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69"/>
          <p:cNvSpPr txBox="1"/>
          <p:nvPr/>
        </p:nvSpPr>
        <p:spPr>
          <a:xfrm>
            <a:off x="5473800" y="1285850"/>
            <a:ext cx="34998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wins / Total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games played.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8" name="Google Shape;478;p69" title="Hot Streak.png"/>
          <p:cNvPicPr preferRelativeResize="0"/>
          <p:nvPr/>
        </p:nvPicPr>
        <p:blipFill rotWithShape="1">
          <a:blip r:embed="rId3">
            <a:alphaModFix/>
          </a:blip>
          <a:srcRect b="0" l="0" r="0" t="8181"/>
          <a:stretch/>
        </p:blipFill>
        <p:spPr>
          <a:xfrm>
            <a:off x="0" y="689975"/>
            <a:ext cx="5186076" cy="44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0"/>
          <p:cNvSpPr txBox="1"/>
          <p:nvPr>
            <p:ph idx="1" type="body"/>
          </p:nvPr>
        </p:nvSpPr>
        <p:spPr>
          <a:xfrm>
            <a:off x="1994550" y="2007725"/>
            <a:ext cx="5154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Presidents Trophy Curse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84" name="Google Shape;484;p70"/>
          <p:cNvSpPr txBox="1"/>
          <p:nvPr/>
        </p:nvSpPr>
        <p:spPr>
          <a:xfrm>
            <a:off x="2865900" y="2571750"/>
            <a:ext cx="3412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bad is it really?)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 txBox="1"/>
          <p:nvPr/>
        </p:nvSpPr>
        <p:spPr>
          <a:xfrm>
            <a:off x="1111800" y="0"/>
            <a:ext cx="6920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Average Regular Season Ranking Per Playoff Round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5015800" y="1095750"/>
            <a:ext cx="3423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Only 8 teams have won both the Presidents Trophy and the Stanley Cup. Ever.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this dataset - no Presidents Trophy winners made it to the cup.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71"/>
          <p:cNvSpPr txBox="1"/>
          <p:nvPr/>
        </p:nvSpPr>
        <p:spPr>
          <a:xfrm>
            <a:off x="5015800" y="2847775"/>
            <a:ext cx="36276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Fun Facts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worst ranked team to make it to the Finals was the 2017 Nashville Predators. (15th)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best? The 2017 Pittsburgh Penguins. (2nd)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2" name="Google Shape;492;p71" title="PTrophy.png"/>
          <p:cNvPicPr preferRelativeResize="0"/>
          <p:nvPr/>
        </p:nvPicPr>
        <p:blipFill rotWithShape="1">
          <a:blip r:embed="rId3">
            <a:alphaModFix/>
          </a:blip>
          <a:srcRect b="0" l="0" r="0" t="7800"/>
          <a:stretch/>
        </p:blipFill>
        <p:spPr>
          <a:xfrm>
            <a:off x="0" y="483918"/>
            <a:ext cx="4572000" cy="46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 txBox="1"/>
          <p:nvPr>
            <p:ph idx="1" type="body"/>
          </p:nvPr>
        </p:nvSpPr>
        <p:spPr>
          <a:xfrm>
            <a:off x="1852200" y="1965150"/>
            <a:ext cx="543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Bringing it all Together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SHVILLE PREDATORS | Sean Russell | Flickr"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23" y="958625"/>
            <a:ext cx="2509876" cy="3346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tanleyCup.jpg - Wikimedia Commons" id="359" name="Google Shape;3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698" y="1263763"/>
            <a:ext cx="2052175" cy="273623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5"/>
          <p:cNvSpPr txBox="1"/>
          <p:nvPr/>
        </p:nvSpPr>
        <p:spPr>
          <a:xfrm>
            <a:off x="1664838" y="76625"/>
            <a:ext cx="64719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dk1"/>
                </a:solidFill>
              </a:rPr>
              <a:t>What does it take to make the finals?</a:t>
            </a:r>
            <a:endParaRPr b="1" sz="2800" u="sng">
              <a:solidFill>
                <a:schemeClr val="dk1"/>
              </a:solidFill>
            </a:endParaRPr>
          </a:p>
        </p:txBody>
      </p:sp>
      <p:pic>
        <p:nvPicPr>
          <p:cNvPr id="361" name="Google Shape;361;p55" title="C10D4AB2-CFC8-40E1-83AD-5623DDD5566F_1_105_c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00" y="782450"/>
            <a:ext cx="3086231" cy="4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73" title="Final Score.png"/>
          <p:cNvPicPr preferRelativeResize="0"/>
          <p:nvPr/>
        </p:nvPicPr>
        <p:blipFill rotWithShape="1">
          <a:blip r:embed="rId3">
            <a:alphaModFix/>
          </a:blip>
          <a:srcRect b="0" l="0" r="0" t="16324"/>
          <a:stretch/>
        </p:blipFill>
        <p:spPr>
          <a:xfrm>
            <a:off x="0" y="1231071"/>
            <a:ext cx="2459550" cy="3912429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73"/>
          <p:cNvSpPr txBox="1"/>
          <p:nvPr/>
        </p:nvSpPr>
        <p:spPr>
          <a:xfrm>
            <a:off x="2459550" y="68150"/>
            <a:ext cx="4224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2025 Season Weighted Score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73"/>
          <p:cNvSpPr/>
          <p:nvPr/>
        </p:nvSpPr>
        <p:spPr>
          <a:xfrm>
            <a:off x="2459550" y="3942775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73"/>
          <p:cNvSpPr/>
          <p:nvPr/>
        </p:nvSpPr>
        <p:spPr>
          <a:xfrm>
            <a:off x="2459550" y="442820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-137025" y="621575"/>
            <a:ext cx="27336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Dillon’s Weighted Score </a:t>
            </a:r>
            <a:r>
              <a:rPr lang="en" sz="16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Outcome</a:t>
            </a:r>
            <a:endParaRPr sz="16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7154600" y="467675"/>
            <a:ext cx="1756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Actual Outcome</a:t>
            </a:r>
            <a:endParaRPr sz="16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Points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Scored)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8" name="Google Shape;508;p73" title="2025 Ranking.png"/>
          <p:cNvPicPr preferRelativeResize="0"/>
          <p:nvPr/>
        </p:nvPicPr>
        <p:blipFill rotWithShape="1">
          <a:blip r:embed="rId4">
            <a:alphaModFix/>
          </a:blip>
          <a:srcRect b="0" l="0" r="13815" t="16576"/>
          <a:stretch/>
        </p:blipFill>
        <p:spPr>
          <a:xfrm>
            <a:off x="6738987" y="1098525"/>
            <a:ext cx="2405013" cy="40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73"/>
          <p:cNvSpPr txBox="1"/>
          <p:nvPr/>
        </p:nvSpPr>
        <p:spPr>
          <a:xfrm>
            <a:off x="2559075" y="1098525"/>
            <a:ext cx="3973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 Points for stats that made the finals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 Point for stats that made the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playoffs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but not the finals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 Points for Missing the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playoffs.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73"/>
          <p:cNvSpPr/>
          <p:nvPr/>
        </p:nvSpPr>
        <p:spPr>
          <a:xfrm rot="10800000">
            <a:off x="6532875" y="314230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73"/>
          <p:cNvSpPr/>
          <p:nvPr/>
        </p:nvSpPr>
        <p:spPr>
          <a:xfrm rot="10800000">
            <a:off x="6532875" y="3636250"/>
            <a:ext cx="206100" cy="229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 txBox="1"/>
          <p:nvPr>
            <p:ph idx="1" type="body"/>
          </p:nvPr>
        </p:nvSpPr>
        <p:spPr>
          <a:xfrm>
            <a:off x="2977500" y="117250"/>
            <a:ext cx="3189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Final Thoughts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17" name="Google Shape;517;p74"/>
          <p:cNvSpPr txBox="1"/>
          <p:nvPr/>
        </p:nvSpPr>
        <p:spPr>
          <a:xfrm>
            <a:off x="1953450" y="1864950"/>
            <a:ext cx="52371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most important stat to make the finals is…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74"/>
          <p:cNvSpPr txBox="1"/>
          <p:nvPr/>
        </p:nvSpPr>
        <p:spPr>
          <a:xfrm>
            <a:off x="3084450" y="2776125"/>
            <a:ext cx="2975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Making the playoffs!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5"/>
          <p:cNvSpPr txBox="1"/>
          <p:nvPr>
            <p:ph idx="1" type="body"/>
          </p:nvPr>
        </p:nvSpPr>
        <p:spPr>
          <a:xfrm>
            <a:off x="3403800" y="1965150"/>
            <a:ext cx="23364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You!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24" name="Google Shape;524;p75"/>
          <p:cNvSpPr txBox="1"/>
          <p:nvPr/>
        </p:nvSpPr>
        <p:spPr>
          <a:xfrm>
            <a:off x="3877950" y="2571750"/>
            <a:ext cx="1388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25" name="Google Shape;525;p75" title="C10D4AB2-CFC8-40E1-83AD-5623DDD5566F_1_105_c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4800"/>
            <a:ext cx="2114026" cy="281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idx="3" type="body"/>
          </p:nvPr>
        </p:nvSpPr>
        <p:spPr>
          <a:xfrm>
            <a:off x="138550" y="2621100"/>
            <a:ext cx="4248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5662950" y="2621100"/>
            <a:ext cx="3275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/ Housekeeping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Preseason Odds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</a:t>
            </a:r>
            <a:r>
              <a:rPr lang="en"/>
              <a:t>Differential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 Play / Power Play Kill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Hot Streak Going into Playoffs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Presidents Trophy Curse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68" name="Google Shape;368;p56"/>
          <p:cNvCxnSpPr/>
          <p:nvPr/>
        </p:nvCxnSpPr>
        <p:spPr>
          <a:xfrm flipH="1" rot="10800000">
            <a:off x="563100" y="2742075"/>
            <a:ext cx="61899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6"/>
          <p:cNvCxnSpPr/>
          <p:nvPr/>
        </p:nvCxnSpPr>
        <p:spPr>
          <a:xfrm>
            <a:off x="563100" y="3000800"/>
            <a:ext cx="64539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6"/>
          <p:cNvCxnSpPr/>
          <p:nvPr/>
        </p:nvCxnSpPr>
        <p:spPr>
          <a:xfrm>
            <a:off x="563100" y="3248450"/>
            <a:ext cx="6641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6"/>
          <p:cNvCxnSpPr/>
          <p:nvPr/>
        </p:nvCxnSpPr>
        <p:spPr>
          <a:xfrm>
            <a:off x="563100" y="3480975"/>
            <a:ext cx="5525700" cy="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6"/>
          <p:cNvCxnSpPr/>
          <p:nvPr/>
        </p:nvCxnSpPr>
        <p:spPr>
          <a:xfrm>
            <a:off x="196950" y="3718950"/>
            <a:ext cx="56448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6"/>
          <p:cNvCxnSpPr/>
          <p:nvPr/>
        </p:nvCxnSpPr>
        <p:spPr>
          <a:xfrm>
            <a:off x="563100" y="3979925"/>
            <a:ext cx="58407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6"/>
          <p:cNvCxnSpPr/>
          <p:nvPr/>
        </p:nvCxnSpPr>
        <p:spPr>
          <a:xfrm>
            <a:off x="563100" y="4230600"/>
            <a:ext cx="61557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6"/>
          <p:cNvCxnSpPr/>
          <p:nvPr/>
        </p:nvCxnSpPr>
        <p:spPr>
          <a:xfrm flipH="1" rot="10800000">
            <a:off x="563100" y="4445100"/>
            <a:ext cx="67605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56"/>
          <p:cNvCxnSpPr/>
          <p:nvPr/>
        </p:nvCxnSpPr>
        <p:spPr>
          <a:xfrm>
            <a:off x="563100" y="4698825"/>
            <a:ext cx="718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7" name="Google Shape;377;p56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Capstone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56"/>
          <p:cNvSpPr txBox="1"/>
          <p:nvPr>
            <p:ph idx="4" type="title"/>
          </p:nvPr>
        </p:nvSpPr>
        <p:spPr>
          <a:xfrm>
            <a:off x="226525" y="970075"/>
            <a:ext cx="36324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/>
        </p:nvSpPr>
        <p:spPr>
          <a:xfrm>
            <a:off x="2941200" y="0"/>
            <a:ext cx="3261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dk1"/>
                </a:solidFill>
              </a:rPr>
              <a:t>Housekeeping</a:t>
            </a:r>
            <a:endParaRPr b="1" sz="3400" u="sng">
              <a:solidFill>
                <a:schemeClr val="dk1"/>
              </a:solidFill>
            </a:endParaRPr>
          </a:p>
        </p:txBody>
      </p:sp>
      <p:sp>
        <p:nvSpPr>
          <p:cNvPr id="385" name="Google Shape;385;p57"/>
          <p:cNvSpPr txBox="1"/>
          <p:nvPr/>
        </p:nvSpPr>
        <p:spPr>
          <a:xfrm>
            <a:off x="68150" y="1496488"/>
            <a:ext cx="53991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will be looking at seasons 2015 - 2025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(Excluding years ‘20 and ‘21*)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was </a:t>
            </a:r>
            <a:r>
              <a:rPr lang="en" sz="1800">
                <a:solidFill>
                  <a:schemeClr val="dk1"/>
                </a:solidFill>
              </a:rPr>
              <a:t>obtained</a:t>
            </a:r>
            <a:r>
              <a:rPr lang="en" sz="1800">
                <a:solidFill>
                  <a:schemeClr val="dk1"/>
                </a:solidFill>
              </a:rPr>
              <a:t> from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naturalstattrick.com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nhlreference.com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Calculations were done in Excel and Visuals were made in Tableau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57"/>
          <p:cNvSpPr txBox="1"/>
          <p:nvPr/>
        </p:nvSpPr>
        <p:spPr>
          <a:xfrm>
            <a:off x="0" y="4828500"/>
            <a:ext cx="4760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*2020 was stopped abruptly and 2021 was an abridged “bubble” season.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descr="Hockey goal and equipment on frozen Lake Louise in Alberta (Provided by Getty Images)" id="387" name="Google Shape;38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200" y="1541225"/>
            <a:ext cx="3481800" cy="227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 txBox="1"/>
          <p:nvPr/>
        </p:nvSpPr>
        <p:spPr>
          <a:xfrm>
            <a:off x="2379150" y="0"/>
            <a:ext cx="4385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dk1"/>
                </a:solidFill>
              </a:rPr>
              <a:t>Housekeeping Cont.</a:t>
            </a:r>
            <a:endParaRPr b="1" sz="3400" u="sng">
              <a:solidFill>
                <a:schemeClr val="dk1"/>
              </a:solidFill>
            </a:endParaRPr>
          </a:p>
        </p:txBody>
      </p:sp>
      <p:sp>
        <p:nvSpPr>
          <p:cNvPr id="393" name="Google Shape;393;p58"/>
          <p:cNvSpPr txBox="1"/>
          <p:nvPr/>
        </p:nvSpPr>
        <p:spPr>
          <a:xfrm>
            <a:off x="59625" y="1360350"/>
            <a:ext cx="53991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NHL Playoffs consist of the Finals (Stanley Cup), Semi Finals, Divisional, and Wild Card rounds.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16 total teams make the playoffs with no Bye-Weeks.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Teams play best of 7.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will be looking at regular season statistics around teams that made each round of the playoffs each </a:t>
            </a:r>
            <a:r>
              <a:rPr lang="en" sz="1500">
                <a:solidFill>
                  <a:schemeClr val="dk1"/>
                </a:solidFill>
              </a:rPr>
              <a:t>year in this dataset.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Hockey goal and equipment on frozen Lake Louise in Alberta (Provided by Getty Images)" id="394" name="Google Shape;3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200" y="1541225"/>
            <a:ext cx="3481800" cy="227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8" title="Preseason Odds.png"/>
          <p:cNvPicPr preferRelativeResize="0"/>
          <p:nvPr/>
        </p:nvPicPr>
        <p:blipFill rotWithShape="1">
          <a:blip r:embed="rId4">
            <a:alphaModFix/>
          </a:blip>
          <a:srcRect b="0" l="9592" r="0" t="89721"/>
          <a:stretch/>
        </p:blipFill>
        <p:spPr>
          <a:xfrm>
            <a:off x="860075" y="3819350"/>
            <a:ext cx="4174550" cy="4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2966700" y="2280300"/>
            <a:ext cx="32106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Preseason Odds</a:t>
            </a:r>
            <a:endParaRPr sz="2800"/>
          </a:p>
        </p:txBody>
      </p:sp>
      <p:sp>
        <p:nvSpPr>
          <p:cNvPr id="401" name="Google Shape;401;p59"/>
          <p:cNvSpPr txBox="1"/>
          <p:nvPr/>
        </p:nvSpPr>
        <p:spPr>
          <a:xfrm>
            <a:off x="3449550" y="2863200"/>
            <a:ext cx="2244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(How 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accurate are they really?)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/>
        </p:nvSpPr>
        <p:spPr>
          <a:xfrm>
            <a:off x="4870950" y="4692300"/>
            <a:ext cx="4334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*Fun Fact - The team with the highest preseason odds to miss the playoffs was the Vegas Golden Knights in 2022 (800)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60"/>
          <p:cNvSpPr txBox="1"/>
          <p:nvPr/>
        </p:nvSpPr>
        <p:spPr>
          <a:xfrm>
            <a:off x="5001150" y="1600950"/>
            <a:ext cx="4074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Odds represent who “Vegas” thinks will win the championship. The lower the number, the better they think a team will do.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Preseason odds range from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425 - 50000 in this dataset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60"/>
          <p:cNvSpPr txBox="1"/>
          <p:nvPr/>
        </p:nvSpPr>
        <p:spPr>
          <a:xfrm>
            <a:off x="1966200" y="0"/>
            <a:ext cx="5211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Preseason Odds per Round in Playoffs</a:t>
            </a:r>
            <a:endParaRPr b="1"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9" name="Google Shape;409;p60" title="Preseason Odds.png"/>
          <p:cNvPicPr preferRelativeResize="0"/>
          <p:nvPr/>
        </p:nvPicPr>
        <p:blipFill rotWithShape="1">
          <a:blip r:embed="rId3">
            <a:alphaModFix/>
          </a:blip>
          <a:srcRect b="0" l="0" r="0" t="8391"/>
          <a:stretch/>
        </p:blipFill>
        <p:spPr>
          <a:xfrm>
            <a:off x="0" y="817500"/>
            <a:ext cx="4617349" cy="43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1784850" y="1965150"/>
            <a:ext cx="557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 Differential Ranking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15" name="Google Shape;415;p61"/>
          <p:cNvSpPr txBox="1"/>
          <p:nvPr/>
        </p:nvSpPr>
        <p:spPr>
          <a:xfrm>
            <a:off x="2865900" y="2571750"/>
            <a:ext cx="3412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(If you are better at scoring vs being scored against, does that matter?)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303600" y="57650"/>
            <a:ext cx="25368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Calculation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21" name="Google Shape;421;p62"/>
          <p:cNvSpPr txBox="1"/>
          <p:nvPr/>
        </p:nvSpPr>
        <p:spPr>
          <a:xfrm>
            <a:off x="1970400" y="1524300"/>
            <a:ext cx="52032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Goals Scored – Goals the Opponent Scored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62"/>
          <p:cNvSpPr txBox="1"/>
          <p:nvPr/>
        </p:nvSpPr>
        <p:spPr>
          <a:xfrm>
            <a:off x="2529150" y="1792625"/>
            <a:ext cx="12006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(Goals For)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62"/>
          <p:cNvSpPr txBox="1"/>
          <p:nvPr/>
        </p:nvSpPr>
        <p:spPr>
          <a:xfrm>
            <a:off x="4639288" y="1792625"/>
            <a:ext cx="14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(Goals Against)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62"/>
          <p:cNvSpPr txBox="1"/>
          <p:nvPr/>
        </p:nvSpPr>
        <p:spPr>
          <a:xfrm>
            <a:off x="3045150" y="2699500"/>
            <a:ext cx="3053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 Differential</a:t>
            </a:r>
            <a:endParaRPr b="1" sz="2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5" name="Google Shape;425;p62"/>
          <p:cNvCxnSpPr/>
          <p:nvPr/>
        </p:nvCxnSpPr>
        <p:spPr>
          <a:xfrm>
            <a:off x="6943800" y="181602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2"/>
          <p:cNvCxnSpPr/>
          <p:nvPr/>
        </p:nvCxnSpPr>
        <p:spPr>
          <a:xfrm>
            <a:off x="6943800" y="1700875"/>
            <a:ext cx="22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