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12192000"/>
  <p:defaultTextStyle>
    <a:defPPr>
      <a:defRPr lang="fr-F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Diapositive de titr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5" name="Sous-titr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fr-FR"/>
              <a:t>Modifiez le style des sous-titres du masque</a:t>
            </a:r>
            <a:endParaRPr/>
          </a:p>
        </p:txBody>
      </p:sp>
      <p:sp>
        <p:nvSpPr>
          <p:cNvPr id="6" name="Espace réservé de la date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67B6C849-DF51-B849-9DDD-DF9B40ACD4F1}" type="datetimeFigureOut">
              <a:rPr/>
              <a:t/>
            </a:fld>
            <a:endParaRPr lang="fr-FR"/>
          </a:p>
        </p:txBody>
      </p:sp>
      <p:sp>
        <p:nvSpPr>
          <p:cNvPr id="7" name="Espace réservé du pied de page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Espace réservé du numéro de diapositive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E0EF7974-E13A-9548-8A89-201C48165A80}" type="slidenum">
              <a:rPr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re et texte vertical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5" name="Espace réservé du texte vertical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6" name="Espace réservé de la date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67B6C849-DF51-B849-9DDD-DF9B40ACD4F1}" type="datetimeFigureOut">
              <a:rPr/>
              <a:t/>
            </a:fld>
            <a:endParaRPr lang="fr-FR"/>
          </a:p>
        </p:txBody>
      </p:sp>
      <p:sp>
        <p:nvSpPr>
          <p:cNvPr id="7" name="Espace réservé du pied de page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Espace réservé du numéro de diapositive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E0EF7974-E13A-9548-8A89-201C48165A80}" type="slidenum">
              <a:rPr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Titre vertical et text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vertical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5" name="Espace réservé du texte vertical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6" name="Espace réservé de la date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67B6C849-DF51-B849-9DDD-DF9B40ACD4F1}" type="datetimeFigureOut">
              <a:rPr/>
              <a:t/>
            </a:fld>
            <a:endParaRPr lang="fr-FR"/>
          </a:p>
        </p:txBody>
      </p:sp>
      <p:sp>
        <p:nvSpPr>
          <p:cNvPr id="7" name="Espace réservé du pied de page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Espace réservé du numéro de diapositive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E0EF7974-E13A-9548-8A89-201C48165A80}" type="slidenum">
              <a:rPr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re et contenu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 b="1" i="0">
                <a:latin typeface="Arquitecta Bold"/>
              </a:defRPr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5" name="Espace réservé du contenu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>
            <a:lvl1pPr>
              <a:defRPr b="0" i="0">
                <a:latin typeface="Arquitecta Light"/>
              </a:defRPr>
            </a:lvl1pPr>
            <a:lvl2pPr>
              <a:defRPr b="0" i="0">
                <a:latin typeface="Arquitecta Light"/>
              </a:defRPr>
            </a:lvl2pPr>
            <a:lvl3pPr>
              <a:defRPr b="0" i="0">
                <a:latin typeface="Arquitecta Light"/>
              </a:defRPr>
            </a:lvl3pPr>
            <a:lvl4pPr>
              <a:defRPr b="0" i="0">
                <a:latin typeface="Arquitecta Light"/>
              </a:defRPr>
            </a:lvl4pPr>
            <a:lvl5pPr>
              <a:defRPr b="0" i="0">
                <a:latin typeface="Arquitecta Light"/>
              </a:defRPr>
            </a:lvl5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6" name="Espace réservé de la date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67B6C849-DF51-B849-9DDD-DF9B40ACD4F1}" type="datetimeFigureOut">
              <a:rPr/>
              <a:t/>
            </a:fld>
            <a:endParaRPr lang="fr-FR"/>
          </a:p>
        </p:txBody>
      </p:sp>
      <p:sp>
        <p:nvSpPr>
          <p:cNvPr id="7" name="Espace réservé du pied de page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Espace réservé du numéro de diapositive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E0EF7974-E13A-9548-8A89-201C48165A80}" type="slidenum">
              <a:rPr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Titre de sec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5" name="Espace réservé du texte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6" name="Espace réservé de la date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67B6C849-DF51-B849-9DDD-DF9B40ACD4F1}" type="datetimeFigureOut">
              <a:rPr/>
              <a:t/>
            </a:fld>
            <a:endParaRPr lang="fr-FR"/>
          </a:p>
        </p:txBody>
      </p:sp>
      <p:sp>
        <p:nvSpPr>
          <p:cNvPr id="7" name="Espace réservé du pied de page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Espace réservé du numéro de diapositive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E0EF7974-E13A-9548-8A89-201C48165A80}" type="slidenum">
              <a:rPr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Deux contenu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5" name="Espace réservé du contenu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6" name="Espace réservé du contenu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7" name="Espace réservé de la date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67B6C849-DF51-B849-9DDD-DF9B40ACD4F1}" type="datetimeFigureOut">
              <a:rPr/>
              <a:t/>
            </a:fld>
            <a:endParaRPr lang="fr-FR"/>
          </a:p>
        </p:txBody>
      </p:sp>
      <p:sp>
        <p:nvSpPr>
          <p:cNvPr id="8" name="Espace réservé du pied de page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E0EF7974-E13A-9548-8A89-201C48165A80}" type="slidenum">
              <a:rPr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a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5" name="Espace réservé du texte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6" name="Espace réservé du contenu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7" name="Espace réservé du texte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8" name="Espace réservé du contenu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9" name="Espace réservé de la date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67B6C849-DF51-B849-9DDD-DF9B40ACD4F1}" type="datetimeFigureOut">
              <a:rPr/>
              <a:t/>
            </a:fld>
            <a:endParaRPr lang="fr-FR"/>
          </a:p>
        </p:txBody>
      </p:sp>
      <p:sp>
        <p:nvSpPr>
          <p:cNvPr id="10" name="Espace réservé du pied de page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1" name="Espace réservé du numéro de diapositive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E0EF7974-E13A-9548-8A89-201C48165A80}" type="slidenum">
              <a:rPr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re seul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5" name="Espace réservé de la date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67B6C849-DF51-B849-9DDD-DF9B40ACD4F1}" type="datetimeFigureOut">
              <a:rPr/>
              <a:t/>
            </a:fld>
            <a:endParaRPr lang="fr-FR"/>
          </a:p>
        </p:txBody>
      </p:sp>
      <p:sp>
        <p:nvSpPr>
          <p:cNvPr id="6" name="Espace réservé du pied de page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E0EF7974-E13A-9548-8A89-201C48165A80}" type="slidenum">
              <a:rPr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V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67B6C849-DF51-B849-9DDD-DF9B40ACD4F1}" type="datetimeFigureOut">
              <a:rPr/>
              <a:t/>
            </a:fld>
            <a:endParaRPr lang="fr-FR"/>
          </a:p>
        </p:txBody>
      </p:sp>
      <p:sp>
        <p:nvSpPr>
          <p:cNvPr id="5" name="Espace réservé du pied de page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E0EF7974-E13A-9548-8A89-201C48165A80}" type="slidenum">
              <a:rPr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u avec légen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5" name="Espace réservé du contenu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6" name="Espace réservé du texte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7" name="Espace réservé de la date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67B6C849-DF51-B849-9DDD-DF9B40ACD4F1}" type="datetimeFigureOut">
              <a:rPr/>
              <a:t/>
            </a:fld>
            <a:endParaRPr lang="fr-FR"/>
          </a:p>
        </p:txBody>
      </p:sp>
      <p:sp>
        <p:nvSpPr>
          <p:cNvPr id="8" name="Espace réservé du pied de page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E0EF7974-E13A-9548-8A89-201C48165A80}" type="slidenum">
              <a:rPr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Image avec légen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5" name="Espace réservé pour une image 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texte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7" name="Espace réservé de la date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67B6C849-DF51-B849-9DDD-DF9B40ACD4F1}" type="datetimeFigureOut">
              <a:rPr/>
              <a:t/>
            </a:fld>
            <a:endParaRPr lang="fr-FR"/>
          </a:p>
        </p:txBody>
      </p:sp>
      <p:sp>
        <p:nvSpPr>
          <p:cNvPr id="8" name="Espace réservé du pied de page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E0EF7974-E13A-9548-8A89-201C48165A80}" type="slidenum">
              <a:rPr/>
              <a:t/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Espace réservé du titr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5" name="Espace réservé du texte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6" name="Espace réservé de la date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7B6C849-DF51-B849-9DDD-DF9B40ACD4F1}" type="datetimeFigureOut">
              <a:rPr/>
              <a:t/>
            </a:fld>
            <a:endParaRPr lang="fr-FR"/>
          </a:p>
        </p:txBody>
      </p:sp>
      <p:sp>
        <p:nvSpPr>
          <p:cNvPr id="7" name="Espace réservé du pied de page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Espace réservé du numéro de diapositive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0EF7974-E13A-9548-8A89-201C48165A80}" type="slidenum">
              <a:rPr/>
              <a:t/>
            </a:fld>
            <a:endParaRPr lang="fr-FR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 b="1" i="0">
          <a:solidFill>
            <a:schemeClr val="tx1"/>
          </a:solidFill>
          <a:latin typeface="Arquitecta Bold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 b="0" i="0">
          <a:solidFill>
            <a:schemeClr val="tx1"/>
          </a:solidFill>
          <a:latin typeface="Arquitecta Ligh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 b="0" i="0">
          <a:solidFill>
            <a:schemeClr val="tx1"/>
          </a:solidFill>
          <a:latin typeface="Arquitecta Ligh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 b="0" i="0">
          <a:solidFill>
            <a:schemeClr val="tx1"/>
          </a:solidFill>
          <a:latin typeface="Arquitecta Ligh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 b="0" i="0">
          <a:solidFill>
            <a:schemeClr val="tx1"/>
          </a:solidFill>
          <a:latin typeface="Arquitecta Ligh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 b="0" i="0">
          <a:solidFill>
            <a:schemeClr val="tx1"/>
          </a:solidFill>
          <a:latin typeface="Arquitecta Ligh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python.org/3.9/library/csv.html" TargetMode="External"/><Relationship Id="rId3" Type="http://schemas.openxmlformats.org/officeDocument/2006/relationships/hyperlink" Target="https://docs.python.org/3.9/library/json.html" TargetMode="External"/><Relationship Id="rId4" Type="http://schemas.openxmlformats.org/officeDocument/2006/relationships/hyperlink" Target="https://openpyxl.readthedocs.io/en/stable/" TargetMode="External"/><Relationship Id="rId5" Type="http://schemas.openxmlformats.org/officeDocument/2006/relationships/hyperlink" Target="https://pandas.pydata.org/pandas-docs/stable/reference/api/pandas.read_excel.html" TargetMode="External"/><Relationship Id="rId6" Type="http://schemas.openxmlformats.org/officeDocument/2006/relationships/hyperlink" Target="https://neo4j.com/developer/python/" TargetMode="Externa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ZoneTexte 7" hidden="0"/>
          <p:cNvSpPr>
            <a:spLocks noAdjustHandles="0" noChangeArrowheads="0"/>
          </p:cNvSpPr>
          <p:nvPr isPhoto="0" userDrawn="0"/>
        </p:nvSpPr>
        <p:spPr bwMode="auto">
          <a:xfrm>
            <a:off x="227329" y="402112"/>
            <a:ext cx="3731272" cy="640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3600" b="0">
                <a:solidFill>
                  <a:srgbClr val="C00000"/>
                </a:solidFill>
                <a:latin typeface="NanumSquare Bold"/>
                <a:ea typeface="NanumSquare Bold"/>
                <a:cs typeface="NanumSquare Bold"/>
              </a:rPr>
              <a:t>Parcours Python</a:t>
            </a:r>
            <a:endParaRPr sz="3200" b="0">
              <a:solidFill>
                <a:srgbClr val="C00000"/>
              </a:solidFill>
              <a:latin typeface="NanumSquare Bold"/>
              <a:ea typeface="NanumSquare Bold"/>
              <a:cs typeface="NanumSquare Bold"/>
            </a:endParaRPr>
          </a:p>
        </p:txBody>
      </p:sp>
      <p:sp>
        <p:nvSpPr>
          <p:cNvPr id="5" name="Rectangle 11" hidden="0"/>
          <p:cNvSpPr/>
          <p:nvPr isPhoto="0" userDrawn="0"/>
        </p:nvSpPr>
        <p:spPr bwMode="auto">
          <a:xfrm>
            <a:off x="338252" y="2283490"/>
            <a:ext cx="2698595" cy="269859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1400">
                <a:solidFill>
                  <a:schemeClr val="tx1"/>
                </a:solidFill>
                <a:latin typeface="NanumSquare"/>
                <a:ea typeface="NanumSquare"/>
                <a:cs typeface="NanumSquare"/>
              </a:rPr>
              <a:t>Python 101</a:t>
            </a:r>
            <a:endParaRPr>
              <a:latin typeface="NanumSquare"/>
              <a:ea typeface="NanumSquare"/>
              <a:cs typeface="NanumSquare"/>
            </a:endParaRPr>
          </a:p>
        </p:txBody>
      </p:sp>
      <p:sp>
        <p:nvSpPr>
          <p:cNvPr id="6" name="Rectangle 13" hidden="0"/>
          <p:cNvSpPr/>
          <p:nvPr isPhoto="0" userDrawn="0"/>
        </p:nvSpPr>
        <p:spPr bwMode="auto">
          <a:xfrm>
            <a:off x="3300759" y="2283490"/>
            <a:ext cx="2698595" cy="2698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1400">
                <a:solidFill>
                  <a:schemeClr val="tx1"/>
                </a:solidFill>
                <a:latin typeface="NanumSquare"/>
                <a:ea typeface="NanumSquare"/>
                <a:cs typeface="NanumSquare"/>
              </a:rPr>
              <a:t>TD Webscraping</a:t>
            </a:r>
            <a:endParaRPr>
              <a:latin typeface="NanumSquare"/>
              <a:ea typeface="NanumSquare"/>
              <a:cs typeface="NanumSquare"/>
            </a:endParaRPr>
          </a:p>
        </p:txBody>
      </p:sp>
      <p:sp>
        <p:nvSpPr>
          <p:cNvPr id="7" name="Rectangle 14" hidden="0"/>
          <p:cNvSpPr/>
          <p:nvPr isPhoto="0" userDrawn="0"/>
        </p:nvSpPr>
        <p:spPr bwMode="auto">
          <a:xfrm>
            <a:off x="6263265" y="2283490"/>
            <a:ext cx="2698595" cy="269859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1400">
                <a:solidFill>
                  <a:schemeClr val="tx1"/>
                </a:solidFill>
                <a:latin typeface="NanumSquare"/>
                <a:ea typeface="NanumSquare"/>
                <a:cs typeface="NanumSquare"/>
              </a:rPr>
              <a:t>TP : Cartographie</a:t>
            </a:r>
            <a:endParaRPr>
              <a:latin typeface="NanumSquare"/>
              <a:ea typeface="NanumSquare"/>
              <a:cs typeface="NanumSquare"/>
            </a:endParaRPr>
          </a:p>
        </p:txBody>
      </p:sp>
      <p:sp>
        <p:nvSpPr>
          <p:cNvPr id="8" name="Rectangle 15" hidden="0"/>
          <p:cNvSpPr/>
          <p:nvPr isPhoto="0" userDrawn="0"/>
        </p:nvSpPr>
        <p:spPr bwMode="auto">
          <a:xfrm>
            <a:off x="9225773" y="2283490"/>
            <a:ext cx="2698595" cy="269859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1400">
                <a:solidFill>
                  <a:schemeClr val="tx1"/>
                </a:solidFill>
                <a:latin typeface="NanumSquare"/>
                <a:ea typeface="NanumSquare"/>
                <a:cs typeface="NanumSquare"/>
              </a:rPr>
              <a:t>TP : Exploration Twitter</a:t>
            </a:r>
            <a:endParaRPr sz="1200">
              <a:solidFill>
                <a:schemeClr val="tx1"/>
              </a:solidFill>
              <a:latin typeface="NanumSquare"/>
              <a:ea typeface="NanumSquare"/>
              <a:cs typeface="NanumSquare"/>
            </a:endParaRPr>
          </a:p>
        </p:txBody>
      </p:sp>
      <p:sp>
        <p:nvSpPr>
          <p:cNvPr id="9" name="ZoneTexte 16" hidden="0"/>
          <p:cNvSpPr>
            <a:spLocks noAdjustHandles="0" noChangeArrowheads="0"/>
          </p:cNvSpPr>
          <p:nvPr isPhoto="0" userDrawn="0"/>
        </p:nvSpPr>
        <p:spPr bwMode="auto">
          <a:xfrm>
            <a:off x="338252" y="2430963"/>
            <a:ext cx="2698629" cy="365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>
                <a:latin typeface="NanumSquare"/>
                <a:ea typeface="NanumSquare"/>
                <a:cs typeface="NanumSquare"/>
              </a:rPr>
              <a:t>13 avril</a:t>
            </a:r>
            <a:endParaRPr>
              <a:latin typeface="NanumSquare"/>
              <a:ea typeface="NanumSquare"/>
              <a:cs typeface="NanumSquare"/>
            </a:endParaRPr>
          </a:p>
        </p:txBody>
      </p:sp>
      <p:sp>
        <p:nvSpPr>
          <p:cNvPr id="10" name="ZoneTexte 17" hidden="0"/>
          <p:cNvSpPr>
            <a:spLocks noAdjustHandles="0" noChangeArrowheads="0"/>
          </p:cNvSpPr>
          <p:nvPr isPhoto="0" userDrawn="0"/>
        </p:nvSpPr>
        <p:spPr bwMode="auto">
          <a:xfrm>
            <a:off x="3300759" y="2430963"/>
            <a:ext cx="2698629" cy="365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>
                <a:latin typeface="NanumSquare"/>
                <a:ea typeface="NanumSquare"/>
                <a:cs typeface="NanumSquare"/>
              </a:rPr>
              <a:t>11 mai</a:t>
            </a:r>
            <a:endParaRPr>
              <a:latin typeface="NanumSquare"/>
              <a:ea typeface="NanumSquare"/>
              <a:cs typeface="NanumSquare"/>
            </a:endParaRPr>
          </a:p>
        </p:txBody>
      </p:sp>
      <p:sp>
        <p:nvSpPr>
          <p:cNvPr id="11" name="ZoneTexte 18" hidden="0"/>
          <p:cNvSpPr>
            <a:spLocks noAdjustHandles="0" noChangeArrowheads="0"/>
          </p:cNvSpPr>
          <p:nvPr isPhoto="0" userDrawn="0"/>
        </p:nvSpPr>
        <p:spPr bwMode="auto">
          <a:xfrm>
            <a:off x="6263264" y="2430963"/>
            <a:ext cx="2698630" cy="365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>
                <a:latin typeface="NanumSquare"/>
                <a:ea typeface="NanumSquare"/>
                <a:cs typeface="NanumSquare"/>
              </a:rPr>
              <a:t>18 mai</a:t>
            </a:r>
            <a:endParaRPr>
              <a:latin typeface="NanumSquare"/>
              <a:ea typeface="NanumSquare"/>
              <a:cs typeface="NanumSquare"/>
            </a:endParaRPr>
          </a:p>
        </p:txBody>
      </p:sp>
      <p:sp>
        <p:nvSpPr>
          <p:cNvPr id="12" name="ZoneTexte 19" hidden="0"/>
          <p:cNvSpPr>
            <a:spLocks noAdjustHandles="0" noChangeArrowheads="0"/>
          </p:cNvSpPr>
          <p:nvPr isPhoto="0" userDrawn="0"/>
        </p:nvSpPr>
        <p:spPr bwMode="auto">
          <a:xfrm>
            <a:off x="9225772" y="2430963"/>
            <a:ext cx="2698629" cy="365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>
                <a:latin typeface="NanumSquare"/>
                <a:ea typeface="NanumSquare"/>
                <a:cs typeface="NanumSquare"/>
              </a:rPr>
              <a:t>21 mai</a:t>
            </a:r>
            <a:endParaRPr>
              <a:latin typeface="NanumSquare"/>
              <a:ea typeface="NanumSquare"/>
              <a:cs typeface="NanumSquare"/>
            </a:endParaRPr>
          </a:p>
        </p:txBody>
      </p:sp>
      <p:sp>
        <p:nvSpPr>
          <p:cNvPr id="13" name="ZoneTexte 1" hidden="0"/>
          <p:cNvSpPr>
            <a:spLocks noAdjustHandles="0" noChangeArrowheads="0"/>
          </p:cNvSpPr>
          <p:nvPr isPhoto="0" userDrawn="0"/>
        </p:nvSpPr>
        <p:spPr bwMode="auto">
          <a:xfrm>
            <a:off x="10575070" y="6284197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b="1">
                <a:solidFill>
                  <a:srgbClr val="365C72"/>
                </a:solidFill>
                <a:latin typeface="Arquitecta Heavy"/>
              </a:rPr>
              <a:t>PRÆLUDO</a:t>
            </a:r>
            <a:endParaRPr/>
          </a:p>
        </p:txBody>
      </p:sp>
      <p:pic>
        <p:nvPicPr>
          <p:cNvPr id="14" name="Image 3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338252" y="5383529"/>
            <a:ext cx="1206500" cy="127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 b="1" i="0">
                <a:latin typeface="Arquitecta Bold"/>
              </a:defRPr>
            </a:lvl1pPr>
          </a:lstStyle>
          <a:p>
            <a:pPr>
              <a:defRPr/>
            </a:pPr>
            <a:r>
              <a:rPr sz="4400" b="0" i="0" u="none">
                <a:solidFill>
                  <a:srgbClr val="000000"/>
                </a:solidFill>
                <a:latin typeface="NanumSquare Bold"/>
                <a:ea typeface="NanumSquare Bold"/>
                <a:cs typeface="NanumSquare Bold"/>
              </a:rPr>
              <a:t>Objectif</a:t>
            </a:r>
            <a:endParaRPr sz="4400" b="0" i="0" u="none">
              <a:solidFill>
                <a:srgbClr val="000000"/>
              </a:solidFill>
              <a:latin typeface="NanumSquare Bold"/>
              <a:ea typeface="NanumSquare Bold"/>
              <a:cs typeface="NanumSquare Bold"/>
            </a:endParaRPr>
          </a:p>
        </p:txBody>
      </p:sp>
      <p:sp>
        <p:nvSpPr>
          <p:cNvPr id="5" name="Espace réservé du contenu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>
            <a:lvl1pPr>
              <a:defRPr b="0" i="0">
                <a:latin typeface="Arquitecta Light"/>
              </a:defRPr>
            </a:lvl1pPr>
            <a:lvl2pPr>
              <a:defRPr b="0" i="0">
                <a:latin typeface="Arquitecta Light"/>
              </a:defRPr>
            </a:lvl2pPr>
            <a:lvl3pPr>
              <a:defRPr b="0" i="0">
                <a:latin typeface="Arquitecta Light"/>
              </a:defRPr>
            </a:lvl3pPr>
            <a:lvl4pPr>
              <a:defRPr b="0" i="0">
                <a:latin typeface="Arquitecta Light"/>
              </a:defRPr>
            </a:lvl4pPr>
            <a:lvl5pPr>
              <a:defRPr b="0" i="0">
                <a:latin typeface="Arquitecta Light"/>
              </a:defRPr>
            </a:lvl5pPr>
          </a:lstStyle>
          <a:p>
            <a:pPr marL="0" indent="0">
              <a:buFont typeface="Arial"/>
              <a:buNone/>
              <a:defRPr/>
            </a:pPr>
            <a:r>
              <a:rPr sz="2800" b="0" i="0" u="none">
                <a:solidFill>
                  <a:srgbClr val="000000"/>
                </a:solidFill>
                <a:latin typeface="NanumSquare"/>
                <a:ea typeface="NanumSquare"/>
                <a:cs typeface="NanumSquare"/>
              </a:rPr>
              <a:t>Produire du code Python permettant de créer une base de données neo4j représentant le projet Planète Solidaire</a:t>
            </a:r>
            <a:endParaRPr sz="2800" b="0" i="0" u="none">
              <a:solidFill>
                <a:srgbClr val="000000"/>
              </a:solidFill>
              <a:latin typeface="NanumSquare"/>
              <a:ea typeface="NanumSquare"/>
              <a:cs typeface="NanumSquare"/>
            </a:endParaRPr>
          </a:p>
          <a:p>
            <a:pPr marL="0" indent="0">
              <a:buFont typeface="Arial"/>
              <a:buNone/>
              <a:defRPr/>
            </a:pPr>
            <a:r>
              <a:rPr sz="2800" b="0" i="0" u="none">
                <a:solidFill>
                  <a:srgbClr val="000000"/>
                </a:solidFill>
                <a:latin typeface="NanumSquare"/>
                <a:ea typeface="NanumSquare"/>
                <a:cs typeface="NanumSquare"/>
              </a:rPr>
              <a:t>Produire la documentation permettant à un utilisateur de créer la base à partir du code</a:t>
            </a:r>
            <a:endParaRPr sz="2800" b="0" i="0" u="none">
              <a:solidFill>
                <a:srgbClr val="000000"/>
              </a:solidFill>
              <a:latin typeface="NanumSquare"/>
              <a:ea typeface="NanumSquare"/>
              <a:cs typeface="NanumSquar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922332" y="0"/>
            <a:ext cx="10347334" cy="6857999"/>
          </a:xfrm>
          <a:prstGeom prst="rect">
            <a:avLst/>
          </a:prstGeom>
        </p:spPr>
      </p:pic>
      <p:sp>
        <p:nvSpPr>
          <p:cNvPr id="5" name="" hidden="0"/>
          <p:cNvSpPr/>
          <p:nvPr isPhoto="0" userDrawn="0"/>
        </p:nvSpPr>
        <p:spPr bwMode="auto">
          <a:xfrm rot="16199969" flipH="0" flipV="0">
            <a:off x="10399285" y="5068660"/>
            <a:ext cx="2982232" cy="430892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1400">
                <a:latin typeface="NanumSquare Bold"/>
                <a:ea typeface="NanumSquare Bold"/>
                <a:cs typeface="NanumSquare Bold"/>
              </a:rPr>
              <a:t>*suggestion de présentation</a:t>
            </a:r>
            <a:endParaRPr sz="1400">
              <a:latin typeface="NanumSquare Bold"/>
              <a:ea typeface="NanumSquare Bold"/>
              <a:cs typeface="NanumSquare Bold"/>
            </a:endParaRPr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8981874" y="79374"/>
            <a:ext cx="272250" cy="82299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4800">
                <a:latin typeface="NanumSquare Bold"/>
                <a:ea typeface="NanumSquare Bold"/>
                <a:cs typeface="NanumSquare Bold"/>
              </a:rPr>
              <a:t>*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 b="1" i="0">
                <a:latin typeface="Arquitecta Bold"/>
              </a:defRPr>
            </a:lvl1pPr>
          </a:lstStyle>
          <a:p>
            <a:pPr>
              <a:defRPr/>
            </a:pPr>
            <a:r>
              <a:rPr sz="4400" b="0" i="0" u="none">
                <a:solidFill>
                  <a:srgbClr val="000000"/>
                </a:solidFill>
                <a:latin typeface="NanumSquare Bold"/>
                <a:ea typeface="NanumSquare Bold"/>
                <a:cs typeface="NanumSquare Bold"/>
              </a:rPr>
              <a:t>Sources</a:t>
            </a:r>
            <a:endParaRPr sz="4400" b="1" i="0" u="none">
              <a:solidFill>
                <a:srgbClr val="000000"/>
              </a:solidFill>
              <a:latin typeface="NanumSquare Bold"/>
              <a:ea typeface="NanumSquare Bold"/>
              <a:cs typeface="NanumSquare Bold"/>
            </a:endParaRPr>
          </a:p>
        </p:txBody>
      </p:sp>
      <p:sp>
        <p:nvSpPr>
          <p:cNvPr id="5" name="Espace réservé du contenu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>
            <a:lvl1pPr>
              <a:defRPr b="0" i="0">
                <a:latin typeface="Arquitecta Light"/>
              </a:defRPr>
            </a:lvl1pPr>
            <a:lvl2pPr>
              <a:defRPr b="0" i="0">
                <a:latin typeface="Arquitecta Light"/>
              </a:defRPr>
            </a:lvl2pPr>
            <a:lvl3pPr>
              <a:defRPr b="0" i="0">
                <a:latin typeface="Arquitecta Light"/>
              </a:defRPr>
            </a:lvl3pPr>
            <a:lvl4pPr>
              <a:defRPr b="0" i="0">
                <a:latin typeface="Arquitecta Light"/>
              </a:defRPr>
            </a:lvl4pPr>
            <a:lvl5pPr>
              <a:defRPr b="0" i="0">
                <a:latin typeface="Arquitecta Light"/>
              </a:defRPr>
            </a:lvl5pPr>
          </a:lstStyle>
          <a:p>
            <a:pPr>
              <a:defRPr/>
            </a:pPr>
            <a:r>
              <a:rPr lang="fr-FR" sz="2800" b="0" i="0" u="none" strike="noStrike" cap="none" spc="0">
                <a:solidFill>
                  <a:srgbClr val="000000"/>
                </a:solidFill>
                <a:latin typeface="NanumSquare"/>
                <a:ea typeface="NanumSquare"/>
                <a:cs typeface="NanumSquare"/>
              </a:rPr>
              <a:t>Liste leads.csv</a:t>
            </a:r>
            <a:endParaRPr sz="2800" b="0" i="0" u="none">
              <a:solidFill>
                <a:srgbClr val="000000"/>
              </a:solidFill>
              <a:latin typeface="NanumSquare"/>
              <a:ea typeface="NanumSquare"/>
              <a:cs typeface="NanumSquare"/>
            </a:endParaRPr>
          </a:p>
          <a:p>
            <a:pPr>
              <a:defRPr/>
            </a:pPr>
            <a:r>
              <a:rPr lang="fr-FR" sz="2800" b="0" i="0" u="none" strike="noStrike" cap="none" spc="0">
                <a:solidFill>
                  <a:srgbClr val="000000"/>
                </a:solidFill>
                <a:latin typeface="NanumSquare"/>
                <a:ea typeface="NanumSquare"/>
                <a:cs typeface="NanumSquare"/>
              </a:rPr>
              <a:t>sherpas.json</a:t>
            </a:r>
            <a:endParaRPr sz="2800" b="0" i="0" u="none">
              <a:solidFill>
                <a:srgbClr val="000000"/>
              </a:solidFill>
              <a:latin typeface="NanumSquare"/>
              <a:ea typeface="NanumSquare"/>
              <a:cs typeface="NanumSquare"/>
            </a:endParaRPr>
          </a:p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NanumSquare"/>
                <a:ea typeface="NanumSquare"/>
                <a:cs typeface="NanumSquare"/>
              </a:rPr>
              <a:t>2021 PLANETE SOLIDAIRE - CONTACTS PARTENAIRES.xlsx</a:t>
            </a:r>
            <a:endParaRPr sz="2800" b="0" i="0" u="none">
              <a:solidFill>
                <a:srgbClr val="000000"/>
              </a:solidFill>
              <a:latin typeface="NanumSquare"/>
              <a:ea typeface="NanumSquare"/>
              <a:cs typeface="NanumSquare"/>
            </a:endParaRPr>
          </a:p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NanumSquare"/>
                <a:ea typeface="NanumSquare"/>
                <a:cs typeface="NanumSquare"/>
              </a:rPr>
              <a:t>EFFECTIFS CAMPUS.xlsx</a:t>
            </a:r>
            <a:endParaRPr sz="2800" b="0" i="0" u="none">
              <a:solidFill>
                <a:srgbClr val="000000"/>
              </a:solidFill>
              <a:latin typeface="NanumSquare"/>
              <a:ea typeface="NanumSquare"/>
              <a:cs typeface="NanumSquar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 b="1" i="0">
                <a:latin typeface="Arquitecta Bold"/>
              </a:defRPr>
            </a:lvl1pPr>
          </a:lstStyle>
          <a:p>
            <a:pPr>
              <a:defRPr/>
            </a:pPr>
            <a:r>
              <a:rPr b="0">
                <a:latin typeface="NanumSquare Bold"/>
                <a:ea typeface="NanumSquare Bold"/>
                <a:cs typeface="NanumSquare Bold"/>
              </a:rPr>
              <a:t>Étapes</a:t>
            </a:r>
            <a:endParaRPr b="0">
              <a:latin typeface="NanumSquare Bold"/>
              <a:ea typeface="NanumSquare Bold"/>
              <a:cs typeface="NanumSquare Bold"/>
            </a:endParaRPr>
          </a:p>
        </p:txBody>
      </p:sp>
      <p:sp>
        <p:nvSpPr>
          <p:cNvPr id="5" name="Espace réservé du contenu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>
            <a:lvl1pPr>
              <a:defRPr b="0" i="0">
                <a:latin typeface="Arquitecta Light"/>
              </a:defRPr>
            </a:lvl1pPr>
            <a:lvl2pPr>
              <a:defRPr b="0" i="0">
                <a:latin typeface="Arquitecta Light"/>
              </a:defRPr>
            </a:lvl2pPr>
            <a:lvl3pPr>
              <a:defRPr b="0" i="0">
                <a:latin typeface="Arquitecta Light"/>
              </a:defRPr>
            </a:lvl3pPr>
            <a:lvl4pPr>
              <a:defRPr b="0" i="0">
                <a:latin typeface="Arquitecta Light"/>
              </a:defRPr>
            </a:lvl4pPr>
            <a:lvl5pPr>
              <a:defRPr b="0" i="0">
                <a:latin typeface="Arquitecta Light"/>
              </a:defRPr>
            </a:lvl5pPr>
          </a:lstStyle>
          <a:p>
            <a:pPr>
              <a:defRPr/>
            </a:pPr>
            <a:r>
              <a:rPr b="0">
                <a:latin typeface="NanumSquare"/>
                <a:ea typeface="NanumSquare"/>
                <a:cs typeface="NanumSquare"/>
              </a:rPr>
              <a:t>Testez la connexion en créant via la ligne de commande deux nœuds simples et une relation</a:t>
            </a:r>
            <a:endParaRPr b="0">
              <a:latin typeface="NanumSquare"/>
              <a:ea typeface="NanumSquare"/>
              <a:cs typeface="NanumSquare"/>
            </a:endParaRPr>
          </a:p>
          <a:p>
            <a:pPr>
              <a:defRPr/>
            </a:pPr>
            <a:r>
              <a:rPr b="0">
                <a:latin typeface="NanumSquare"/>
                <a:ea typeface="NanumSquare"/>
                <a:cs typeface="NanumSquare"/>
              </a:rPr>
              <a:t>Automatisez l’import des leaders (csv)</a:t>
            </a:r>
            <a:endParaRPr b="0">
              <a:latin typeface="NanumSquare"/>
              <a:ea typeface="NanumSquare"/>
              <a:cs typeface="NanumSquare"/>
            </a:endParaRPr>
          </a:p>
          <a:p>
            <a:pPr>
              <a:defRPr/>
            </a:pPr>
            <a:r>
              <a:rPr b="0">
                <a:latin typeface="NanumSquare"/>
                <a:ea typeface="NanumSquare"/>
                <a:cs typeface="NanumSquare"/>
              </a:rPr>
              <a:t>Automatisez l’import des sherpas (json)</a:t>
            </a:r>
            <a:endParaRPr b="0">
              <a:latin typeface="NanumSquare"/>
              <a:ea typeface="NanumSquare"/>
              <a:cs typeface="NanumSquare"/>
            </a:endParaRPr>
          </a:p>
          <a:p>
            <a:pPr>
              <a:defRPr/>
            </a:pPr>
            <a:r>
              <a:rPr b="0">
                <a:latin typeface="NanumSquare"/>
                <a:ea typeface="NanumSquare"/>
                <a:cs typeface="NanumSquare"/>
              </a:rPr>
              <a:t>Automatisez l’import des autres </a:t>
            </a:r>
            <a:r>
              <a:rPr b="0">
                <a:latin typeface="NanumSquare"/>
                <a:ea typeface="NanumSquare"/>
                <a:cs typeface="NanumSquare"/>
              </a:rPr>
              <a:t>é</a:t>
            </a:r>
            <a:r>
              <a:rPr b="0">
                <a:latin typeface="NanumSquare"/>
                <a:ea typeface="NanumSquare"/>
                <a:cs typeface="NanumSquare"/>
              </a:rPr>
              <a:t>léments (xlsx)</a:t>
            </a:r>
            <a:endParaRPr b="0">
              <a:latin typeface="NanumSquare"/>
              <a:ea typeface="NanumSquare"/>
              <a:cs typeface="NanumSquar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 b="1" i="0">
                <a:latin typeface="Arquitecta Bold"/>
              </a:defRPr>
            </a:lvl1pPr>
          </a:lstStyle>
          <a:p>
            <a:pPr>
              <a:defRPr/>
            </a:pPr>
            <a:r>
              <a:rPr b="0">
                <a:latin typeface="NanumSquare Bold"/>
                <a:ea typeface="NanumSquare Bold"/>
                <a:cs typeface="NanumSquare Bold"/>
              </a:rPr>
              <a:t>Con</a:t>
            </a:r>
            <a:r>
              <a:rPr b="0">
                <a:latin typeface="NanumSquare Bold"/>
                <a:ea typeface="NanumSquare Bold"/>
                <a:cs typeface="NanumSquare Bold"/>
              </a:rPr>
              <a:t>s</a:t>
            </a:r>
            <a:r>
              <a:rPr b="0">
                <a:latin typeface="NanumSquare Bold"/>
                <a:ea typeface="NanumSquare Bold"/>
                <a:cs typeface="NanumSquare Bold"/>
              </a:rPr>
              <a:t>eils</a:t>
            </a:r>
            <a:endParaRPr b="0">
              <a:latin typeface="NanumSquare Bold"/>
              <a:ea typeface="NanumSquare Bold"/>
              <a:cs typeface="NanumSquare Bold"/>
            </a:endParaRPr>
          </a:p>
        </p:txBody>
      </p:sp>
      <p:sp>
        <p:nvSpPr>
          <p:cNvPr id="5" name="Espace réservé du contenu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>
            <a:lvl1pPr>
              <a:defRPr b="0" i="0">
                <a:latin typeface="Arquitecta Light"/>
              </a:defRPr>
            </a:lvl1pPr>
            <a:lvl2pPr>
              <a:defRPr b="0" i="0">
                <a:latin typeface="Arquitecta Light"/>
              </a:defRPr>
            </a:lvl2pPr>
            <a:lvl3pPr>
              <a:defRPr b="0" i="0">
                <a:latin typeface="Arquitecta Light"/>
              </a:defRPr>
            </a:lvl3pPr>
            <a:lvl4pPr>
              <a:defRPr b="0" i="0">
                <a:latin typeface="Arquitecta Light"/>
              </a:defRPr>
            </a:lvl4pPr>
            <a:lvl5pPr>
              <a:defRPr b="0" i="0">
                <a:latin typeface="Arquitecta Light"/>
              </a:defRPr>
            </a:lvl5pPr>
          </a:lstStyle>
          <a:p>
            <a:pPr>
              <a:defRPr/>
            </a:pPr>
            <a:r>
              <a:rPr lang="fr-FR" sz="2800" b="0" i="0" u="none" strike="noStrike" cap="none" spc="0">
                <a:solidFill>
                  <a:schemeClr val="tx1"/>
                </a:solidFill>
                <a:latin typeface="NanumSquare"/>
                <a:ea typeface="NanumSquare"/>
                <a:cs typeface="NanumSquare"/>
              </a:rPr>
              <a:t>Assurez vous d’avoir Neo4j Desktop ou une Sandbox</a:t>
            </a:r>
            <a:r>
              <a:rPr>
                <a:latin typeface="NanumSquare"/>
                <a:ea typeface="NanumSquare"/>
                <a:cs typeface="NanumSquare"/>
              </a:rPr>
              <a:t> lancée</a:t>
            </a:r>
            <a:endParaRPr lang="fr-FR" sz="2800" b="0" i="0" u="none" strike="noStrike" cap="none" spc="0">
              <a:solidFill>
                <a:schemeClr val="tx1"/>
              </a:solidFill>
              <a:latin typeface="NanumSquare"/>
              <a:ea typeface="NanumSquare"/>
              <a:cs typeface="NanumSquare"/>
            </a:endParaRPr>
          </a:p>
          <a:p>
            <a:pPr>
              <a:defRPr/>
            </a:pPr>
            <a:r>
              <a:rPr lang="fr-FR" sz="2800" b="0" i="0" u="none" strike="noStrike" cap="none" spc="0">
                <a:solidFill>
                  <a:schemeClr val="tx1"/>
                </a:solidFill>
                <a:latin typeface="NanumSquare"/>
                <a:ea typeface="NanumSquare"/>
                <a:cs typeface="NanumSquare"/>
              </a:rPr>
              <a:t>Pensez à modéliser votre base de données avant de commencer à coder</a:t>
            </a:r>
            <a:endParaRPr lang="fr-FR" sz="2800" b="0" i="0" u="none" strike="noStrike" cap="none" spc="0">
              <a:solidFill>
                <a:schemeClr val="tx1"/>
              </a:solidFill>
              <a:latin typeface="NanumSquare"/>
              <a:ea typeface="NanumSquare"/>
              <a:cs typeface="NanumSquare"/>
            </a:endParaRPr>
          </a:p>
          <a:p>
            <a:pPr lvl="1">
              <a:defRPr/>
            </a:pPr>
            <a:r>
              <a:rPr lang="fr-FR" sz="2400" b="0" i="0" u="none" strike="noStrike" cap="none" spc="0">
                <a:solidFill>
                  <a:schemeClr val="tx1"/>
                </a:solidFill>
                <a:latin typeface="NanumSquare"/>
                <a:ea typeface="NanumSquare"/>
                <a:cs typeface="NanumSquare"/>
              </a:rPr>
              <a:t>faire évoluer son modèle en fonction de l’avancement est normal</a:t>
            </a:r>
            <a:endParaRPr lang="fr-FR" sz="2800" b="0" i="0" u="none" strike="noStrike" cap="none" spc="0">
              <a:solidFill>
                <a:schemeClr val="tx1"/>
              </a:solidFill>
              <a:latin typeface="NanumSquare"/>
              <a:ea typeface="NanumSquare"/>
              <a:cs typeface="NanumSquare"/>
            </a:endParaRPr>
          </a:p>
          <a:p>
            <a:pPr>
              <a:defRPr/>
            </a:pPr>
            <a:r>
              <a:rPr lang="fr-FR" sz="2800" b="0" i="0" u="none" strike="noStrike" cap="none" spc="0">
                <a:solidFill>
                  <a:schemeClr val="tx1"/>
                </a:solidFill>
                <a:latin typeface="NanumSquare"/>
                <a:ea typeface="NanumSquare"/>
                <a:cs typeface="NanumSquare"/>
              </a:rPr>
              <a:t>Pensez </a:t>
            </a:r>
            <a:r>
              <a:rPr lang="fr-FR" sz="2800" b="0" i="0" u="none" strike="noStrike" cap="none" spc="0">
                <a:solidFill>
                  <a:schemeClr val="tx1"/>
                </a:solidFill>
                <a:latin typeface="NanumSquare"/>
                <a:ea typeface="NanumSquare"/>
                <a:cs typeface="NanumSquare"/>
              </a:rPr>
              <a:t>à</a:t>
            </a:r>
            <a:r>
              <a:rPr lang="fr-FR" sz="2800" b="0" i="0" u="none" strike="noStrike" cap="none" spc="0">
                <a:solidFill>
                  <a:schemeClr val="tx1"/>
                </a:solidFill>
                <a:latin typeface="NanumSquare"/>
                <a:ea typeface="NanumSquare"/>
                <a:cs typeface="NanumSquare"/>
              </a:rPr>
              <a:t> normaliser vos données</a:t>
            </a:r>
            <a:endParaRPr sz="2800" b="0" i="0" u="none" strike="noStrike" cap="none" spc="0">
              <a:solidFill>
                <a:schemeClr val="tx1"/>
              </a:solidFill>
              <a:latin typeface="NanumSquare"/>
              <a:ea typeface="NanumSquare"/>
              <a:cs typeface="NanumSquare"/>
            </a:endParaRPr>
          </a:p>
          <a:p>
            <a:pPr>
              <a:defRPr/>
            </a:pPr>
            <a:r>
              <a:rPr lang="fr-FR" sz="2800" b="0" i="0" u="none" strike="noStrike" cap="none" spc="0">
                <a:solidFill>
                  <a:schemeClr val="tx1"/>
                </a:solidFill>
                <a:latin typeface="NanumSquare"/>
                <a:ea typeface="NanumSquare"/>
                <a:cs typeface="NanumSquare"/>
              </a:rPr>
              <a:t>Pensez </a:t>
            </a:r>
            <a:r>
              <a:rPr lang="fr-FR" sz="2800" b="0" i="0" u="none" strike="noStrike" cap="none" spc="0">
                <a:solidFill>
                  <a:schemeClr val="tx1"/>
                </a:solidFill>
                <a:latin typeface="NanumSquare"/>
                <a:ea typeface="NanumSquare"/>
                <a:cs typeface="NanumSquare"/>
              </a:rPr>
              <a:t>à</a:t>
            </a:r>
            <a:r>
              <a:rPr lang="fr-FR" sz="2800" b="0" i="0" u="none" strike="noStrike" cap="none" spc="0">
                <a:solidFill>
                  <a:schemeClr val="tx1"/>
                </a:solidFill>
                <a:latin typeface="NanumSquare"/>
                <a:ea typeface="NanumSquare"/>
                <a:cs typeface="NanumSquare"/>
              </a:rPr>
              <a:t> rendre vos nœuds uniques (avec un id par exemple)</a:t>
            </a:r>
            <a:endParaRPr lang="fr-FR" sz="2800" b="0" i="0" u="none" strike="noStrike" cap="none" spc="0">
              <a:solidFill>
                <a:schemeClr val="tx1"/>
              </a:solidFill>
              <a:latin typeface="NanumSquare"/>
              <a:ea typeface="NanumSquare"/>
              <a:cs typeface="NanumSquare"/>
            </a:endParaRPr>
          </a:p>
          <a:p>
            <a:pPr>
              <a:defRPr/>
            </a:pPr>
            <a:r>
              <a:rPr lang="fr-FR" sz="2800" b="0" i="0" u="none" strike="noStrike" cap="none" spc="0">
                <a:solidFill>
                  <a:schemeClr val="tx1"/>
                </a:solidFill>
                <a:latin typeface="NanumSquare"/>
                <a:ea typeface="NanumSquare"/>
                <a:cs typeface="NanumSquare"/>
              </a:rPr>
              <a:t>Neo4j est doté d’outils de visualisation : utilisez les pour contrôler le fonctionnement de votre code</a:t>
            </a:r>
            <a:endParaRPr lang="fr-FR" sz="2800" b="0" i="0" u="none" strike="noStrike" cap="none" spc="0">
              <a:solidFill>
                <a:schemeClr val="tx1"/>
              </a:solidFill>
              <a:latin typeface="NanumSquare"/>
              <a:ea typeface="NanumSquare"/>
              <a:cs typeface="NanumSquar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 b="0">
                <a:latin typeface="NanumSquare Bold"/>
                <a:ea typeface="NanumSquare Bold"/>
                <a:cs typeface="NanumSquare Bold"/>
              </a:rPr>
              <a:t>Bibliothèques utiles</a:t>
            </a:r>
            <a:endParaRPr b="0">
              <a:latin typeface="NanumSquare Bold"/>
              <a:ea typeface="NanumSquare Bold"/>
              <a:cs typeface="NanumSquare Bold"/>
            </a:endParaRPr>
          </a:p>
        </p:txBody>
      </p:sp>
      <p:sp>
        <p:nvSpPr>
          <p:cNvPr id="5" name="Espace réservé du contenu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NanumSquare"/>
                <a:ea typeface="NanumSquare"/>
                <a:cs typeface="NanumSquare"/>
              </a:rPr>
              <a:t>csv - </a:t>
            </a:r>
            <a:r>
              <a:rPr sz="2800" b="0" i="0" u="sng">
                <a:solidFill>
                  <a:srgbClr val="0563C1"/>
                </a:solidFill>
                <a:latin typeface="NanumSquare"/>
                <a:ea typeface="NanumSquare"/>
                <a:cs typeface="NanumSquare"/>
                <a:hlinkClick r:id="rId2" tooltip="https://docs.python.org/3.9/library/csv.html"/>
              </a:rPr>
              <a:t>https://docs.python.org/3.9/library/csv.html </a:t>
            </a:r>
            <a:endParaRPr sz="2800" b="0" i="0" u="none">
              <a:solidFill>
                <a:srgbClr val="0563C1"/>
              </a:solidFill>
              <a:latin typeface="NanumSquare"/>
              <a:ea typeface="NanumSquare"/>
              <a:cs typeface="NanumSquare"/>
            </a:endParaRPr>
          </a:p>
          <a:p>
            <a:pPr>
              <a:defRPr/>
            </a:pPr>
            <a:r>
              <a:rPr lang="fr-FR" sz="2800" b="0" i="0" u="none" strike="noStrike" cap="none" spc="0">
                <a:solidFill>
                  <a:srgbClr val="000000"/>
                </a:solidFill>
                <a:latin typeface="NanumSquare"/>
                <a:ea typeface="NanumSquare"/>
                <a:cs typeface="NanumSquare"/>
              </a:rPr>
              <a:t>json - </a:t>
            </a:r>
            <a:r>
              <a:rPr lang="fr-FR" sz="2800" b="0" i="0" u="sng" strike="noStrike" cap="none" spc="0">
                <a:solidFill>
                  <a:schemeClr val="tx1"/>
                </a:solidFill>
                <a:latin typeface="NanumSquare"/>
                <a:ea typeface="NanumSquare"/>
                <a:cs typeface="NanumSquare"/>
                <a:hlinkClick r:id="rId3" tooltip="https://docs.python.org/3.9/library/json.html"/>
              </a:rPr>
              <a:t>https://docs.python.org/3.9/library/json.html</a:t>
            </a:r>
            <a:endParaRPr sz="2800" b="0" i="0" u="none">
              <a:solidFill>
                <a:srgbClr val="0563C1"/>
              </a:solidFill>
              <a:latin typeface="NanumSquare"/>
              <a:ea typeface="NanumSquare"/>
              <a:cs typeface="NanumSquare"/>
            </a:endParaRPr>
          </a:p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NanumSquare"/>
                <a:ea typeface="NanumSquare"/>
                <a:cs typeface="NanumSquare"/>
              </a:rPr>
              <a:t>openpyxl - </a:t>
            </a:r>
            <a:r>
              <a:rPr sz="2800" b="0" i="0" u="sng">
                <a:latin typeface="NanumSquare"/>
                <a:ea typeface="NanumSquare"/>
                <a:cs typeface="NanumSquare"/>
                <a:hlinkClick r:id="rId4" tooltip="https://openpyxl.readthedocs.io/en/stable/"/>
              </a:rPr>
              <a:t>https://openpyxl.readthedocs.io/en/stable/</a:t>
            </a:r>
            <a:endParaRPr>
              <a:latin typeface="NanumSquare"/>
              <a:ea typeface="NanumSquare"/>
              <a:cs typeface="NanumSquare"/>
            </a:endParaRPr>
          </a:p>
          <a:p>
            <a:pPr>
              <a:defRPr/>
            </a:pPr>
            <a:r>
              <a:rPr lang="fr-FR" sz="2800" b="0" i="0" u="none" strike="noStrike" cap="none" spc="0">
                <a:solidFill>
                  <a:srgbClr val="000000"/>
                </a:solidFill>
                <a:latin typeface="NanumSquare"/>
                <a:ea typeface="NanumSquare"/>
                <a:cs typeface="NanumSquare"/>
              </a:rPr>
              <a:t>pandas - </a:t>
            </a:r>
            <a:r>
              <a:rPr lang="fr-FR" sz="2800" b="0" i="0" u="sng" strike="noStrike" cap="none" spc="0">
                <a:solidFill>
                  <a:schemeClr val="tx1"/>
                </a:solidFill>
                <a:latin typeface="NanumSquare"/>
                <a:ea typeface="NanumSquare"/>
                <a:cs typeface="NanumSquare"/>
                <a:hlinkClick r:id="rId5" tooltip="https://pandas.pydata.org/pandas-docs/stable/reference/api/pandas.read_excel.html"/>
              </a:rPr>
              <a:t>https://pandas.pydata.org/pandas-docs/stable/reference/api/pandas.read_excel.html</a:t>
            </a:r>
            <a:endParaRPr sz="2800" b="0" i="0" u="none">
              <a:solidFill>
                <a:srgbClr val="0563C1"/>
              </a:solidFill>
              <a:latin typeface="NanumSquare"/>
              <a:ea typeface="NanumSquare"/>
              <a:cs typeface="NanumSquare"/>
            </a:endParaRPr>
          </a:p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NanumSquare"/>
                <a:ea typeface="NanumSquare"/>
                <a:cs typeface="NanumSquare"/>
              </a:rPr>
              <a:t>neo4j - </a:t>
            </a:r>
            <a:r>
              <a:rPr sz="2800" b="0" i="0" u="sng">
                <a:latin typeface="NanumSquare"/>
                <a:ea typeface="NanumSquare"/>
                <a:cs typeface="NanumSquare"/>
                <a:hlinkClick r:id="rId6" tooltip="https://neo4j.com/developer/python/"/>
              </a:rPr>
              <a:t>https://neo4j.com/developer/python/</a:t>
            </a:r>
            <a:endParaRPr sz="2800" b="0" i="0" u="none">
              <a:solidFill>
                <a:srgbClr val="0563C1"/>
              </a:solidFill>
              <a:latin typeface="NanumSquare"/>
              <a:ea typeface="NanumSquare"/>
              <a:cs typeface="NanumSquar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 b="1" i="0">
                <a:latin typeface="Arquitecta Bold"/>
              </a:defRPr>
            </a:lvl1pPr>
          </a:lstStyle>
          <a:p>
            <a:pPr>
              <a:defRPr/>
            </a:pPr>
            <a:r>
              <a:rPr sz="4400" b="0" i="0" u="none">
                <a:solidFill>
                  <a:srgbClr val="000000"/>
                </a:solidFill>
                <a:latin typeface="NanumSquare Bold"/>
                <a:ea typeface="NanumSquare Bold"/>
                <a:cs typeface="NanumSquare Bold"/>
              </a:rPr>
              <a:t>Objectif</a:t>
            </a:r>
            <a:r>
              <a:rPr sz="4400" b="0" i="0" u="none">
                <a:solidFill>
                  <a:srgbClr val="000000"/>
                </a:solidFill>
                <a:latin typeface="NanumSquare Bold"/>
                <a:ea typeface="NanumSquare Bold"/>
                <a:cs typeface="NanumSquare Bold"/>
              </a:rPr>
              <a:t> (rappel)</a:t>
            </a:r>
            <a:endParaRPr sz="4400" b="0" i="0" u="none">
              <a:solidFill>
                <a:srgbClr val="000000"/>
              </a:solidFill>
              <a:latin typeface="NanumSquare Bold"/>
              <a:ea typeface="NanumSquare Bold"/>
              <a:cs typeface="NanumSquare Bold"/>
            </a:endParaRPr>
          </a:p>
        </p:txBody>
      </p:sp>
      <p:sp>
        <p:nvSpPr>
          <p:cNvPr id="5" name="Espace réservé du contenu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>
            <a:lvl1pPr>
              <a:defRPr b="0" i="0">
                <a:latin typeface="Arquitecta Light"/>
              </a:defRPr>
            </a:lvl1pPr>
            <a:lvl2pPr>
              <a:defRPr b="0" i="0">
                <a:latin typeface="Arquitecta Light"/>
              </a:defRPr>
            </a:lvl2pPr>
            <a:lvl3pPr>
              <a:defRPr b="0" i="0">
                <a:latin typeface="Arquitecta Light"/>
              </a:defRPr>
            </a:lvl3pPr>
            <a:lvl4pPr>
              <a:defRPr b="0" i="0">
                <a:latin typeface="Arquitecta Light"/>
              </a:defRPr>
            </a:lvl4pPr>
            <a:lvl5pPr>
              <a:defRPr b="0" i="0">
                <a:latin typeface="Arquitecta Light"/>
              </a:defRPr>
            </a:lvl5pPr>
          </a:lstStyle>
          <a:p>
            <a:pPr marL="0" indent="0">
              <a:buFont typeface="Arial"/>
              <a:buNone/>
              <a:defRPr/>
            </a:pPr>
            <a:r>
              <a:rPr lang="fr-FR" sz="2800" b="0" i="0" u="none" strike="noStrike" cap="none" spc="0">
                <a:solidFill>
                  <a:srgbClr val="000000"/>
                </a:solidFill>
                <a:latin typeface="NanumSquare"/>
                <a:ea typeface="NanumSquare"/>
                <a:cs typeface="NanumSquare"/>
              </a:rPr>
              <a:t>Produire du code Python permettant de créer une base de données neo4j représentant le projet Planète Solidaire</a:t>
            </a:r>
            <a:endParaRPr sz="2800" b="0" i="0" u="none">
              <a:solidFill>
                <a:srgbClr val="000000"/>
              </a:solidFill>
              <a:latin typeface="NanumSquare"/>
              <a:ea typeface="NanumSquare"/>
              <a:cs typeface="NanumSquare"/>
            </a:endParaRPr>
          </a:p>
          <a:p>
            <a:pPr marL="0" lvl="0" indent="0">
              <a:buFont typeface="Arial"/>
              <a:buNone/>
              <a:defRPr/>
            </a:pPr>
            <a:r>
              <a:rPr lang="fr-FR" sz="2800" b="0" i="0" u="none" strike="noStrike" cap="none" spc="0">
                <a:solidFill>
                  <a:srgbClr val="000000"/>
                </a:solidFill>
                <a:latin typeface="NanumSquare"/>
                <a:ea typeface="NanumSquare"/>
                <a:cs typeface="NanumSquare"/>
              </a:rPr>
              <a:t>Produire la documentation permettant à un utilisateur de créer la base à partir du code </a:t>
            </a:r>
            <a:r>
              <a:rPr sz="2800" b="0" i="0" u="none">
                <a:solidFill>
                  <a:srgbClr val="000000"/>
                </a:solidFill>
                <a:latin typeface="NanumSquare"/>
                <a:ea typeface="NanumSquare"/>
                <a:cs typeface="NanumSquare"/>
              </a:rPr>
              <a:t>plusieurs approches existent</a:t>
            </a:r>
            <a:endParaRPr sz="2800" b="0" i="0" u="none">
              <a:solidFill>
                <a:srgbClr val="000000"/>
              </a:solidFill>
              <a:latin typeface="NanumSquare"/>
              <a:ea typeface="NanumSquare"/>
              <a:cs typeface="NanumSquare"/>
            </a:endParaRPr>
          </a:p>
          <a:p>
            <a:pPr lvl="1">
              <a:defRPr/>
            </a:pPr>
            <a:r>
              <a:rPr sz="2400" b="0" i="0" u="none">
                <a:solidFill>
                  <a:srgbClr val="000000"/>
                </a:solidFill>
                <a:latin typeface="NanumSquare"/>
                <a:ea typeface="NanumSquare"/>
                <a:cs typeface="NanumSquare"/>
              </a:rPr>
              <a:t>compétences principales</a:t>
            </a:r>
            <a:endParaRPr sz="2400" b="0" i="0" u="none">
              <a:solidFill>
                <a:srgbClr val="000000"/>
              </a:solidFill>
              <a:latin typeface="NanumSquare"/>
              <a:ea typeface="NanumSquare"/>
              <a:cs typeface="NanumSquare"/>
            </a:endParaRPr>
          </a:p>
          <a:p>
            <a:pPr lvl="2">
              <a:defRPr/>
            </a:pPr>
            <a:r>
              <a:rPr sz="2000" b="0" i="0" u="none">
                <a:solidFill>
                  <a:srgbClr val="000000"/>
                </a:solidFill>
                <a:latin typeface="NanumSquare"/>
                <a:ea typeface="NanumSquare"/>
                <a:cs typeface="NanumSquare"/>
              </a:rPr>
              <a:t>« mettre en place un processus ETL </a:t>
            </a:r>
            <a:r>
              <a:rPr sz="2000" b="0" i="0" u="none">
                <a:solidFill>
                  <a:srgbClr val="000000"/>
                </a:solidFill>
                <a:latin typeface="NanumSquare"/>
                <a:ea typeface="NanumSquare"/>
                <a:cs typeface="NanumSquare"/>
              </a:rPr>
              <a:t>»</a:t>
            </a:r>
            <a:endParaRPr sz="2400" b="0" i="0" u="none">
              <a:solidFill>
                <a:srgbClr val="000000"/>
              </a:solidFill>
              <a:latin typeface="NanumSquare"/>
              <a:ea typeface="NanumSquare"/>
              <a:cs typeface="NanumSquare"/>
            </a:endParaRPr>
          </a:p>
          <a:p>
            <a:pPr lvl="2">
              <a:defRPr/>
            </a:pPr>
            <a:r>
              <a:rPr sz="2000" b="0" i="0" u="none">
                <a:solidFill>
                  <a:srgbClr val="000000"/>
                </a:solidFill>
                <a:latin typeface="NanumSquare"/>
                <a:ea typeface="NanumSquare"/>
                <a:cs typeface="NanumSquare"/>
              </a:rPr>
              <a:t>« écrire une documentation utilisateur »</a:t>
            </a:r>
            <a:endParaRPr sz="2000" b="0" i="0" u="none">
              <a:solidFill>
                <a:srgbClr val="000000"/>
              </a:solidFill>
              <a:latin typeface="NanumSquare"/>
              <a:ea typeface="NanumSquare"/>
              <a:cs typeface="NanumSquare"/>
            </a:endParaRPr>
          </a:p>
          <a:p>
            <a:pPr lvl="1">
              <a:defRPr/>
            </a:pPr>
            <a:r>
              <a:rPr sz="2400" b="0" i="0" u="none">
                <a:solidFill>
                  <a:srgbClr val="000000"/>
                </a:solidFill>
                <a:latin typeface="NanumSquare"/>
                <a:ea typeface="NanumSquare"/>
                <a:cs typeface="NanumSquare"/>
              </a:rPr>
              <a:t>compétences secondaires</a:t>
            </a:r>
            <a:endParaRPr sz="2400" b="0" i="0" u="none">
              <a:solidFill>
                <a:srgbClr val="000000"/>
              </a:solidFill>
              <a:latin typeface="NanumSquare"/>
              <a:ea typeface="NanumSquare"/>
              <a:cs typeface="NanumSquare"/>
            </a:endParaRPr>
          </a:p>
          <a:p>
            <a:pPr lvl="2">
              <a:defRPr/>
            </a:pPr>
            <a:r>
              <a:rPr lang="fr-FR" sz="2000" b="0" i="0" u="none" strike="noStrike" cap="none" spc="0">
                <a:solidFill>
                  <a:srgbClr val="000000"/>
                </a:solidFill>
                <a:latin typeface="NanumSquare"/>
                <a:ea typeface="NanumSquare"/>
                <a:cs typeface="NanumSquare"/>
              </a:rPr>
              <a:t>« s’interfacer avec une base de données »</a:t>
            </a:r>
            <a:endParaRPr lang="fr-FR" sz="2000" b="0" i="0" u="none" strike="noStrike" cap="none" spc="0">
              <a:solidFill>
                <a:srgbClr val="000000"/>
              </a:solidFill>
              <a:latin typeface="NanumSquare"/>
              <a:ea typeface="NanumSquare"/>
              <a:cs typeface="NanumSquare"/>
            </a:endParaRPr>
          </a:p>
          <a:p>
            <a:pPr lvl="2">
              <a:defRPr/>
            </a:pPr>
            <a:r>
              <a:rPr sz="2000" b="0" i="0" u="none">
                <a:solidFill>
                  <a:srgbClr val="000000"/>
                </a:solidFill>
                <a:latin typeface="NanumSquare"/>
                <a:ea typeface="NanumSquare"/>
                <a:cs typeface="NanumSquare"/>
              </a:rPr>
              <a:t>« programmation orientée objet »)</a:t>
            </a:r>
            <a:endParaRPr sz="2000" b="0" i="0" u="none">
              <a:solidFill>
                <a:srgbClr val="000000"/>
              </a:solidFill>
              <a:latin typeface="NanumSquare"/>
              <a:ea typeface="NanumSquare"/>
              <a:cs typeface="NanumSquar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ONLYOFFICE/6.2.2.21</Application>
  <DocSecurity>0</DocSecurity>
  <PresentationFormat>Grand écran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Cédric Joly</dc:creator>
  <cp:keywords/>
  <dc:description/>
  <dc:identifier/>
  <dc:language/>
  <cp:lastModifiedBy>Cédric Joly</cp:lastModifiedBy>
  <cp:revision>71</cp:revision>
  <dcterms:created xsi:type="dcterms:W3CDTF">2021-05-03T19:37:33Z</dcterms:created>
  <dcterms:modified xsi:type="dcterms:W3CDTF">2021-05-18T09:05:03Z</dcterms:modified>
  <cp:category/>
  <cp:contentStatus/>
  <cp:version/>
</cp:coreProperties>
</file>