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6" r:id="rId4"/>
    <p:sldId id="264" r:id="rId5"/>
    <p:sldId id="268" r:id="rId6"/>
    <p:sldId id="272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73899-4E6A-4235-80A5-885D29B7B926}" v="27" dt="2024-09-12T17:29:58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Strings, Functions and Pointers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C++ Lab Session 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D75FB-5FA4-E4BD-77A3-AD213B00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88BCAB-D84C-0AAD-DF2D-36A8545F0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544498"/>
              </p:ext>
            </p:extLst>
          </p:nvPr>
        </p:nvGraphicFramePr>
        <p:xfrm>
          <a:off x="644056" y="2349667"/>
          <a:ext cx="10927830" cy="371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5">
                  <a:extLst>
                    <a:ext uri="{9D8B030D-6E8A-4147-A177-3AD203B41FA5}">
                      <a16:colId xmlns:a16="http://schemas.microsoft.com/office/drawing/2014/main" val="995432370"/>
                    </a:ext>
                  </a:extLst>
                </a:gridCol>
                <a:gridCol w="5463915">
                  <a:extLst>
                    <a:ext uri="{9D8B030D-6E8A-4147-A177-3AD203B41FA5}">
                      <a16:colId xmlns:a16="http://schemas.microsoft.com/office/drawing/2014/main" val="415483875"/>
                    </a:ext>
                  </a:extLst>
                </a:gridCol>
              </a:tblGrid>
              <a:tr h="418109">
                <a:tc>
                  <a:txBody>
                    <a:bodyPr/>
                    <a:lstStyle/>
                    <a:p>
                      <a:r>
                        <a:rPr lang="en-US" sz="1900"/>
                        <a:t>C-Style</a:t>
                      </a:r>
                    </a:p>
                  </a:txBody>
                  <a:tcPr marL="95025" marR="95025" marT="47512" marB="4751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C++ style</a:t>
                      </a:r>
                    </a:p>
                  </a:txBody>
                  <a:tcPr marL="95025" marR="95025" marT="47512" marB="47512"/>
                </a:tc>
                <a:extLst>
                  <a:ext uri="{0D108BD9-81ED-4DB2-BD59-A6C34878D82A}">
                    <a16:rowId xmlns:a16="http://schemas.microsoft.com/office/drawing/2014/main" val="3217967051"/>
                  </a:ext>
                </a:extLst>
              </a:tr>
              <a:tr h="330052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>
                          <a:latin typeface="Aptos"/>
                        </a:rPr>
                        <a:t>#include &lt;iostream&gt;</a:t>
                      </a:r>
                      <a:endParaRPr lang="en-US" sz="2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>
                          <a:latin typeface="Aptos"/>
                        </a:rPr>
                        <a:t>int main() {</a:t>
                      </a:r>
                      <a:endParaRPr lang="en-US" sz="2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>
                          <a:latin typeface="Aptos"/>
                        </a:rPr>
                        <a:t>    char str[] = "Hello, world!";</a:t>
                      </a:r>
                      <a:endParaRPr lang="en-US" sz="2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 dirty="0">
                          <a:latin typeface="Aptos"/>
                        </a:rPr>
                        <a:t>    std::</a:t>
                      </a:r>
                      <a:r>
                        <a:rPr lang="en-US" sz="2100" b="0" i="0" u="none" strike="noStrike" noProof="0" dirty="0" err="1">
                          <a:latin typeface="Aptos"/>
                        </a:rPr>
                        <a:t>cout</a:t>
                      </a:r>
                      <a:r>
                        <a:rPr lang="en-US" sz="2100" b="0" i="0" u="none" strike="noStrike" noProof="0" dirty="0">
                          <a:latin typeface="Aptos"/>
                        </a:rPr>
                        <a:t> &lt;&lt; str &lt;&lt; std::</a:t>
                      </a:r>
                      <a:r>
                        <a:rPr lang="en-US" sz="2100" b="0" i="0" u="none" strike="noStrike" noProof="0" dirty="0" err="1">
                          <a:latin typeface="Aptos"/>
                        </a:rPr>
                        <a:t>endl</a:t>
                      </a:r>
                      <a:r>
                        <a:rPr lang="en-US" sz="2100" b="0" i="0" u="none" strike="noStrike" noProof="0" dirty="0">
                          <a:latin typeface="Aptos"/>
                        </a:rPr>
                        <a:t>;</a:t>
                      </a:r>
                      <a:endParaRPr lang="en-US" sz="21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>
                          <a:latin typeface="Aptos"/>
                        </a:rPr>
                        <a:t>    return 0;</a:t>
                      </a:r>
                      <a:endParaRPr lang="en-US" sz="2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>
                          <a:latin typeface="Aptos"/>
                        </a:rPr>
                        <a:t>}</a:t>
                      </a:r>
                      <a:endParaRPr lang="en-US" sz="2100"/>
                    </a:p>
                    <a:p>
                      <a:pPr lvl="0">
                        <a:buNone/>
                      </a:pPr>
                      <a:endParaRPr lang="en-US" sz="2100"/>
                    </a:p>
                  </a:txBody>
                  <a:tcPr marL="95025" marR="95025" marT="47512" marB="47512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>
                          <a:latin typeface="Aptos"/>
                        </a:rPr>
                        <a:t>#include &lt;iostream&gt;</a:t>
                      </a:r>
                      <a:endParaRPr lang="en-US" sz="2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>
                          <a:latin typeface="Aptos"/>
                        </a:rPr>
                        <a:t>#include &lt;string&gt;</a:t>
                      </a:r>
                      <a:endParaRPr lang="en-US" sz="2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>
                          <a:latin typeface="Aptos"/>
                        </a:rPr>
                        <a:t>int main() {</a:t>
                      </a:r>
                      <a:endParaRPr lang="en-US" sz="2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>
                          <a:latin typeface="Aptos"/>
                        </a:rPr>
                        <a:t>    std::string str = "Hello, world!";</a:t>
                      </a:r>
                      <a:endParaRPr lang="en-US" sz="2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 dirty="0">
                          <a:latin typeface="Aptos"/>
                        </a:rPr>
                        <a:t>    std::</a:t>
                      </a:r>
                      <a:r>
                        <a:rPr lang="en-US" sz="2100" b="0" i="0" u="none" strike="noStrike" noProof="0" dirty="0" err="1">
                          <a:latin typeface="Aptos"/>
                        </a:rPr>
                        <a:t>cout</a:t>
                      </a:r>
                      <a:r>
                        <a:rPr lang="en-US" sz="2100" b="0" i="0" u="none" strike="noStrike" noProof="0" dirty="0">
                          <a:latin typeface="Aptos"/>
                        </a:rPr>
                        <a:t> &lt;&lt; str &lt;&lt; std::</a:t>
                      </a:r>
                      <a:r>
                        <a:rPr lang="en-US" sz="2100" b="0" i="0" u="none" strike="noStrike" noProof="0" dirty="0" err="1">
                          <a:latin typeface="Aptos"/>
                        </a:rPr>
                        <a:t>endl</a:t>
                      </a:r>
                      <a:r>
                        <a:rPr lang="en-US" sz="2100" b="0" i="0" u="none" strike="noStrike" noProof="0" dirty="0">
                          <a:latin typeface="Aptos"/>
                        </a:rPr>
                        <a:t>;</a:t>
                      </a:r>
                      <a:endParaRPr lang="en-US" sz="21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>
                          <a:latin typeface="Aptos"/>
                        </a:rPr>
                        <a:t>    </a:t>
                      </a:r>
                      <a:endParaRPr lang="en-US" sz="2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>
                          <a:latin typeface="Aptos"/>
                        </a:rPr>
                        <a:t>    return 0;</a:t>
                      </a:r>
                      <a:endParaRPr lang="en-US" sz="2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>
                          <a:latin typeface="Aptos"/>
                        </a:rPr>
                        <a:t>}</a:t>
                      </a:r>
                      <a:endParaRPr lang="en-US" sz="2100"/>
                    </a:p>
                    <a:p>
                      <a:pPr lvl="0">
                        <a:buNone/>
                      </a:pPr>
                      <a:endParaRPr lang="en-US" sz="2100"/>
                    </a:p>
                  </a:txBody>
                  <a:tcPr marL="95025" marR="95025" marT="47512" marB="47512"/>
                </a:tc>
                <a:extLst>
                  <a:ext uri="{0D108BD9-81ED-4DB2-BD59-A6C34878D82A}">
                    <a16:rowId xmlns:a16="http://schemas.microsoft.com/office/drawing/2014/main" val="327960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19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CBDE7-5B0F-E58C-F47C-A71FD1B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Common String Methods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36F4FD-719F-EFB9-E292-13DF5B998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38782"/>
              </p:ext>
            </p:extLst>
          </p:nvPr>
        </p:nvGraphicFramePr>
        <p:xfrm>
          <a:off x="1537854" y="2784763"/>
          <a:ext cx="9248691" cy="389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897">
                  <a:extLst>
                    <a:ext uri="{9D8B030D-6E8A-4147-A177-3AD203B41FA5}">
                      <a16:colId xmlns:a16="http://schemas.microsoft.com/office/drawing/2014/main" val="2368437269"/>
                    </a:ext>
                  </a:extLst>
                </a:gridCol>
                <a:gridCol w="3082897">
                  <a:extLst>
                    <a:ext uri="{9D8B030D-6E8A-4147-A177-3AD203B41FA5}">
                      <a16:colId xmlns:a16="http://schemas.microsoft.com/office/drawing/2014/main" val="2070206659"/>
                    </a:ext>
                  </a:extLst>
                </a:gridCol>
                <a:gridCol w="3082897">
                  <a:extLst>
                    <a:ext uri="{9D8B030D-6E8A-4147-A177-3AD203B41FA5}">
                      <a16:colId xmlns:a16="http://schemas.microsoft.com/office/drawing/2014/main" val="3580221173"/>
                    </a:ext>
                  </a:extLst>
                </a:gridCol>
              </a:tblGrid>
              <a:tr h="512483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27477"/>
                  </a:ext>
                </a:extLst>
              </a:tr>
              <a:tr h="542629">
                <a:tc>
                  <a:txBody>
                    <a:bodyPr/>
                    <a:lstStyle/>
                    <a:p>
                      <a:r>
                        <a:rPr lang="en-US" dirty="0" err="1"/>
                        <a:t>str.length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# of characters in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std::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</a:t>
                      </a:r>
                      <a:r>
                        <a:rPr lang="en-US" dirty="0" err="1"/>
                        <a:t>str.length</a:t>
                      </a:r>
                      <a:r>
                        <a:rPr lang="en-US" dirty="0"/>
                        <a:t>() &lt;&lt; std::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81293"/>
                  </a:ext>
                </a:extLst>
              </a:tr>
              <a:tr h="542629">
                <a:tc>
                  <a:txBody>
                    <a:bodyPr/>
                    <a:lstStyle/>
                    <a:p>
                      <a:r>
                        <a:rPr lang="en-US" dirty="0" err="1"/>
                        <a:t>str.empty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string has 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std::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cout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&lt;&lt;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str.empty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() &lt;&lt; std::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endl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;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85351"/>
                  </a:ext>
                </a:extLst>
              </a:tr>
              <a:tr h="542629">
                <a:tc>
                  <a:txBody>
                    <a:bodyPr/>
                    <a:lstStyle/>
                    <a:p>
                      <a:r>
                        <a:rPr lang="en-US" dirty="0" err="1"/>
                        <a:t>to_string</a:t>
                      </a:r>
                      <a:r>
                        <a:rPr lang="en-US" dirty="0"/>
                        <a:t>(int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string version of the int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x = 10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string s = </a:t>
                      </a:r>
                      <a:r>
                        <a:rPr lang="en-US" dirty="0" err="1"/>
                        <a:t>to_string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9622"/>
                  </a:ext>
                </a:extLst>
              </a:tr>
              <a:tr h="542629">
                <a:tc>
                  <a:txBody>
                    <a:bodyPr/>
                    <a:lstStyle/>
                    <a:p>
                      <a:r>
                        <a:rPr lang="en-US" dirty="0" err="1"/>
                        <a:t>Str.substr</a:t>
                      </a:r>
                      <a:r>
                        <a:rPr lang="en-US" dirty="0"/>
                        <a:t>(int a, int b)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characters starting from index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std::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cout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&lt;&lt;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str.substr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(1, 3) &lt;&lt; std::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endl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;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9184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F4307F-38FC-FBB3-A43A-D9EC09FF49C8}"/>
              </a:ext>
            </a:extLst>
          </p:cNvPr>
          <p:cNvSpPr txBox="1"/>
          <p:nvPr/>
        </p:nvSpPr>
        <p:spPr>
          <a:xfrm>
            <a:off x="1411291" y="1999330"/>
            <a:ext cx="82829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#include &lt;string&gt;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std::string str = "Hello";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8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6029A-7767-0A76-6096-5FBB6DD0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BD2A-8DB2-89B1-DD39-847568F4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248" y="1017022"/>
            <a:ext cx="4334331" cy="538627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000" dirty="0"/>
          </a:p>
          <a:p>
            <a:pPr marL="0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8B1E1-F8F1-15F0-E7D8-73E3CE05EAF4}"/>
              </a:ext>
            </a:extLst>
          </p:cNvPr>
          <p:cNvSpPr txBox="1"/>
          <p:nvPr/>
        </p:nvSpPr>
        <p:spPr>
          <a:xfrm>
            <a:off x="8538415" y="1123122"/>
            <a:ext cx="3543395" cy="43638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E644F-FFFA-6F3E-3C84-008BA62189A1}"/>
              </a:ext>
            </a:extLst>
          </p:cNvPr>
          <p:cNvSpPr txBox="1"/>
          <p:nvPr/>
        </p:nvSpPr>
        <p:spPr>
          <a:xfrm>
            <a:off x="4586002" y="2137949"/>
            <a:ext cx="719959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000" dirty="0" err="1"/>
              <a:t>Return_type</a:t>
            </a:r>
            <a:r>
              <a:rPr lang="en-US" sz="3000" dirty="0"/>
              <a:t>  </a:t>
            </a:r>
            <a:r>
              <a:rPr lang="en-US" sz="3000" dirty="0" err="1"/>
              <a:t>function_name</a:t>
            </a:r>
            <a:r>
              <a:rPr lang="en-US" sz="3000" dirty="0"/>
              <a:t>(</a:t>
            </a:r>
            <a:r>
              <a:rPr lang="en-US" sz="3000" dirty="0" err="1"/>
              <a:t>paramaters</a:t>
            </a:r>
            <a:r>
              <a:rPr lang="en-US" sz="3000" dirty="0"/>
              <a:t>){</a:t>
            </a:r>
          </a:p>
          <a:p>
            <a:pPr marL="0" indent="0">
              <a:buNone/>
            </a:pPr>
            <a:r>
              <a:rPr lang="en-US" sz="3000" dirty="0"/>
              <a:t> // Code goes here</a:t>
            </a:r>
          </a:p>
          <a:p>
            <a:pPr marL="0" indent="0">
              <a:buNone/>
            </a:pPr>
            <a:r>
              <a:rPr lang="en-US" sz="3000" dirty="0"/>
              <a:t>}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err="1"/>
              <a:t>Paramter</a:t>
            </a:r>
            <a:r>
              <a:rPr lang="en-US" sz="3000" dirty="0"/>
              <a:t> format: type name</a:t>
            </a:r>
          </a:p>
        </p:txBody>
      </p:sp>
    </p:spTree>
    <p:extLst>
      <p:ext uri="{BB962C8B-B14F-4D97-AF65-F5344CB8AC3E}">
        <p14:creationId xmlns:p14="http://schemas.microsoft.com/office/powerpoint/2010/main" val="14455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6029A-7767-0A76-6096-5FBB6DD0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BD2A-8DB2-89B1-DD39-847568F4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248" y="1017022"/>
            <a:ext cx="4334331" cy="53862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#include &lt;iostream&gt;</a:t>
            </a:r>
            <a:endParaRPr lang="en-US"/>
          </a:p>
          <a:p>
            <a:pPr marL="0" indent="0">
              <a:buNone/>
            </a:pPr>
            <a:r>
              <a:rPr lang="en-US" sz="1800" dirty="0"/>
              <a:t>using namespace std;</a:t>
            </a:r>
          </a:p>
          <a:p>
            <a:pPr marL="0" indent="0">
              <a:buNone/>
            </a:pPr>
            <a:r>
              <a:rPr lang="en-US" sz="1800" dirty="0"/>
              <a:t>int add(int a, int b);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void greet(); 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int main() {</a:t>
            </a:r>
          </a:p>
          <a:p>
            <a:pPr marL="0" indent="0">
              <a:buNone/>
            </a:pPr>
            <a:r>
              <a:rPr lang="en-US" sz="1800" dirty="0"/>
              <a:t>    greet();</a:t>
            </a:r>
          </a:p>
          <a:p>
            <a:pPr marL="0" indent="0">
              <a:buNone/>
            </a:pPr>
            <a:r>
              <a:rPr lang="en-US" sz="1800" dirty="0"/>
              <a:t>    int result = add(5, 10);</a:t>
            </a:r>
          </a:p>
          <a:p>
            <a:pPr marL="0" indent="0">
              <a:buNone/>
            </a:pPr>
            <a:r>
              <a:rPr lang="en-US" sz="1800" dirty="0"/>
              <a:t>    </a:t>
            </a:r>
            <a:r>
              <a:rPr lang="en-US" sz="1800" dirty="0" err="1"/>
              <a:t>cout</a:t>
            </a:r>
            <a:r>
              <a:rPr lang="en-US" sz="1800" dirty="0"/>
              <a:t> &lt;&lt; "The sum is: " &lt;&lt; result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    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sz="1000"/>
          </a:p>
          <a:p>
            <a:endParaRPr lang="en-US" sz="1000"/>
          </a:p>
          <a:p>
            <a:pPr marL="0"/>
            <a:endParaRPr lang="en-US" sz="1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8B1E1-F8F1-15F0-E7D8-73E3CE05EAF4}"/>
              </a:ext>
            </a:extLst>
          </p:cNvPr>
          <p:cNvSpPr txBox="1"/>
          <p:nvPr/>
        </p:nvSpPr>
        <p:spPr>
          <a:xfrm>
            <a:off x="8538415" y="1123122"/>
            <a:ext cx="3543395" cy="43638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int add(int a, int b) {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   return a + b;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void greet() {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   </a:t>
            </a:r>
            <a:r>
              <a:rPr lang="en-US" dirty="0" err="1"/>
              <a:t>cout</a:t>
            </a:r>
            <a:r>
              <a:rPr lang="en-US" dirty="0"/>
              <a:t> &lt;&lt; "Hello! Welcome to the      C++ programming world."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8600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E8916-8CBB-EE18-287D-630755BD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Static vs Dynamic Memory Allocation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E92C81CE-D2AC-8F18-843B-2FF879C4D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735033"/>
              </p:ext>
            </p:extLst>
          </p:nvPr>
        </p:nvGraphicFramePr>
        <p:xfrm>
          <a:off x="2218645" y="1761808"/>
          <a:ext cx="7886697" cy="401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12115376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4002573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31834743"/>
                    </a:ext>
                  </a:extLst>
                </a:gridCol>
              </a:tblGrid>
              <a:tr h="5741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5399"/>
                  </a:ext>
                </a:extLst>
              </a:tr>
              <a:tr h="574176">
                <a:tc>
                  <a:txBody>
                    <a:bodyPr/>
                    <a:lstStyle/>
                    <a:p>
                      <a:r>
                        <a:rPr lang="en-US" dirty="0"/>
                        <a:t>When is it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88805"/>
                  </a:ext>
                </a:extLst>
              </a:tr>
              <a:tr h="574176">
                <a:tc>
                  <a:txBody>
                    <a:bodyPr/>
                    <a:lstStyle/>
                    <a:p>
                      <a:r>
                        <a:rPr lang="en-US" dirty="0"/>
                        <a:t>Where is it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21057"/>
                  </a:ext>
                </a:extLst>
              </a:tr>
              <a:tr h="574176">
                <a:tc>
                  <a:txBody>
                    <a:bodyPr/>
                    <a:lstStyle/>
                    <a:p>
                      <a:r>
                        <a:rPr lang="en-US" dirty="0"/>
                        <a:t>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Until Deallocation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41384"/>
                  </a:ext>
                </a:extLst>
              </a:tr>
              <a:tr h="574176">
                <a:tc>
                  <a:txBody>
                    <a:bodyPr/>
                    <a:lstStyle/>
                    <a:p>
                      <a:r>
                        <a:rPr lang="en-US" dirty="0"/>
                        <a:t>Memory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90306"/>
                  </a:ext>
                </a:extLst>
              </a:tr>
              <a:tr h="574176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326253"/>
                  </a:ext>
                </a:extLst>
              </a:tr>
              <a:tr h="574176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78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E8916-8CBB-EE18-287D-630755BD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Dynamic Allocation</a:t>
            </a:r>
            <a:r>
              <a:rPr lang="en-US" sz="3200" dirty="0">
                <a:solidFill>
                  <a:schemeClr val="bg1"/>
                </a:solidFill>
              </a:rPr>
              <a:t> (Heap)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6E02C8-7B59-E135-8797-8901D6D1D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1127"/>
              </p:ext>
            </p:extLst>
          </p:nvPr>
        </p:nvGraphicFramePr>
        <p:xfrm>
          <a:off x="2771140" y="2134812"/>
          <a:ext cx="7544286" cy="3688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16">
                  <a:extLst>
                    <a:ext uri="{9D8B030D-6E8A-4147-A177-3AD203B41FA5}">
                      <a16:colId xmlns:a16="http://schemas.microsoft.com/office/drawing/2014/main" val="1540885936"/>
                    </a:ext>
                  </a:extLst>
                </a:gridCol>
                <a:gridCol w="2382216">
                  <a:extLst>
                    <a:ext uri="{9D8B030D-6E8A-4147-A177-3AD203B41FA5}">
                      <a16:colId xmlns:a16="http://schemas.microsoft.com/office/drawing/2014/main" val="2216158791"/>
                    </a:ext>
                  </a:extLst>
                </a:gridCol>
                <a:gridCol w="2779854">
                  <a:extLst>
                    <a:ext uri="{9D8B030D-6E8A-4147-A177-3AD203B41FA5}">
                      <a16:colId xmlns:a16="http://schemas.microsoft.com/office/drawing/2014/main" val="1466891009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300" dirty="0"/>
                    </a:p>
                  </a:txBody>
                  <a:tcPr marL="167640" marR="167640" marT="83819" marB="83819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Single Object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Array of Objects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101534535"/>
                  </a:ext>
                </a:extLst>
              </a:tr>
              <a:tr h="8381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dirty="0"/>
                        <a:t>Format</a:t>
                      </a:r>
                    </a:p>
                  </a:txBody>
                  <a:tcPr marL="167640" marR="167640" marT="83819" marB="8381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pointer = 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new</a:t>
                      </a:r>
                      <a:r>
                        <a:rPr lang="en-US" sz="1800" dirty="0"/>
                        <a:t> type</a:t>
                      </a:r>
                      <a:endParaRPr lang="en-US" sz="1800" dirty="0" err="1"/>
                    </a:p>
                  </a:txBody>
                  <a:tcPr marL="167640" marR="167640" marT="83819" marB="8381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pointer = 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new</a:t>
                      </a:r>
                      <a:r>
                        <a:rPr lang="en-US" sz="1800" dirty="0"/>
                        <a:t> type 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[# elements]</a:t>
                      </a:r>
                    </a:p>
                  </a:txBody>
                  <a:tcPr marL="167640" marR="167640" marT="83819" marB="83819"/>
                </a:tc>
                <a:extLst>
                  <a:ext uri="{0D108BD9-81ED-4DB2-BD59-A6C34878D82A}">
                    <a16:rowId xmlns:a16="http://schemas.microsoft.com/office/drawing/2014/main" val="414255781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dirty="0"/>
                        <a:t>Creation</a:t>
                      </a:r>
                    </a:p>
                  </a:txBody>
                  <a:tcPr marL="167640" marR="167640" marT="83819" marB="83819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new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new[]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4242535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dirty="0"/>
                        <a:t>Deletion</a:t>
                      </a:r>
                    </a:p>
                  </a:txBody>
                  <a:tcPr marL="167640" marR="167640" marT="83819" marB="83819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delete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delete[]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1884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8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7FB-31A7-E053-87C8-4B09D333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2516-5F77-2355-2D34-B1176B32E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What is the difference between dynamic and static allocation? </a:t>
            </a:r>
          </a:p>
          <a:p>
            <a:pPr>
              <a:lnSpc>
                <a:spcPct val="200000"/>
              </a:lnSpc>
            </a:pPr>
            <a:r>
              <a:rPr lang="en-US" dirty="0"/>
              <a:t>What could happen when you try to use delete instead of delete[] when trying to do dynamic allocation for an array of objects?</a:t>
            </a:r>
          </a:p>
          <a:p>
            <a:pPr>
              <a:lnSpc>
                <a:spcPct val="200000"/>
              </a:lnSpc>
            </a:pPr>
            <a:r>
              <a:rPr lang="en-US" dirty="0"/>
              <a:t>What is the return type of a function that doesn’t return anything?</a:t>
            </a:r>
          </a:p>
          <a:p>
            <a:pPr>
              <a:lnSpc>
                <a:spcPct val="200000"/>
              </a:lnSpc>
            </a:pPr>
            <a:r>
              <a:rPr lang="en-US" dirty="0"/>
              <a:t>What is the benefit of using std::string instead of an array of characters?</a:t>
            </a:r>
          </a:p>
        </p:txBody>
      </p:sp>
    </p:spTree>
    <p:extLst>
      <p:ext uri="{BB962C8B-B14F-4D97-AF65-F5344CB8AC3E}">
        <p14:creationId xmlns:p14="http://schemas.microsoft.com/office/powerpoint/2010/main" val="132698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472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Strings, Functions and Pointers</vt:lpstr>
      <vt:lpstr>Strings</vt:lpstr>
      <vt:lpstr>Common String Methods</vt:lpstr>
      <vt:lpstr>Functions</vt:lpstr>
      <vt:lpstr>Example</vt:lpstr>
      <vt:lpstr>Static vs Dynamic Memory Allocation</vt:lpstr>
      <vt:lpstr>Dynamic Allocation (Heap)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Strings, Functions and Pointers</dc:title>
  <dc:creator>Joshua Kaplan</dc:creator>
  <cp:lastModifiedBy>Kaplan, Joshua</cp:lastModifiedBy>
  <cp:revision>331</cp:revision>
  <dcterms:created xsi:type="dcterms:W3CDTF">2024-09-07T21:31:33Z</dcterms:created>
  <dcterms:modified xsi:type="dcterms:W3CDTF">2024-09-12T19:25:34Z</dcterms:modified>
</cp:coreProperties>
</file>