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45"/>
  </p:normalViewPr>
  <p:slideViewPr>
    <p:cSldViewPr snapToGrid="0">
      <p:cViewPr varScale="1">
        <p:scale>
          <a:sx n="96" d="100"/>
          <a:sy n="96"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6B3AB-C1B8-C948-9763-394EF683967A}" type="datetimeFigureOut">
              <a:rPr lang="en-US" smtClean="0"/>
              <a:t>10/27/24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810E4-5B17-A947-835B-395223CB19D8}" type="slidenum">
              <a:rPr lang="en-US" smtClean="0"/>
              <a:t>‹#›</a:t>
            </a:fld>
            <a:endParaRPr lang="en-US"/>
          </a:p>
        </p:txBody>
      </p:sp>
    </p:spTree>
    <p:extLst>
      <p:ext uri="{BB962C8B-B14F-4D97-AF65-F5344CB8AC3E}">
        <p14:creationId xmlns:p14="http://schemas.microsoft.com/office/powerpoint/2010/main" val="196047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dirty="0">
                <a:effectLst/>
              </a:rPr>
              <a:t>Abstraction is the process or method of gaining the information. While encapsulation is the process or method to contain the information.</a:t>
            </a:r>
          </a:p>
          <a:p>
            <a:r>
              <a:rPr lang="en-US" sz="1800" b="0" dirty="0">
                <a:effectLst/>
              </a:rPr>
              <a:t>In abstraction, problems are solved at the design or interface level. While in encapsulation, problems are solved at the implementation level.</a:t>
            </a:r>
            <a:br>
              <a:rPr lang="en-US" dirty="0"/>
            </a:br>
            <a:r>
              <a:rPr lang="en-US" sz="1800" b="0" dirty="0">
                <a:effectLst/>
              </a:rPr>
              <a:t>Abstraction is the method of hiding the unwanted information. Whereas encapsulation is a method to hide the data in a single entity or unit along with a method to protect information from outside.</a:t>
            </a:r>
            <a:br>
              <a:rPr lang="en-US" dirty="0"/>
            </a:br>
            <a:r>
              <a:rPr lang="en-US" dirty="0"/>
              <a:t>Operator overloading and Function Overloading</a:t>
            </a:r>
          </a:p>
          <a:p>
            <a:pPr algn="l" fontAlgn="base"/>
            <a:r>
              <a:rPr lang="en-US" b="0" i="0" dirty="0">
                <a:solidFill>
                  <a:srgbClr val="273239"/>
                </a:solidFill>
                <a:effectLst/>
                <a:latin typeface="Nunito" pitchFamily="2" charset="77"/>
              </a:rPr>
              <a:t>Dynamic Binding</a:t>
            </a:r>
          </a:p>
          <a:p>
            <a:pPr algn="l" rtl="0" fontAlgn="base"/>
            <a:r>
              <a:rPr lang="en-US" b="0" i="0" dirty="0">
                <a:solidFill>
                  <a:srgbClr val="273239"/>
                </a:solidFill>
                <a:effectLst/>
                <a:latin typeface="Nunito" pitchFamily="2" charset="77"/>
              </a:rPr>
              <a:t>In dynamic binding, the code to be executed in response to the function call is decided at runtime. Because dynamic binding is flexible, it avoids the drawbacks of static binding, which connected the function call and definition at build time.</a:t>
            </a:r>
          </a:p>
          <a:p>
            <a:endParaRPr lang="en-US" dirty="0"/>
          </a:p>
        </p:txBody>
      </p:sp>
      <p:sp>
        <p:nvSpPr>
          <p:cNvPr id="4" name="Slide Number Placeholder 3"/>
          <p:cNvSpPr>
            <a:spLocks noGrp="1"/>
          </p:cNvSpPr>
          <p:nvPr>
            <p:ph type="sldNum" sz="quarter" idx="5"/>
          </p:nvPr>
        </p:nvSpPr>
        <p:spPr/>
        <p:txBody>
          <a:bodyPr/>
          <a:lstStyle/>
          <a:p>
            <a:fld id="{A5F810E4-5B17-A947-835B-395223CB19D8}" type="slidenum">
              <a:rPr lang="en-US" smtClean="0"/>
              <a:t>5</a:t>
            </a:fld>
            <a:endParaRPr lang="en-US"/>
          </a:p>
        </p:txBody>
      </p:sp>
    </p:spTree>
    <p:extLst>
      <p:ext uri="{BB962C8B-B14F-4D97-AF65-F5344CB8AC3E}">
        <p14:creationId xmlns:p14="http://schemas.microsoft.com/office/powerpoint/2010/main" val="152007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0201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550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0186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10/25/24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1412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7216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374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9054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44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4586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2953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10/25/24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9373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10/25/24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87157316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BBBF6-ACCE-979A-E5E2-75C933A1122E}"/>
              </a:ext>
            </a:extLst>
          </p:cNvPr>
          <p:cNvSpPr>
            <a:spLocks noGrp="1"/>
          </p:cNvSpPr>
          <p:nvPr>
            <p:ph type="ctrTitle"/>
          </p:nvPr>
        </p:nvSpPr>
        <p:spPr>
          <a:xfrm>
            <a:off x="871870" y="749595"/>
            <a:ext cx="5645888" cy="3902149"/>
          </a:xfrm>
        </p:spPr>
        <p:txBody>
          <a:bodyPr anchor="t">
            <a:normAutofit/>
          </a:bodyPr>
          <a:lstStyle/>
          <a:p>
            <a:pPr algn="l"/>
            <a:r>
              <a:rPr lang="en-US" sz="5100"/>
              <a:t>Object Orientation Programming</a:t>
            </a:r>
          </a:p>
        </p:txBody>
      </p:sp>
      <p:sp>
        <p:nvSpPr>
          <p:cNvPr id="3" name="Subtitle 2">
            <a:extLst>
              <a:ext uri="{FF2B5EF4-FFF2-40B4-BE49-F238E27FC236}">
                <a16:creationId xmlns:a16="http://schemas.microsoft.com/office/drawing/2014/main" id="{19CE3B76-B4A1-49F7-C819-55D770D109CA}"/>
              </a:ext>
            </a:extLst>
          </p:cNvPr>
          <p:cNvSpPr>
            <a:spLocks noGrp="1"/>
          </p:cNvSpPr>
          <p:nvPr>
            <p:ph type="subTitle" idx="1"/>
          </p:nvPr>
        </p:nvSpPr>
        <p:spPr>
          <a:xfrm>
            <a:off x="871870" y="4651745"/>
            <a:ext cx="4890977" cy="999460"/>
          </a:xfrm>
        </p:spPr>
        <p:txBody>
          <a:bodyPr anchor="b">
            <a:normAutofit/>
          </a:bodyPr>
          <a:lstStyle/>
          <a:p>
            <a:pPr algn="l"/>
            <a:r>
              <a:rPr lang="en-US"/>
              <a:t>Lab 8</a:t>
            </a:r>
          </a:p>
        </p:txBody>
      </p:sp>
      <p:pic>
        <p:nvPicPr>
          <p:cNvPr id="23" name="Picture 22">
            <a:extLst>
              <a:ext uri="{FF2B5EF4-FFF2-40B4-BE49-F238E27FC236}">
                <a16:creationId xmlns:a16="http://schemas.microsoft.com/office/drawing/2014/main" id="{C0487972-0621-174D-B111-B474D85C2012}"/>
              </a:ext>
            </a:extLst>
          </p:cNvPr>
          <p:cNvPicPr>
            <a:picLocks noChangeAspect="1"/>
          </p:cNvPicPr>
          <p:nvPr/>
        </p:nvPicPr>
        <p:blipFill>
          <a:blip r:embed="rId2"/>
          <a:srcRect l="26294" r="247"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4" name="Straight Connector 23">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51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45E7E-5BCB-FCDB-0174-CE0EA9D9EEEC}"/>
              </a:ext>
            </a:extLst>
          </p:cNvPr>
          <p:cNvSpPr txBox="1"/>
          <p:nvPr/>
        </p:nvSpPr>
        <p:spPr>
          <a:xfrm>
            <a:off x="1347462" y="600608"/>
            <a:ext cx="2531462" cy="369332"/>
          </a:xfrm>
          <a:prstGeom prst="rect">
            <a:avLst/>
          </a:prstGeom>
          <a:noFill/>
        </p:spPr>
        <p:txBody>
          <a:bodyPr wrap="none" rtlCol="0">
            <a:spAutoFit/>
          </a:bodyPr>
          <a:lstStyle/>
          <a:p>
            <a:r>
              <a:rPr lang="en-US" dirty="0"/>
              <a:t>Object Orient Programming</a:t>
            </a:r>
          </a:p>
        </p:txBody>
      </p:sp>
      <p:sp>
        <p:nvSpPr>
          <p:cNvPr id="3" name="TextBox 2">
            <a:extLst>
              <a:ext uri="{FF2B5EF4-FFF2-40B4-BE49-F238E27FC236}">
                <a16:creationId xmlns:a16="http://schemas.microsoft.com/office/drawing/2014/main" id="{2836B465-14F1-EE93-B73A-11595354423F}"/>
              </a:ext>
            </a:extLst>
          </p:cNvPr>
          <p:cNvSpPr txBox="1"/>
          <p:nvPr/>
        </p:nvSpPr>
        <p:spPr>
          <a:xfrm>
            <a:off x="1347462" y="1095117"/>
            <a:ext cx="9872869" cy="1484244"/>
          </a:xfrm>
          <a:prstGeom prst="rect">
            <a:avLst/>
          </a:prstGeom>
          <a:noFill/>
        </p:spPr>
        <p:txBody>
          <a:bodyPr wrap="square" rtlCol="0">
            <a:spAutoFit/>
          </a:bodyPr>
          <a:lstStyle/>
          <a:p>
            <a:r>
              <a:rPr lang="en-US" altLang="en-US" sz="1800" dirty="0"/>
              <a:t>Object-oriented programming (OOP) is a programming paradigm using "objects" – data structures consisting of data fields and methods together with their interactions – to design applications and computer programs. Programming techniques may include features such as data abstraction, encapsulation, messaging, modularity, polymorphism, and inheritance. Many modern programming languages now support OOP.</a:t>
            </a:r>
          </a:p>
          <a:p>
            <a:endParaRPr lang="en-US" dirty="0"/>
          </a:p>
        </p:txBody>
      </p:sp>
      <p:sp>
        <p:nvSpPr>
          <p:cNvPr id="4" name="TextBox 3">
            <a:extLst>
              <a:ext uri="{FF2B5EF4-FFF2-40B4-BE49-F238E27FC236}">
                <a16:creationId xmlns:a16="http://schemas.microsoft.com/office/drawing/2014/main" id="{0FBDA5E6-F1ED-869E-A7C6-5BC6EEEF68B7}"/>
              </a:ext>
            </a:extLst>
          </p:cNvPr>
          <p:cNvSpPr txBox="1"/>
          <p:nvPr/>
        </p:nvSpPr>
        <p:spPr>
          <a:xfrm>
            <a:off x="1347462" y="2519872"/>
            <a:ext cx="2618024" cy="369332"/>
          </a:xfrm>
          <a:prstGeom prst="rect">
            <a:avLst/>
          </a:prstGeom>
          <a:noFill/>
        </p:spPr>
        <p:txBody>
          <a:bodyPr wrap="none" rtlCol="0">
            <a:spAutoFit/>
          </a:bodyPr>
          <a:lstStyle/>
          <a:p>
            <a:r>
              <a:rPr lang="en-US" b="1" dirty="0"/>
              <a:t>Pillars of Object Orientation</a:t>
            </a:r>
          </a:p>
        </p:txBody>
      </p:sp>
      <p:pic>
        <p:nvPicPr>
          <p:cNvPr id="1026" name="Picture 2" descr="Object Oriented Programming ...">
            <a:extLst>
              <a:ext uri="{FF2B5EF4-FFF2-40B4-BE49-F238E27FC236}">
                <a16:creationId xmlns:a16="http://schemas.microsoft.com/office/drawing/2014/main" id="{000E4567-30DC-C1B0-AC57-E81759572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257" y="3207339"/>
            <a:ext cx="5867400" cy="267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42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F0A06-CD0A-5B19-5A90-8E95570487AD}"/>
              </a:ext>
            </a:extLst>
          </p:cNvPr>
          <p:cNvSpPr txBox="1"/>
          <p:nvPr/>
        </p:nvSpPr>
        <p:spPr>
          <a:xfrm>
            <a:off x="1347462" y="600608"/>
            <a:ext cx="1863011" cy="369332"/>
          </a:xfrm>
          <a:prstGeom prst="rect">
            <a:avLst/>
          </a:prstGeom>
          <a:noFill/>
        </p:spPr>
        <p:txBody>
          <a:bodyPr wrap="none" rtlCol="0">
            <a:spAutoFit/>
          </a:bodyPr>
          <a:lstStyle/>
          <a:p>
            <a:r>
              <a:rPr lang="en-US" dirty="0"/>
              <a:t>Data </a:t>
            </a:r>
            <a:r>
              <a:rPr lang="en-US" b="1" dirty="0"/>
              <a:t>Encapsulation</a:t>
            </a:r>
          </a:p>
        </p:txBody>
      </p:sp>
      <p:sp>
        <p:nvSpPr>
          <p:cNvPr id="4" name="TextBox 3">
            <a:extLst>
              <a:ext uri="{FF2B5EF4-FFF2-40B4-BE49-F238E27FC236}">
                <a16:creationId xmlns:a16="http://schemas.microsoft.com/office/drawing/2014/main" id="{951D044D-0210-ED28-1D8F-095BA142C631}"/>
              </a:ext>
            </a:extLst>
          </p:cNvPr>
          <p:cNvSpPr txBox="1"/>
          <p:nvPr/>
        </p:nvSpPr>
        <p:spPr>
          <a:xfrm>
            <a:off x="1347461" y="1139214"/>
            <a:ext cx="8972196" cy="923330"/>
          </a:xfrm>
          <a:prstGeom prst="rect">
            <a:avLst/>
          </a:prstGeom>
          <a:noFill/>
        </p:spPr>
        <p:txBody>
          <a:bodyPr wrap="square" rtlCol="0">
            <a:spAutoFit/>
          </a:bodyPr>
          <a:lstStyle/>
          <a:p>
            <a:pPr algn="just"/>
            <a:r>
              <a:rPr lang="en-US" altLang="en-US" dirty="0"/>
              <a:t>The wrapping up of data and code into a single unit is called data encapsulation. The data is not accessible to the outside world only those functions which are wrapped into a class can only access the private data of the class</a:t>
            </a:r>
            <a:endParaRPr lang="en-US" dirty="0"/>
          </a:p>
        </p:txBody>
      </p:sp>
      <p:sp>
        <p:nvSpPr>
          <p:cNvPr id="9" name="TextBox 8">
            <a:extLst>
              <a:ext uri="{FF2B5EF4-FFF2-40B4-BE49-F238E27FC236}">
                <a16:creationId xmlns:a16="http://schemas.microsoft.com/office/drawing/2014/main" id="{D3685756-A8BB-D6A6-8E7A-969D3B92D68F}"/>
              </a:ext>
            </a:extLst>
          </p:cNvPr>
          <p:cNvSpPr txBox="1"/>
          <p:nvPr/>
        </p:nvSpPr>
        <p:spPr>
          <a:xfrm>
            <a:off x="1347461" y="2127097"/>
            <a:ext cx="2255710" cy="369332"/>
          </a:xfrm>
          <a:prstGeom prst="rect">
            <a:avLst/>
          </a:prstGeom>
          <a:noFill/>
        </p:spPr>
        <p:txBody>
          <a:bodyPr wrap="square" rtlCol="0">
            <a:spAutoFit/>
          </a:bodyPr>
          <a:lstStyle/>
          <a:p>
            <a:r>
              <a:rPr lang="en-US" b="1" dirty="0"/>
              <a:t>Inheritance</a:t>
            </a:r>
          </a:p>
        </p:txBody>
      </p:sp>
      <p:sp>
        <p:nvSpPr>
          <p:cNvPr id="10" name="TextBox 9">
            <a:extLst>
              <a:ext uri="{FF2B5EF4-FFF2-40B4-BE49-F238E27FC236}">
                <a16:creationId xmlns:a16="http://schemas.microsoft.com/office/drawing/2014/main" id="{377340D0-41E9-58CB-1A58-CCA19D062A54}"/>
              </a:ext>
            </a:extLst>
          </p:cNvPr>
          <p:cNvSpPr txBox="1"/>
          <p:nvPr/>
        </p:nvSpPr>
        <p:spPr>
          <a:xfrm>
            <a:off x="859972" y="2527854"/>
            <a:ext cx="9688286" cy="923330"/>
          </a:xfrm>
          <a:prstGeom prst="rect">
            <a:avLst/>
          </a:prstGeom>
          <a:noFill/>
        </p:spPr>
        <p:txBody>
          <a:bodyPr wrap="square" rtlCol="0">
            <a:spAutoFit/>
          </a:bodyPr>
          <a:lstStyle/>
          <a:p>
            <a:pPr lvl="1" algn="just" eaLnBrk="1" fontAlgn="auto" hangingPunct="1">
              <a:spcAft>
                <a:spcPts val="0"/>
              </a:spcAft>
              <a:buFont typeface="Wingdings 2"/>
              <a:buNone/>
              <a:defRPr/>
            </a:pPr>
            <a:r>
              <a:rPr lang="en-US" dirty="0"/>
              <a:t>Inheritance is the process by which one class can acquire the properties of another class.</a:t>
            </a:r>
          </a:p>
          <a:p>
            <a:pPr lvl="1" algn="just" eaLnBrk="1" fontAlgn="auto" hangingPunct="1">
              <a:spcAft>
                <a:spcPts val="0"/>
              </a:spcAft>
              <a:buFont typeface="Wingdings 2"/>
              <a:buNone/>
              <a:defRPr/>
            </a:pPr>
            <a:r>
              <a:rPr lang="en-US" dirty="0"/>
              <a:t>The new classes, known as subclasses (or derived classes), inherit attributes and behavior of the pre-existing classes, which are referred to as </a:t>
            </a:r>
            <a:r>
              <a:rPr lang="en-US" dirty="0" err="1"/>
              <a:t>superclasses</a:t>
            </a:r>
            <a:r>
              <a:rPr lang="en-US" dirty="0"/>
              <a:t> (or ancestor classes).</a:t>
            </a:r>
          </a:p>
        </p:txBody>
      </p:sp>
      <p:sp>
        <p:nvSpPr>
          <p:cNvPr id="11" name="TextBox 10">
            <a:extLst>
              <a:ext uri="{FF2B5EF4-FFF2-40B4-BE49-F238E27FC236}">
                <a16:creationId xmlns:a16="http://schemas.microsoft.com/office/drawing/2014/main" id="{DE7ECCC3-CCBB-405F-3BF1-0ADB1DCA16A8}"/>
              </a:ext>
            </a:extLst>
          </p:cNvPr>
          <p:cNvSpPr txBox="1"/>
          <p:nvPr/>
        </p:nvSpPr>
        <p:spPr>
          <a:xfrm>
            <a:off x="1429815" y="3472036"/>
            <a:ext cx="1199367" cy="369332"/>
          </a:xfrm>
          <a:prstGeom prst="rect">
            <a:avLst/>
          </a:prstGeom>
          <a:noFill/>
        </p:spPr>
        <p:txBody>
          <a:bodyPr wrap="none" rtlCol="0">
            <a:spAutoFit/>
          </a:bodyPr>
          <a:lstStyle/>
          <a:p>
            <a:r>
              <a:rPr lang="en-US" b="1" dirty="0"/>
              <a:t>Abstraction</a:t>
            </a:r>
          </a:p>
        </p:txBody>
      </p:sp>
      <p:sp>
        <p:nvSpPr>
          <p:cNvPr id="12" name="TextBox 11">
            <a:extLst>
              <a:ext uri="{FF2B5EF4-FFF2-40B4-BE49-F238E27FC236}">
                <a16:creationId xmlns:a16="http://schemas.microsoft.com/office/drawing/2014/main" id="{B469100E-E8D8-492F-980B-1633F97509EA}"/>
              </a:ext>
            </a:extLst>
          </p:cNvPr>
          <p:cNvSpPr txBox="1"/>
          <p:nvPr/>
        </p:nvSpPr>
        <p:spPr>
          <a:xfrm>
            <a:off x="983501" y="3892836"/>
            <a:ext cx="10313505" cy="646331"/>
          </a:xfrm>
          <a:prstGeom prst="rect">
            <a:avLst/>
          </a:prstGeom>
          <a:noFill/>
        </p:spPr>
        <p:txBody>
          <a:bodyPr wrap="square" rtlCol="0">
            <a:spAutoFit/>
          </a:bodyPr>
          <a:lstStyle/>
          <a:p>
            <a:pPr lvl="1" algn="just" eaLnBrk="1" fontAlgn="auto" hangingPunct="1">
              <a:spcAft>
                <a:spcPts val="0"/>
              </a:spcAft>
              <a:buFont typeface="Wingdings 2"/>
              <a:buNone/>
              <a:defRPr/>
            </a:pPr>
            <a:r>
              <a:rPr lang="en-US" dirty="0"/>
              <a:t>Data abstraction is a fundamental principle of object-oriented programming that focuses on hiding the complex reality while exposing only the necessary parts.</a:t>
            </a:r>
          </a:p>
        </p:txBody>
      </p:sp>
      <p:sp>
        <p:nvSpPr>
          <p:cNvPr id="13" name="TextBox 12">
            <a:extLst>
              <a:ext uri="{FF2B5EF4-FFF2-40B4-BE49-F238E27FC236}">
                <a16:creationId xmlns:a16="http://schemas.microsoft.com/office/drawing/2014/main" id="{837BA071-889B-65D8-B887-500A3D10A13F}"/>
              </a:ext>
            </a:extLst>
          </p:cNvPr>
          <p:cNvSpPr txBox="1"/>
          <p:nvPr/>
        </p:nvSpPr>
        <p:spPr>
          <a:xfrm>
            <a:off x="1429815" y="4603719"/>
            <a:ext cx="1409360" cy="369332"/>
          </a:xfrm>
          <a:prstGeom prst="rect">
            <a:avLst/>
          </a:prstGeom>
          <a:noFill/>
        </p:spPr>
        <p:txBody>
          <a:bodyPr wrap="none" rtlCol="0">
            <a:spAutoFit/>
          </a:bodyPr>
          <a:lstStyle/>
          <a:p>
            <a:r>
              <a:rPr lang="en-US" b="1" dirty="0"/>
              <a:t>Polymorphism</a:t>
            </a:r>
          </a:p>
        </p:txBody>
      </p:sp>
      <p:sp>
        <p:nvSpPr>
          <p:cNvPr id="14" name="TextBox 13">
            <a:extLst>
              <a:ext uri="{FF2B5EF4-FFF2-40B4-BE49-F238E27FC236}">
                <a16:creationId xmlns:a16="http://schemas.microsoft.com/office/drawing/2014/main" id="{833559BF-9FD2-48F3-CC7E-BAE7FBAD3EC6}"/>
              </a:ext>
            </a:extLst>
          </p:cNvPr>
          <p:cNvSpPr txBox="1"/>
          <p:nvPr/>
        </p:nvSpPr>
        <p:spPr>
          <a:xfrm>
            <a:off x="983500" y="4994030"/>
            <a:ext cx="10313505" cy="1200329"/>
          </a:xfrm>
          <a:prstGeom prst="rect">
            <a:avLst/>
          </a:prstGeom>
          <a:noFill/>
        </p:spPr>
        <p:txBody>
          <a:bodyPr wrap="square" rtlCol="0">
            <a:spAutoFit/>
          </a:bodyPr>
          <a:lstStyle/>
          <a:p>
            <a:pPr lvl="1" algn="just" eaLnBrk="1" fontAlgn="auto" hangingPunct="1">
              <a:spcAft>
                <a:spcPts val="0"/>
              </a:spcAft>
              <a:buFont typeface="Wingdings 2"/>
              <a:buNone/>
              <a:defRPr/>
            </a:pPr>
            <a:r>
              <a:rPr lang="en-US" dirty="0"/>
              <a:t>Polymorphism is a core concept in object-oriented programming that allows objects of different classes to be treated as objects of a common superclass. It enables a single interface to represent different underlying forms (data types). There are two main types of polymorphism in C++: </a:t>
            </a:r>
            <a:r>
              <a:rPr lang="en-US" b="1" dirty="0"/>
              <a:t>compile-time polymorphism</a:t>
            </a:r>
            <a:r>
              <a:rPr lang="en-US" dirty="0"/>
              <a:t> (or static polymorphism) and </a:t>
            </a:r>
            <a:r>
              <a:rPr lang="en-US" b="1" dirty="0"/>
              <a:t>run-time polymorphism</a:t>
            </a:r>
            <a:r>
              <a:rPr lang="en-US" dirty="0"/>
              <a:t> (or dynamic polymorphism).</a:t>
            </a:r>
          </a:p>
        </p:txBody>
      </p:sp>
    </p:spTree>
    <p:extLst>
      <p:ext uri="{BB962C8B-B14F-4D97-AF65-F5344CB8AC3E}">
        <p14:creationId xmlns:p14="http://schemas.microsoft.com/office/powerpoint/2010/main" val="247524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E32651-A599-8900-04DD-D4AD8FE10A86}"/>
              </a:ext>
            </a:extLst>
          </p:cNvPr>
          <p:cNvSpPr txBox="1"/>
          <p:nvPr/>
        </p:nvSpPr>
        <p:spPr>
          <a:xfrm>
            <a:off x="609600" y="152401"/>
            <a:ext cx="5040086" cy="6705600"/>
          </a:xfrm>
          <a:prstGeom prst="rect">
            <a:avLst/>
          </a:prstGeom>
          <a:noFill/>
        </p:spPr>
        <p:txBody>
          <a:bodyPr wrap="square" rtlCol="0">
            <a:spAutoFit/>
          </a:bodyPr>
          <a:lstStyle/>
          <a:p>
            <a:r>
              <a:rPr lang="en-US" sz="1000" dirty="0"/>
              <a:t>// Abstract class for shapes (Abstraction)</a:t>
            </a:r>
          </a:p>
          <a:p>
            <a:r>
              <a:rPr lang="en-US" sz="1000" b="1" dirty="0"/>
              <a:t>class Shape </a:t>
            </a:r>
            <a:r>
              <a:rPr lang="en-US" sz="1000" dirty="0"/>
              <a:t>{</a:t>
            </a:r>
          </a:p>
          <a:p>
            <a:r>
              <a:rPr lang="en-US" sz="1000" dirty="0"/>
              <a:t>public:</a:t>
            </a:r>
          </a:p>
          <a:p>
            <a:r>
              <a:rPr lang="en-US" sz="1000" dirty="0"/>
              <a:t>    virtual double area() const = 0; // Pure virtual function for area</a:t>
            </a:r>
          </a:p>
          <a:p>
            <a:r>
              <a:rPr lang="en-US" sz="1000" dirty="0"/>
              <a:t>    virtual void draw() const = 0; // Pure virtual function for drawing</a:t>
            </a:r>
          </a:p>
          <a:p>
            <a:r>
              <a:rPr lang="en-US" sz="1000" dirty="0"/>
              <a:t>    virtual ~Shape() {} // Virtual destructor</a:t>
            </a:r>
          </a:p>
          <a:p>
            <a:r>
              <a:rPr lang="en-US" sz="1000" dirty="0"/>
              <a:t>};</a:t>
            </a:r>
          </a:p>
          <a:p>
            <a:endParaRPr lang="en-US" sz="1000" dirty="0"/>
          </a:p>
          <a:p>
            <a:r>
              <a:rPr lang="en-US" sz="1000" dirty="0"/>
              <a:t>// Derived class: Circle (Inheritance)</a:t>
            </a:r>
          </a:p>
          <a:p>
            <a:r>
              <a:rPr lang="en-US" sz="1000" b="1" dirty="0"/>
              <a:t>class Circle : public Shape </a:t>
            </a:r>
            <a:r>
              <a:rPr lang="en-US" sz="1000" dirty="0"/>
              <a:t>{</a:t>
            </a:r>
          </a:p>
          <a:p>
            <a:r>
              <a:rPr lang="en-US" sz="1000" dirty="0"/>
              <a:t>private:</a:t>
            </a:r>
          </a:p>
          <a:p>
            <a:r>
              <a:rPr lang="en-US" sz="1000" dirty="0"/>
              <a:t>    double radius; // Encapsulated data member</a:t>
            </a:r>
          </a:p>
          <a:p>
            <a:endParaRPr lang="en-US" sz="1000" dirty="0"/>
          </a:p>
          <a:p>
            <a:r>
              <a:rPr lang="en-US" sz="1000" dirty="0"/>
              <a:t>public:</a:t>
            </a:r>
          </a:p>
          <a:p>
            <a:r>
              <a:rPr lang="en-US" sz="1000" dirty="0"/>
              <a:t>    Circle(double r) : radius(r) {} // Constructor</a:t>
            </a:r>
          </a:p>
          <a:p>
            <a:endParaRPr lang="en-US" sz="1000" dirty="0"/>
          </a:p>
          <a:p>
            <a:r>
              <a:rPr lang="en-US" sz="1000" dirty="0"/>
              <a:t>    double area() const override { // Override area method</a:t>
            </a:r>
          </a:p>
          <a:p>
            <a:r>
              <a:rPr lang="en-US" sz="1000" dirty="0"/>
              <a:t>        return M_PI * radius * radius;</a:t>
            </a:r>
          </a:p>
          <a:p>
            <a:r>
              <a:rPr lang="en-US" sz="1000" dirty="0"/>
              <a:t>    }</a:t>
            </a:r>
          </a:p>
          <a:p>
            <a:endParaRPr lang="en-US" sz="1000" dirty="0"/>
          </a:p>
          <a:p>
            <a:r>
              <a:rPr lang="en-US" sz="1000" dirty="0"/>
              <a:t>    void draw() const override { // Override draw method</a:t>
            </a:r>
          </a:p>
          <a:p>
            <a:r>
              <a:rPr lang="en-US" sz="1000" dirty="0"/>
              <a:t>        std::</a:t>
            </a:r>
            <a:r>
              <a:rPr lang="en-US" sz="1000" dirty="0" err="1"/>
              <a:t>cout</a:t>
            </a:r>
            <a:r>
              <a:rPr lang="en-US" sz="1000" dirty="0"/>
              <a:t> &lt;&lt; "Drawing a Circle with radius: " &lt;&lt; radius &lt;&lt; std::</a:t>
            </a:r>
            <a:r>
              <a:rPr lang="en-US" sz="1000" dirty="0" err="1"/>
              <a:t>endl</a:t>
            </a:r>
            <a:r>
              <a:rPr lang="en-US" sz="1000" dirty="0"/>
              <a:t>;</a:t>
            </a:r>
          </a:p>
          <a:p>
            <a:r>
              <a:rPr lang="en-US" sz="1000" dirty="0"/>
              <a:t>    }</a:t>
            </a:r>
          </a:p>
          <a:p>
            <a:r>
              <a:rPr lang="en-US" sz="1000" dirty="0"/>
              <a:t>};</a:t>
            </a:r>
          </a:p>
          <a:p>
            <a:endParaRPr lang="en-US" sz="1000" dirty="0"/>
          </a:p>
          <a:p>
            <a:r>
              <a:rPr lang="en-US" sz="1000" dirty="0"/>
              <a:t>// Derived class: Rectangle (Inheritance)</a:t>
            </a:r>
          </a:p>
          <a:p>
            <a:r>
              <a:rPr lang="en-US" sz="1000" b="1" dirty="0"/>
              <a:t>class Rectangle : public Shape </a:t>
            </a:r>
            <a:r>
              <a:rPr lang="en-US" sz="1000" dirty="0"/>
              <a:t>{</a:t>
            </a:r>
          </a:p>
          <a:p>
            <a:r>
              <a:rPr lang="en-US" sz="1000" dirty="0"/>
              <a:t>private:</a:t>
            </a:r>
          </a:p>
          <a:p>
            <a:r>
              <a:rPr lang="en-US" sz="1000" dirty="0"/>
              <a:t>    double width;  // Encapsulated data member</a:t>
            </a:r>
          </a:p>
          <a:p>
            <a:r>
              <a:rPr lang="en-US" sz="1000" dirty="0"/>
              <a:t>    double height; // Encapsulated data member</a:t>
            </a:r>
          </a:p>
          <a:p>
            <a:endParaRPr lang="en-US" sz="1000" dirty="0"/>
          </a:p>
          <a:p>
            <a:r>
              <a:rPr lang="en-US" sz="1000" dirty="0"/>
              <a:t>public:</a:t>
            </a:r>
          </a:p>
          <a:p>
            <a:r>
              <a:rPr lang="en-US" sz="1000" dirty="0"/>
              <a:t>    Rectangle(double w, double h) : width(w), height(h) {} // Constructor</a:t>
            </a:r>
          </a:p>
          <a:p>
            <a:endParaRPr lang="en-US" sz="1000" dirty="0"/>
          </a:p>
          <a:p>
            <a:r>
              <a:rPr lang="en-US" sz="1000" dirty="0"/>
              <a:t>    double area() const override { // Override area method</a:t>
            </a:r>
          </a:p>
          <a:p>
            <a:r>
              <a:rPr lang="en-US" sz="1000" dirty="0"/>
              <a:t>        return width * height;</a:t>
            </a:r>
          </a:p>
          <a:p>
            <a:r>
              <a:rPr lang="en-US" sz="1000" dirty="0"/>
              <a:t>    }</a:t>
            </a:r>
          </a:p>
          <a:p>
            <a:endParaRPr lang="en-US" sz="1000" dirty="0"/>
          </a:p>
          <a:p>
            <a:r>
              <a:rPr lang="en-US" sz="1000" dirty="0"/>
              <a:t>    void draw() const override { // Override draw method</a:t>
            </a:r>
          </a:p>
          <a:p>
            <a:r>
              <a:rPr lang="en-US" sz="1000" dirty="0"/>
              <a:t>        std::</a:t>
            </a:r>
            <a:r>
              <a:rPr lang="en-US" sz="1000" dirty="0" err="1"/>
              <a:t>cout</a:t>
            </a:r>
            <a:r>
              <a:rPr lang="en-US" sz="1000" dirty="0"/>
              <a:t> &lt;&lt; "Drawing a Rectangle with width: " &lt;&lt; width &lt;&lt; " and height: " &lt;&lt; height &lt;&lt; std::</a:t>
            </a:r>
            <a:r>
              <a:rPr lang="en-US" sz="1000" dirty="0" err="1"/>
              <a:t>endl</a:t>
            </a:r>
            <a:r>
              <a:rPr lang="en-US" sz="1000" dirty="0"/>
              <a:t>;</a:t>
            </a:r>
          </a:p>
          <a:p>
            <a:r>
              <a:rPr lang="en-US" sz="1000" dirty="0"/>
              <a:t>    }</a:t>
            </a:r>
          </a:p>
          <a:p>
            <a:r>
              <a:rPr lang="en-US" sz="1000" dirty="0"/>
              <a:t>};</a:t>
            </a:r>
          </a:p>
          <a:p>
            <a:endParaRPr lang="en-US" sz="1000" dirty="0"/>
          </a:p>
        </p:txBody>
      </p:sp>
      <p:sp>
        <p:nvSpPr>
          <p:cNvPr id="8" name="TextBox 7">
            <a:extLst>
              <a:ext uri="{FF2B5EF4-FFF2-40B4-BE49-F238E27FC236}">
                <a16:creationId xmlns:a16="http://schemas.microsoft.com/office/drawing/2014/main" id="{899170A2-88DB-BF98-F279-A371D125B058}"/>
              </a:ext>
            </a:extLst>
          </p:cNvPr>
          <p:cNvSpPr txBox="1"/>
          <p:nvPr/>
        </p:nvSpPr>
        <p:spPr>
          <a:xfrm>
            <a:off x="5323114" y="283029"/>
            <a:ext cx="649877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Shape class is an abstract class that defines two pure virtual functions, area() and draw(). This allows derived classes to provide their implementations while hiding the complexity.</a:t>
            </a:r>
          </a:p>
          <a:p>
            <a:pPr marL="285750" indent="-285750">
              <a:buFont typeface="Arial" panose="020B0604020202020204" pitchFamily="34" charset="0"/>
              <a:buChar char="•"/>
            </a:pPr>
            <a:r>
              <a:rPr lang="en-US" sz="1400" dirty="0"/>
              <a:t>The Circle and Rectangle classes encapsulate their specific attributes (radius, width, and height). These data members are private, so they cannot be accessed directly outside the class.</a:t>
            </a:r>
          </a:p>
          <a:p>
            <a:pPr marL="285750" indent="-285750">
              <a:buFont typeface="Arial" panose="020B0604020202020204" pitchFamily="34" charset="0"/>
              <a:buChar char="•"/>
            </a:pPr>
            <a:r>
              <a:rPr lang="en-US" sz="1400" dirty="0"/>
              <a:t>Circle and Rectangle classes inherit from the Shape class, enabling them to provide specific implementations for the area() and draw() methods.</a:t>
            </a:r>
          </a:p>
          <a:p>
            <a:pPr marL="285750" indent="-285750">
              <a:buFont typeface="Arial" panose="020B0604020202020204" pitchFamily="34" charset="0"/>
              <a:buChar char="•"/>
            </a:pPr>
            <a:r>
              <a:rPr lang="en-US" sz="1400" dirty="0"/>
              <a:t>In the main function, we use a vector of unique pointers to Shape. This allows us to store different types of shapes (Circle and Rectangle) and treat them uniformly. The correct draw() and area() methods are called based on the actual object type at runtime.</a:t>
            </a:r>
          </a:p>
        </p:txBody>
      </p:sp>
      <p:sp>
        <p:nvSpPr>
          <p:cNvPr id="9" name="TextBox 8">
            <a:extLst>
              <a:ext uri="{FF2B5EF4-FFF2-40B4-BE49-F238E27FC236}">
                <a16:creationId xmlns:a16="http://schemas.microsoft.com/office/drawing/2014/main" id="{D0C8F591-2AC2-4F0B-4905-350B94C0C9A6}"/>
              </a:ext>
            </a:extLst>
          </p:cNvPr>
          <p:cNvSpPr txBox="1"/>
          <p:nvPr/>
        </p:nvSpPr>
        <p:spPr>
          <a:xfrm>
            <a:off x="5804452" y="3278127"/>
            <a:ext cx="5340626" cy="3046988"/>
          </a:xfrm>
          <a:prstGeom prst="rect">
            <a:avLst/>
          </a:prstGeom>
          <a:noFill/>
        </p:spPr>
        <p:txBody>
          <a:bodyPr wrap="square" rtlCol="0">
            <a:spAutoFit/>
          </a:bodyPr>
          <a:lstStyle/>
          <a:p>
            <a:r>
              <a:rPr lang="en-US" sz="1200" b="1" dirty="0"/>
              <a:t>int main() {</a:t>
            </a:r>
          </a:p>
          <a:p>
            <a:r>
              <a:rPr lang="en-US" sz="1200" dirty="0"/>
              <a:t>    std::vector&lt;std::</a:t>
            </a:r>
            <a:r>
              <a:rPr lang="en-US" sz="1200" dirty="0" err="1"/>
              <a:t>unique_ptr</a:t>
            </a:r>
            <a:r>
              <a:rPr lang="en-US" sz="1200" dirty="0"/>
              <a:t>&lt;Shape&gt;&gt; shapes; // Vector of unique pointers to Shape</a:t>
            </a:r>
          </a:p>
          <a:p>
            <a:endParaRPr lang="en-US" sz="1200" dirty="0"/>
          </a:p>
          <a:p>
            <a:r>
              <a:rPr lang="en-US" sz="1200" dirty="0"/>
              <a:t>    // Creating objects of Circle and Rectangle</a:t>
            </a:r>
          </a:p>
          <a:p>
            <a:r>
              <a:rPr lang="en-US" sz="1200" dirty="0"/>
              <a:t>    </a:t>
            </a:r>
            <a:r>
              <a:rPr lang="en-US" sz="1200" dirty="0" err="1"/>
              <a:t>shapes.push_back</a:t>
            </a:r>
            <a:r>
              <a:rPr lang="en-US" sz="1200" dirty="0"/>
              <a:t>(std::</a:t>
            </a:r>
            <a:r>
              <a:rPr lang="en-US" sz="1200" dirty="0" err="1"/>
              <a:t>make_unique</a:t>
            </a:r>
            <a:r>
              <a:rPr lang="en-US" sz="1200" dirty="0"/>
              <a:t>&lt;Circle&gt;(5.0));</a:t>
            </a:r>
          </a:p>
          <a:p>
            <a:r>
              <a:rPr lang="en-US" sz="1200" dirty="0"/>
              <a:t>    </a:t>
            </a:r>
            <a:r>
              <a:rPr lang="en-US" sz="1200" dirty="0" err="1"/>
              <a:t>shapes.push_back</a:t>
            </a:r>
            <a:r>
              <a:rPr lang="en-US" sz="1200" dirty="0"/>
              <a:t>(std::</a:t>
            </a:r>
            <a:r>
              <a:rPr lang="en-US" sz="1200" dirty="0" err="1"/>
              <a:t>make_unique</a:t>
            </a:r>
            <a:r>
              <a:rPr lang="en-US" sz="1200" dirty="0"/>
              <a:t>&lt;Rectangle&gt;(4.0, 6.0));</a:t>
            </a:r>
          </a:p>
          <a:p>
            <a:endParaRPr lang="en-US" sz="1200" dirty="0"/>
          </a:p>
          <a:p>
            <a:r>
              <a:rPr lang="en-US" sz="1200" dirty="0"/>
              <a:t>    // Using polymorphism to draw shapes and calculate their areas</a:t>
            </a:r>
          </a:p>
          <a:p>
            <a:r>
              <a:rPr lang="en-US" sz="1200" dirty="0"/>
              <a:t>    for (const auto&amp; shape : shapes) {</a:t>
            </a:r>
          </a:p>
          <a:p>
            <a:r>
              <a:rPr lang="en-US" sz="1200" dirty="0"/>
              <a:t>        shape-&gt;draw(); // Calls the draw method of the specific shape</a:t>
            </a:r>
          </a:p>
          <a:p>
            <a:r>
              <a:rPr lang="en-US" sz="1200" dirty="0"/>
              <a:t>        std::</a:t>
            </a:r>
            <a:r>
              <a:rPr lang="en-US" sz="1200" dirty="0" err="1"/>
              <a:t>cout</a:t>
            </a:r>
            <a:r>
              <a:rPr lang="en-US" sz="1200" dirty="0"/>
              <a:t> &lt;&lt; "Area: " &lt;&lt; shape-&gt;area() &lt;&lt; std::</a:t>
            </a:r>
            <a:r>
              <a:rPr lang="en-US" sz="1200" dirty="0" err="1"/>
              <a:t>endl</a:t>
            </a:r>
            <a:r>
              <a:rPr lang="en-US" sz="1200" dirty="0"/>
              <a:t>; // Calls the area method</a:t>
            </a:r>
          </a:p>
          <a:p>
            <a:r>
              <a:rPr lang="en-US" sz="1200" dirty="0"/>
              <a:t>    }</a:t>
            </a:r>
          </a:p>
          <a:p>
            <a:endParaRPr lang="en-US" sz="1200" dirty="0"/>
          </a:p>
          <a:p>
            <a:r>
              <a:rPr lang="en-US" sz="1200" dirty="0"/>
              <a:t>    return 0;</a:t>
            </a:r>
          </a:p>
          <a:p>
            <a:r>
              <a:rPr lang="en-US" sz="1200" dirty="0"/>
              <a:t>}</a:t>
            </a:r>
          </a:p>
          <a:p>
            <a:endParaRPr lang="en-US" sz="1200" dirty="0"/>
          </a:p>
        </p:txBody>
      </p:sp>
    </p:spTree>
    <p:extLst>
      <p:ext uri="{BB962C8B-B14F-4D97-AF65-F5344CB8AC3E}">
        <p14:creationId xmlns:p14="http://schemas.microsoft.com/office/powerpoint/2010/main" val="385816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01F6B-4F5B-DCAB-866A-F80609978B13}"/>
              </a:ext>
            </a:extLst>
          </p:cNvPr>
          <p:cNvSpPr txBox="1"/>
          <p:nvPr/>
        </p:nvSpPr>
        <p:spPr>
          <a:xfrm>
            <a:off x="901148" y="596348"/>
            <a:ext cx="10999304" cy="2031325"/>
          </a:xfrm>
          <a:prstGeom prst="rect">
            <a:avLst/>
          </a:prstGeom>
          <a:noFill/>
        </p:spPr>
        <p:txBody>
          <a:bodyPr wrap="square" rtlCol="0">
            <a:spAutoFit/>
          </a:bodyPr>
          <a:lstStyle/>
          <a:p>
            <a:r>
              <a:rPr lang="en-US" dirty="0"/>
              <a:t>Topics to Review:</a:t>
            </a:r>
          </a:p>
          <a:p>
            <a:endParaRPr lang="en-US" dirty="0"/>
          </a:p>
          <a:p>
            <a:endParaRPr lang="en-US" dirty="0"/>
          </a:p>
          <a:p>
            <a:pPr marL="285750" indent="-285750">
              <a:buFont typeface="Arial" panose="020B0604020202020204" pitchFamily="34" charset="0"/>
              <a:buChar char="•"/>
            </a:pPr>
            <a:r>
              <a:rPr lang="en-US" dirty="0"/>
              <a:t>Difference between Abstraction and Encapsulation</a:t>
            </a:r>
          </a:p>
          <a:p>
            <a:pPr marL="285750" indent="-285750">
              <a:buFont typeface="Arial" panose="020B0604020202020204" pitchFamily="34" charset="0"/>
              <a:buChar char="•"/>
            </a:pPr>
            <a:r>
              <a:rPr lang="en-US" dirty="0"/>
              <a:t>Types of Polymorphism</a:t>
            </a:r>
          </a:p>
          <a:p>
            <a:pPr marL="285750" indent="-285750">
              <a:buFont typeface="Arial" panose="020B0604020202020204" pitchFamily="34" charset="0"/>
              <a:buChar char="•"/>
            </a:pPr>
            <a:r>
              <a:rPr lang="en-US" dirty="0"/>
              <a:t>Dynamic Binding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1476036"/>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2566</TotalTime>
  <Words>955</Words>
  <Application>Microsoft Macintosh PowerPoint</Application>
  <PresentationFormat>Widescreen</PresentationFormat>
  <Paragraphs>86</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Nunito</vt:lpstr>
      <vt:lpstr>Univers Condensed Light</vt:lpstr>
      <vt:lpstr>Walbaum Display Light</vt:lpstr>
      <vt:lpstr>Wingdings 2</vt:lpstr>
      <vt:lpstr>AngleLinesVTI</vt:lpstr>
      <vt:lpstr>Object Orientation Programming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Bhardwaj, Ankit</dc:creator>
  <cp:lastModifiedBy>Bhardwaj, Ankit</cp:lastModifiedBy>
  <cp:revision>3</cp:revision>
  <dcterms:created xsi:type="dcterms:W3CDTF">2024-10-25T19:39:16Z</dcterms:created>
  <dcterms:modified xsi:type="dcterms:W3CDTF">2024-10-27T14:25:20Z</dcterms:modified>
</cp:coreProperties>
</file>