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 id="2147483676" r:id="rId2"/>
  </p:sldMasterIdLst>
  <p:notesMasterIdLst>
    <p:notesMasterId r:id="rId4"/>
  </p:notesMasterIdLst>
  <p:handoutMasterIdLst>
    <p:handoutMasterId r:id="rId5"/>
  </p:handoutMasterIdLst>
  <p:sldIdLst>
    <p:sldId id="290" r:id="rId3"/>
  </p:sldIdLst>
  <p:sldSz cx="30243463" cy="42806938"/>
  <p:notesSz cx="6858000" cy="9144000"/>
  <p:defaultTextStyle>
    <a:defPPr>
      <a:defRPr lang="fr-FR"/>
    </a:defPPr>
    <a:lvl1pPr marL="0" algn="l" defTabSz="3506358" rtl="0" eaLnBrk="1" latinLnBrk="0" hangingPunct="1">
      <a:defRPr sz="6902" kern="1200">
        <a:solidFill>
          <a:schemeClr val="tx1"/>
        </a:solidFill>
        <a:latin typeface="+mn-lt"/>
        <a:ea typeface="+mn-ea"/>
        <a:cs typeface="+mn-cs"/>
      </a:defRPr>
    </a:lvl1pPr>
    <a:lvl2pPr marL="1753179" algn="l" defTabSz="3506358" rtl="0" eaLnBrk="1" latinLnBrk="0" hangingPunct="1">
      <a:defRPr sz="6902" kern="1200">
        <a:solidFill>
          <a:schemeClr val="tx1"/>
        </a:solidFill>
        <a:latin typeface="+mn-lt"/>
        <a:ea typeface="+mn-ea"/>
        <a:cs typeface="+mn-cs"/>
      </a:defRPr>
    </a:lvl2pPr>
    <a:lvl3pPr marL="3506358" algn="l" defTabSz="3506358" rtl="0" eaLnBrk="1" latinLnBrk="0" hangingPunct="1">
      <a:defRPr sz="6902" kern="1200">
        <a:solidFill>
          <a:schemeClr val="tx1"/>
        </a:solidFill>
        <a:latin typeface="+mn-lt"/>
        <a:ea typeface="+mn-ea"/>
        <a:cs typeface="+mn-cs"/>
      </a:defRPr>
    </a:lvl3pPr>
    <a:lvl4pPr marL="5259537" algn="l" defTabSz="3506358" rtl="0" eaLnBrk="1" latinLnBrk="0" hangingPunct="1">
      <a:defRPr sz="6902" kern="1200">
        <a:solidFill>
          <a:schemeClr val="tx1"/>
        </a:solidFill>
        <a:latin typeface="+mn-lt"/>
        <a:ea typeface="+mn-ea"/>
        <a:cs typeface="+mn-cs"/>
      </a:defRPr>
    </a:lvl4pPr>
    <a:lvl5pPr marL="7012716" algn="l" defTabSz="3506358" rtl="0" eaLnBrk="1" latinLnBrk="0" hangingPunct="1">
      <a:defRPr sz="6902" kern="1200">
        <a:solidFill>
          <a:schemeClr val="tx1"/>
        </a:solidFill>
        <a:latin typeface="+mn-lt"/>
        <a:ea typeface="+mn-ea"/>
        <a:cs typeface="+mn-cs"/>
      </a:defRPr>
    </a:lvl5pPr>
    <a:lvl6pPr marL="8765896" algn="l" defTabSz="3506358" rtl="0" eaLnBrk="1" latinLnBrk="0" hangingPunct="1">
      <a:defRPr sz="6902" kern="1200">
        <a:solidFill>
          <a:schemeClr val="tx1"/>
        </a:solidFill>
        <a:latin typeface="+mn-lt"/>
        <a:ea typeface="+mn-ea"/>
        <a:cs typeface="+mn-cs"/>
      </a:defRPr>
    </a:lvl6pPr>
    <a:lvl7pPr marL="10519075" algn="l" defTabSz="3506358" rtl="0" eaLnBrk="1" latinLnBrk="0" hangingPunct="1">
      <a:defRPr sz="6902" kern="1200">
        <a:solidFill>
          <a:schemeClr val="tx1"/>
        </a:solidFill>
        <a:latin typeface="+mn-lt"/>
        <a:ea typeface="+mn-ea"/>
        <a:cs typeface="+mn-cs"/>
      </a:defRPr>
    </a:lvl7pPr>
    <a:lvl8pPr marL="12272254" algn="l" defTabSz="3506358" rtl="0" eaLnBrk="1" latinLnBrk="0" hangingPunct="1">
      <a:defRPr sz="6902" kern="1200">
        <a:solidFill>
          <a:schemeClr val="tx1"/>
        </a:solidFill>
        <a:latin typeface="+mn-lt"/>
        <a:ea typeface="+mn-ea"/>
        <a:cs typeface="+mn-cs"/>
      </a:defRPr>
    </a:lvl8pPr>
    <a:lvl9pPr marL="14025433" algn="l" defTabSz="3506358" rtl="0" eaLnBrk="1" latinLnBrk="0" hangingPunct="1">
      <a:defRPr sz="6902"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79"/>
    <p:restoredTop sz="96311"/>
  </p:normalViewPr>
  <p:slideViewPr>
    <p:cSldViewPr snapToGrid="0" snapToObjects="1">
      <p:cViewPr varScale="1">
        <p:scale>
          <a:sx n="25" d="100"/>
          <a:sy n="25" d="100"/>
        </p:scale>
        <p:origin x="4842" y="5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44183F3-13AF-5A4F-9C5C-8852F40F93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B88AF7E-D3ED-BD4B-A232-B84FB5673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C17754-5853-E642-A494-B712EA782523}" type="datetimeFigureOut">
              <a:rPr lang="fr-FR" smtClean="0"/>
              <a:t>26/08/2024</a:t>
            </a:fld>
            <a:endParaRPr lang="fr-FR"/>
          </a:p>
        </p:txBody>
      </p:sp>
      <p:sp>
        <p:nvSpPr>
          <p:cNvPr id="4" name="Espace réservé du pied de page 3">
            <a:extLst>
              <a:ext uri="{FF2B5EF4-FFF2-40B4-BE49-F238E27FC236}">
                <a16:creationId xmlns:a16="http://schemas.microsoft.com/office/drawing/2014/main" id="{E049FEC1-D668-1F4F-9E78-6400BE8ADC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15CE4F1E-D752-934F-8200-039B656964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F2064A-0971-F446-A7E0-9C3593E78EC8}" type="slidenum">
              <a:rPr lang="fr-FR" smtClean="0"/>
              <a:t>‹N°›</a:t>
            </a:fld>
            <a:endParaRPr lang="fr-FR"/>
          </a:p>
        </p:txBody>
      </p:sp>
    </p:spTree>
    <p:extLst>
      <p:ext uri="{BB962C8B-B14F-4D97-AF65-F5344CB8AC3E}">
        <p14:creationId xmlns:p14="http://schemas.microsoft.com/office/powerpoint/2010/main" val="1917973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93DE3-EB4F-DD48-B8D6-678A564BF77A}" type="datetimeFigureOut">
              <a:rPr lang="fr-FR" smtClean="0"/>
              <a:t>26/08/2024</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DC20F-9563-D645-9A78-3F1F52D6813C}" type="slidenum">
              <a:rPr lang="fr-FR" smtClean="0"/>
              <a:t>‹N°›</a:t>
            </a:fld>
            <a:endParaRPr lang="fr-FR"/>
          </a:p>
        </p:txBody>
      </p:sp>
    </p:spTree>
    <p:extLst>
      <p:ext uri="{BB962C8B-B14F-4D97-AF65-F5344CB8AC3E}">
        <p14:creationId xmlns:p14="http://schemas.microsoft.com/office/powerpoint/2010/main" val="187206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95" y="-101155"/>
            <a:ext cx="30313952" cy="2316762"/>
          </a:xfrm>
          <a:prstGeom prst="rect">
            <a:avLst/>
          </a:prstGeom>
        </p:spPr>
      </p:pic>
      <p:sp>
        <p:nvSpPr>
          <p:cNvPr id="2" name="Espace réservé pour une image  7">
            <a:extLst>
              <a:ext uri="{FF2B5EF4-FFF2-40B4-BE49-F238E27FC236}">
                <a16:creationId xmlns:a16="http://schemas.microsoft.com/office/drawing/2014/main" id="{4E415161-56DE-D1A1-FDEC-726AF7385088}"/>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62807D36-18DE-A956-BB73-01BF51EBE1C7}"/>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D1E53B3C-BBBF-FF8C-6BD1-311A4BB2C149}"/>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0EA66EB1-8926-6AFF-8F36-5148EB4997A1}"/>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950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5" name="Espace réservé pour une image  7">
            <a:extLst>
              <a:ext uri="{FF2B5EF4-FFF2-40B4-BE49-F238E27FC236}">
                <a16:creationId xmlns:a16="http://schemas.microsoft.com/office/drawing/2014/main" id="{4F880C78-E260-3B2B-0744-1CC9810BDF1C}"/>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16" name="Sous-titre 2">
            <a:extLst>
              <a:ext uri="{FF2B5EF4-FFF2-40B4-BE49-F238E27FC236}">
                <a16:creationId xmlns:a16="http://schemas.microsoft.com/office/drawing/2014/main" id="{3134545D-BEF9-F3A0-9D20-79817A5FF734}"/>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17" name="Connecteur droit 16">
            <a:extLst>
              <a:ext uri="{FF2B5EF4-FFF2-40B4-BE49-F238E27FC236}">
                <a16:creationId xmlns:a16="http://schemas.microsoft.com/office/drawing/2014/main" id="{CEDFA40C-0C5E-217D-8748-12A894967407}"/>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6BF6A8B-C498-7F0A-BDC3-FCBA29D40CC3}"/>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4" name="Espace réservé du texte 4">
            <a:extLst>
              <a:ext uri="{FF2B5EF4-FFF2-40B4-BE49-F238E27FC236}">
                <a16:creationId xmlns:a16="http://schemas.microsoft.com/office/drawing/2014/main" id="{4B7FA1AF-C93D-01E3-402C-6CED293C56A4}"/>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2" name="Image 1">
            <a:extLst>
              <a:ext uri="{FF2B5EF4-FFF2-40B4-BE49-F238E27FC236}">
                <a16:creationId xmlns:a16="http://schemas.microsoft.com/office/drawing/2014/main" id="{9C83B0B6-E377-4316-E27A-0C9F5400F45D}"/>
              </a:ext>
            </a:extLst>
          </p:cNvPr>
          <p:cNvPicPr>
            <a:picLocks noChangeAspect="1"/>
          </p:cNvPicPr>
          <p:nvPr userDrawn="1"/>
        </p:nvPicPr>
        <p:blipFill>
          <a:blip r:embed="rId4"/>
          <a:srcRect/>
          <a:stretch/>
        </p:blipFill>
        <p:spPr>
          <a:xfrm>
            <a:off x="-54795" y="-101155"/>
            <a:ext cx="30313952" cy="2316762"/>
          </a:xfrm>
          <a:prstGeom prst="rect">
            <a:avLst/>
          </a:prstGeom>
        </p:spPr>
      </p:pic>
    </p:spTree>
    <p:extLst>
      <p:ext uri="{BB962C8B-B14F-4D97-AF65-F5344CB8AC3E}">
        <p14:creationId xmlns:p14="http://schemas.microsoft.com/office/powerpoint/2010/main" val="1124485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9853131A-5A47-89A0-81E4-37951E78B875}"/>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2B6300EC-D0D4-D3E4-D0A2-348156A47E60}"/>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A0B605FD-D4FD-A00A-2370-783EF38820DF}"/>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037591AB-3D9E-2023-9D25-B4DF7A246A8A}"/>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CD5D4A1D-FE9C-26E4-27B0-5F0EB4775CB1}"/>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6" name="Image 15">
            <a:extLst>
              <a:ext uri="{FF2B5EF4-FFF2-40B4-BE49-F238E27FC236}">
                <a16:creationId xmlns:a16="http://schemas.microsoft.com/office/drawing/2014/main" id="{A486E89E-9456-DB60-6B43-270100DFCCF6}"/>
              </a:ext>
            </a:extLst>
          </p:cNvPr>
          <p:cNvPicPr>
            <a:picLocks noChangeAspect="1"/>
          </p:cNvPicPr>
          <p:nvPr userDrawn="1"/>
        </p:nvPicPr>
        <p:blipFill>
          <a:blip r:embed="rId4"/>
          <a:srcRect/>
          <a:stretch/>
        </p:blipFill>
        <p:spPr>
          <a:xfrm>
            <a:off x="-54789" y="-101155"/>
            <a:ext cx="30313939" cy="2316762"/>
          </a:xfrm>
          <a:prstGeom prst="rect">
            <a:avLst/>
          </a:prstGeom>
        </p:spPr>
      </p:pic>
    </p:spTree>
    <p:extLst>
      <p:ext uri="{BB962C8B-B14F-4D97-AF65-F5344CB8AC3E}">
        <p14:creationId xmlns:p14="http://schemas.microsoft.com/office/powerpoint/2010/main" val="2007478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E0EA17BF-753F-76BB-BC08-641BBA263508}"/>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D71C9DED-DB09-31AD-2DF8-262081507BEC}"/>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A6536E29-F79C-6963-B6F9-A654232B9D79}"/>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740CD993-6F4C-C8DF-07A2-071EBC9B268C}"/>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391F5507-503D-7BBF-B4E5-08F91957980C}"/>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EA94963F-536A-F1C2-1EFA-D0B885F3FCAF}"/>
              </a:ext>
            </a:extLst>
          </p:cNvPr>
          <p:cNvPicPr>
            <a:picLocks noChangeAspect="1"/>
          </p:cNvPicPr>
          <p:nvPr userDrawn="1"/>
        </p:nvPicPr>
        <p:blipFill>
          <a:blip r:embed="rId4"/>
          <a:srcRect/>
          <a:stretch/>
        </p:blipFill>
        <p:spPr>
          <a:xfrm>
            <a:off x="-54789" y="-101155"/>
            <a:ext cx="30313939" cy="2316761"/>
          </a:xfrm>
          <a:prstGeom prst="rect">
            <a:avLst/>
          </a:prstGeom>
        </p:spPr>
      </p:pic>
    </p:spTree>
    <p:extLst>
      <p:ext uri="{BB962C8B-B14F-4D97-AF65-F5344CB8AC3E}">
        <p14:creationId xmlns:p14="http://schemas.microsoft.com/office/powerpoint/2010/main" val="3304162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C">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CB563081-AC5C-2261-FB46-081B6B1841CA}"/>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4E0CA6C7-9907-3EF9-678A-922383453106}"/>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FB7B93EB-BAC6-626E-36AC-83AE94149607}"/>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C3965B0B-31BB-B102-117E-308F3C8B2CE1}"/>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DC31F861-047F-9627-CE4B-2B13EA80D700}"/>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D950B45F-0E00-23CE-0613-F7B6F0C68127}"/>
              </a:ext>
            </a:extLst>
          </p:cNvPr>
          <p:cNvPicPr>
            <a:picLocks noChangeAspect="1"/>
          </p:cNvPicPr>
          <p:nvPr userDrawn="1"/>
        </p:nvPicPr>
        <p:blipFill>
          <a:blip r:embed="rId4"/>
          <a:srcRect/>
          <a:stretch/>
        </p:blipFill>
        <p:spPr>
          <a:xfrm>
            <a:off x="-54795" y="-101155"/>
            <a:ext cx="30313952" cy="2316762"/>
          </a:xfrm>
          <a:prstGeom prst="rect">
            <a:avLst/>
          </a:prstGeom>
        </p:spPr>
      </p:pic>
    </p:spTree>
    <p:extLst>
      <p:ext uri="{BB962C8B-B14F-4D97-AF65-F5344CB8AC3E}">
        <p14:creationId xmlns:p14="http://schemas.microsoft.com/office/powerpoint/2010/main" val="2395863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3DDC679F-C497-C2A5-0DBE-7F3B5F1E7608}"/>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780EB330-E608-E00E-0AE6-DEDC05E59144}"/>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4E2F543B-3793-AEC5-CC48-00244F000220}"/>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C382BFC-8FC0-852F-C2D1-02646A63D897}"/>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EA71F379-7382-1ED6-EF07-4CED76148E97}"/>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869697FC-295C-D953-1684-02396BD6BE1E}"/>
              </a:ext>
            </a:extLst>
          </p:cNvPr>
          <p:cNvPicPr>
            <a:picLocks noChangeAspect="1"/>
          </p:cNvPicPr>
          <p:nvPr userDrawn="1"/>
        </p:nvPicPr>
        <p:blipFill>
          <a:blip r:embed="rId4"/>
          <a:srcRect/>
          <a:stretch/>
        </p:blipFill>
        <p:spPr>
          <a:xfrm>
            <a:off x="-54789" y="-101155"/>
            <a:ext cx="30313939" cy="2316762"/>
          </a:xfrm>
          <a:prstGeom prst="rect">
            <a:avLst/>
          </a:prstGeom>
        </p:spPr>
      </p:pic>
    </p:spTree>
    <p:extLst>
      <p:ext uri="{BB962C8B-B14F-4D97-AF65-F5344CB8AC3E}">
        <p14:creationId xmlns:p14="http://schemas.microsoft.com/office/powerpoint/2010/main" val="3083266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41F2E5DD-8CA8-B9E0-AB6E-41A3911B97FE}"/>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B20E85E8-CBC4-42AC-4EF5-F4258D29532F}"/>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841B4BEA-061B-A7B5-E965-1C7AC48BF21A}"/>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FB84F350-648F-4091-198F-CB1045EF8D6F}"/>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12E415BC-06E8-4C1A-9CFE-E5F4836A3ECB}"/>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4A34BAA4-C457-01F4-454D-CE0D7ABE0207}"/>
              </a:ext>
            </a:extLst>
          </p:cNvPr>
          <p:cNvPicPr>
            <a:picLocks noChangeAspect="1"/>
          </p:cNvPicPr>
          <p:nvPr userDrawn="1"/>
        </p:nvPicPr>
        <p:blipFill>
          <a:blip r:embed="rId4"/>
          <a:srcRect/>
          <a:stretch/>
        </p:blipFill>
        <p:spPr>
          <a:xfrm>
            <a:off x="-54789" y="-101155"/>
            <a:ext cx="30313939" cy="2316761"/>
          </a:xfrm>
          <a:prstGeom prst="rect">
            <a:avLst/>
          </a:prstGeom>
        </p:spPr>
      </p:pic>
    </p:spTree>
    <p:extLst>
      <p:ext uri="{BB962C8B-B14F-4D97-AF65-F5344CB8AC3E}">
        <p14:creationId xmlns:p14="http://schemas.microsoft.com/office/powerpoint/2010/main" val="2269876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SC">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3EF5CD71-F841-F6B9-0411-AE6F484333E5}"/>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7B685C40-B4DB-2F94-BBA5-0B5983AB7560}"/>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AC8D8D94-BDCD-A671-F6C1-0C4A9A66572F}"/>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13B1DAA1-0813-6597-4BC9-A4E9A62D7174}"/>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04F3563C-BFF5-6793-011E-BA07F0A995A5}"/>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4B5B3E7F-9763-9DDF-EB16-6823957C6DF8}"/>
              </a:ext>
            </a:extLst>
          </p:cNvPr>
          <p:cNvPicPr>
            <a:picLocks noChangeAspect="1"/>
          </p:cNvPicPr>
          <p:nvPr userDrawn="1"/>
        </p:nvPicPr>
        <p:blipFill>
          <a:blip r:embed="rId4"/>
          <a:srcRect/>
          <a:stretch/>
        </p:blipFill>
        <p:spPr>
          <a:xfrm>
            <a:off x="-54795" y="-101155"/>
            <a:ext cx="30313952" cy="2316763"/>
          </a:xfrm>
          <a:prstGeom prst="rect">
            <a:avLst/>
          </a:prstGeom>
        </p:spPr>
      </p:pic>
    </p:spTree>
    <p:extLst>
      <p:ext uri="{BB962C8B-B14F-4D97-AF65-F5344CB8AC3E}">
        <p14:creationId xmlns:p14="http://schemas.microsoft.com/office/powerpoint/2010/main" val="4073340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134A2CD4-8EDD-9D5A-83CC-068AEC111DBF}"/>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5B9BBAFC-E831-2CBB-E54D-A355A5B2B37A}"/>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29B87E1E-42FC-69F8-4C55-6A1B9FAC0D2D}"/>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CEA342CE-D969-4396-E835-D522F6837C86}"/>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884ED545-E7C8-55CD-272A-911919B41A24}"/>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86D9D490-F0F6-5E9C-485F-11C7409DBD69}"/>
              </a:ext>
            </a:extLst>
          </p:cNvPr>
          <p:cNvPicPr>
            <a:picLocks noChangeAspect="1"/>
          </p:cNvPicPr>
          <p:nvPr userDrawn="1"/>
        </p:nvPicPr>
        <p:blipFill>
          <a:blip r:embed="rId4"/>
          <a:srcRect/>
          <a:stretch/>
        </p:blipFill>
        <p:spPr>
          <a:xfrm>
            <a:off x="-54789" y="-101155"/>
            <a:ext cx="30313939" cy="2316761"/>
          </a:xfrm>
          <a:prstGeom prst="rect">
            <a:avLst/>
          </a:prstGeom>
        </p:spPr>
      </p:pic>
    </p:spTree>
    <p:extLst>
      <p:ext uri="{BB962C8B-B14F-4D97-AF65-F5344CB8AC3E}">
        <p14:creationId xmlns:p14="http://schemas.microsoft.com/office/powerpoint/2010/main" val="745634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B">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2" name="Espace réservé pour une image  7">
            <a:extLst>
              <a:ext uri="{FF2B5EF4-FFF2-40B4-BE49-F238E27FC236}">
                <a16:creationId xmlns:a16="http://schemas.microsoft.com/office/drawing/2014/main" id="{55343AA6-DA72-C70C-3DC2-32912DF0063A}"/>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9817AFA1-3C76-E37B-24BE-EBDF82539969}"/>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9041DA52-18F9-4C94-70DF-865E148C3B97}"/>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D51E5942-127A-B6EB-5106-7D3883596BBF}"/>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8" name="Espace réservé du texte 4">
            <a:extLst>
              <a:ext uri="{FF2B5EF4-FFF2-40B4-BE49-F238E27FC236}">
                <a16:creationId xmlns:a16="http://schemas.microsoft.com/office/drawing/2014/main" id="{5B3CECF6-2380-B564-474D-800FA235F002}"/>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15" name="Image 14">
            <a:extLst>
              <a:ext uri="{FF2B5EF4-FFF2-40B4-BE49-F238E27FC236}">
                <a16:creationId xmlns:a16="http://schemas.microsoft.com/office/drawing/2014/main" id="{8879C9D3-4CD9-0B48-9BDB-0F251D0890FA}"/>
              </a:ext>
            </a:extLst>
          </p:cNvPr>
          <p:cNvPicPr>
            <a:picLocks noChangeAspect="1"/>
          </p:cNvPicPr>
          <p:nvPr userDrawn="1"/>
        </p:nvPicPr>
        <p:blipFill>
          <a:blip r:embed="rId4"/>
          <a:srcRect/>
          <a:stretch/>
        </p:blipFill>
        <p:spPr>
          <a:xfrm>
            <a:off x="-54789" y="-101155"/>
            <a:ext cx="30313939" cy="2316761"/>
          </a:xfrm>
          <a:prstGeom prst="rect">
            <a:avLst/>
          </a:prstGeom>
        </p:spPr>
      </p:pic>
    </p:spTree>
    <p:extLst>
      <p:ext uri="{BB962C8B-B14F-4D97-AF65-F5344CB8AC3E}">
        <p14:creationId xmlns:p14="http://schemas.microsoft.com/office/powerpoint/2010/main" val="324911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89" y="-101155"/>
            <a:ext cx="30313939" cy="2316762"/>
          </a:xfrm>
          <a:prstGeom prst="rect">
            <a:avLst/>
          </a:prstGeom>
        </p:spPr>
      </p:pic>
      <p:sp>
        <p:nvSpPr>
          <p:cNvPr id="2" name="Espace réservé pour une image  7">
            <a:extLst>
              <a:ext uri="{FF2B5EF4-FFF2-40B4-BE49-F238E27FC236}">
                <a16:creationId xmlns:a16="http://schemas.microsoft.com/office/drawing/2014/main" id="{31B3C343-18A4-00B2-11D8-E365EA4A636E}"/>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6C0D2EA5-9F07-C121-F6D6-78A04E95639B}"/>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92EFE9D8-D422-E38C-314E-E7179AC15323}"/>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68E4A21-AD0C-889C-E9AF-BF54E725003E}"/>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84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89" y="-101155"/>
            <a:ext cx="30313939" cy="2316761"/>
          </a:xfrm>
          <a:prstGeom prst="rect">
            <a:avLst/>
          </a:prstGeom>
        </p:spPr>
      </p:pic>
      <p:sp>
        <p:nvSpPr>
          <p:cNvPr id="2" name="Espace réservé pour une image  7">
            <a:extLst>
              <a:ext uri="{FF2B5EF4-FFF2-40B4-BE49-F238E27FC236}">
                <a16:creationId xmlns:a16="http://schemas.microsoft.com/office/drawing/2014/main" id="{0B8CEE5A-DD4D-8629-9DD7-67117DA73394}"/>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40A0E490-64DA-CDC3-5BC9-F7BD5199EF33}"/>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2B9B701D-F876-4C10-C22D-BCA3EFC268A9}"/>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057849F4-E8F1-5C7C-8E52-8465B21163E2}"/>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45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C">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95" y="-101155"/>
            <a:ext cx="30313952" cy="2316762"/>
          </a:xfrm>
          <a:prstGeom prst="rect">
            <a:avLst/>
          </a:prstGeom>
        </p:spPr>
      </p:pic>
      <p:sp>
        <p:nvSpPr>
          <p:cNvPr id="2" name="Espace réservé pour une image  7">
            <a:extLst>
              <a:ext uri="{FF2B5EF4-FFF2-40B4-BE49-F238E27FC236}">
                <a16:creationId xmlns:a16="http://schemas.microsoft.com/office/drawing/2014/main" id="{160F6E9D-8B71-ABDE-D633-2426FCBEBAD4}"/>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1595927F-B4D3-475D-8F5B-79B146621A45}"/>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B053AF61-7BA5-D5A7-5456-F0F253D9582E}"/>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D49F13A9-2708-8131-49DF-531356DE4BD4}"/>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59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89" y="-101155"/>
            <a:ext cx="30313939" cy="2316762"/>
          </a:xfrm>
          <a:prstGeom prst="rect">
            <a:avLst/>
          </a:prstGeom>
        </p:spPr>
      </p:pic>
      <p:sp>
        <p:nvSpPr>
          <p:cNvPr id="2" name="Espace réservé pour une image  7">
            <a:extLst>
              <a:ext uri="{FF2B5EF4-FFF2-40B4-BE49-F238E27FC236}">
                <a16:creationId xmlns:a16="http://schemas.microsoft.com/office/drawing/2014/main" id="{3B6B604D-A37A-6A2A-8F46-FC6E6D03DE89}"/>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703E1509-3DCA-ECC8-04E9-9D0A2CC992D7}"/>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AD735B2E-7E9A-FE22-60CF-A2958EB57F30}"/>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DE9A5E5B-4F66-A279-6894-F7606F70AC4F}"/>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77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89" y="-101155"/>
            <a:ext cx="30313939" cy="2316761"/>
          </a:xfrm>
          <a:prstGeom prst="rect">
            <a:avLst/>
          </a:prstGeom>
        </p:spPr>
      </p:pic>
      <p:sp>
        <p:nvSpPr>
          <p:cNvPr id="2" name="Espace réservé pour une image  7">
            <a:extLst>
              <a:ext uri="{FF2B5EF4-FFF2-40B4-BE49-F238E27FC236}">
                <a16:creationId xmlns:a16="http://schemas.microsoft.com/office/drawing/2014/main" id="{C4823DDB-CC33-067B-CE0E-CE03929CA822}"/>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3DF38E28-5085-D8C9-513C-722C96097F49}"/>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B2603BA9-384A-B3A1-6B04-16AC9E2AFFC4}"/>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EBD29D67-ADF7-E93C-893C-9FE66E677A95}"/>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26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SC">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95" y="-101155"/>
            <a:ext cx="30313952" cy="2316763"/>
          </a:xfrm>
          <a:prstGeom prst="rect">
            <a:avLst/>
          </a:prstGeom>
        </p:spPr>
      </p:pic>
      <p:sp>
        <p:nvSpPr>
          <p:cNvPr id="2" name="Espace réservé pour une image  7">
            <a:extLst>
              <a:ext uri="{FF2B5EF4-FFF2-40B4-BE49-F238E27FC236}">
                <a16:creationId xmlns:a16="http://schemas.microsoft.com/office/drawing/2014/main" id="{D4529894-8E0A-5DB3-5F06-0B243DC0C4C5}"/>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893C88EA-4E74-F6BB-9815-00D341B39886}"/>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74360FEC-01A7-9EB6-4F39-6FA8627FEFAF}"/>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5621C141-FF25-F2DC-FEFC-4D38D8A2970E}"/>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30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89" y="-101155"/>
            <a:ext cx="30313939" cy="2316761"/>
          </a:xfrm>
          <a:prstGeom prst="rect">
            <a:avLst/>
          </a:prstGeom>
        </p:spPr>
      </p:pic>
      <p:sp>
        <p:nvSpPr>
          <p:cNvPr id="2" name="Espace réservé pour une image  7">
            <a:extLst>
              <a:ext uri="{FF2B5EF4-FFF2-40B4-BE49-F238E27FC236}">
                <a16:creationId xmlns:a16="http://schemas.microsoft.com/office/drawing/2014/main" id="{0A9F4354-4995-B4C7-9CA7-AB106C693EF0}"/>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C5BC0A60-AD13-4595-6A1E-F9E791DBE017}"/>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4E5400BD-B5B0-0E6A-D537-F69AAE9F2F74}"/>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119F7F27-42E9-E78A-3A6D-CA8066FF354F}"/>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58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B">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89" y="-101155"/>
            <a:ext cx="30313939" cy="2316761"/>
          </a:xfrm>
          <a:prstGeom prst="rect">
            <a:avLst/>
          </a:prstGeom>
        </p:spPr>
      </p:pic>
      <p:sp>
        <p:nvSpPr>
          <p:cNvPr id="2" name="Espace réservé pour une image  7">
            <a:extLst>
              <a:ext uri="{FF2B5EF4-FFF2-40B4-BE49-F238E27FC236}">
                <a16:creationId xmlns:a16="http://schemas.microsoft.com/office/drawing/2014/main" id="{94356B7C-FEA8-02B6-4A49-3AAB5D045487}"/>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F6DA1DEA-5BA3-7D43-12D1-475B742F5916}"/>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C525FF74-E18F-89B4-3DFC-E99DE00A22FD}"/>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F1877220-A46A-BAEE-2863-A29D6FD87A02}"/>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32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E68D0A0-B30B-53ED-5808-7A15D211D969}"/>
              </a:ext>
            </a:extLst>
          </p:cNvPr>
          <p:cNvSpPr>
            <a:spLocks noGrp="1"/>
          </p:cNvSpPr>
          <p:nvPr>
            <p:ph type="title"/>
          </p:nvPr>
        </p:nvSpPr>
        <p:spPr>
          <a:xfrm>
            <a:off x="2079625" y="2279650"/>
            <a:ext cx="26084213" cy="827405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59935B8-774A-93E9-F276-CAA35AD65839}"/>
              </a:ext>
            </a:extLst>
          </p:cNvPr>
          <p:cNvSpPr>
            <a:spLocks noGrp="1"/>
          </p:cNvSpPr>
          <p:nvPr>
            <p:ph type="body" idx="1"/>
          </p:nvPr>
        </p:nvSpPr>
        <p:spPr>
          <a:xfrm>
            <a:off x="2079625" y="11395075"/>
            <a:ext cx="26084213" cy="271605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C95E42-34D2-F6B1-C1D5-3F5E0C7DDAEB}"/>
              </a:ext>
            </a:extLst>
          </p:cNvPr>
          <p:cNvSpPr>
            <a:spLocks noGrp="1"/>
          </p:cNvSpPr>
          <p:nvPr>
            <p:ph type="dt" sz="half" idx="2"/>
          </p:nvPr>
        </p:nvSpPr>
        <p:spPr>
          <a:xfrm>
            <a:off x="2079625" y="39676388"/>
            <a:ext cx="6804025" cy="2278062"/>
          </a:xfrm>
          <a:prstGeom prst="rect">
            <a:avLst/>
          </a:prstGeom>
        </p:spPr>
        <p:txBody>
          <a:bodyPr vert="horz" lIns="91440" tIns="45720" rIns="91440" bIns="45720" rtlCol="0" anchor="ctr"/>
          <a:lstStyle>
            <a:lvl1pPr algn="l">
              <a:defRPr sz="1200">
                <a:solidFill>
                  <a:schemeClr val="tx1">
                    <a:tint val="75000"/>
                  </a:schemeClr>
                </a:solidFill>
              </a:defRPr>
            </a:lvl1pPr>
          </a:lstStyle>
          <a:p>
            <a:fld id="{8739840A-2930-654E-B078-11D18D849FEC}"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E850956A-141D-B0CF-664B-C558D5C6CC4F}"/>
              </a:ext>
            </a:extLst>
          </p:cNvPr>
          <p:cNvSpPr>
            <a:spLocks noGrp="1"/>
          </p:cNvSpPr>
          <p:nvPr>
            <p:ph type="ftr" sz="quarter" idx="3"/>
          </p:nvPr>
        </p:nvSpPr>
        <p:spPr>
          <a:xfrm>
            <a:off x="10018713" y="39676388"/>
            <a:ext cx="10206037" cy="22780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81D054E-A846-B8B2-4C79-7B4845E12A1C}"/>
              </a:ext>
            </a:extLst>
          </p:cNvPr>
          <p:cNvSpPr>
            <a:spLocks noGrp="1"/>
          </p:cNvSpPr>
          <p:nvPr>
            <p:ph type="sldNum" sz="quarter" idx="4"/>
          </p:nvPr>
        </p:nvSpPr>
        <p:spPr>
          <a:xfrm>
            <a:off x="21359813" y="39676388"/>
            <a:ext cx="6804025" cy="2278062"/>
          </a:xfrm>
          <a:prstGeom prst="rect">
            <a:avLst/>
          </a:prstGeom>
        </p:spPr>
        <p:txBody>
          <a:bodyPr vert="horz" lIns="91440" tIns="45720" rIns="91440" bIns="45720" rtlCol="0" anchor="ctr"/>
          <a:lstStyle>
            <a:lvl1pPr algn="r">
              <a:defRPr sz="1200">
                <a:solidFill>
                  <a:schemeClr val="tx1">
                    <a:tint val="75000"/>
                  </a:schemeClr>
                </a:solidFill>
              </a:defRPr>
            </a:lvl1pPr>
          </a:lstStyle>
          <a:p>
            <a:fld id="{69268755-2A90-AF4E-A612-ADA4BA8106BA}" type="slidenum">
              <a:rPr lang="fr-FR" smtClean="0"/>
              <a:t>‹N°›</a:t>
            </a:fld>
            <a:endParaRPr lang="fr-FR"/>
          </a:p>
        </p:txBody>
      </p:sp>
    </p:spTree>
    <p:extLst>
      <p:ext uri="{BB962C8B-B14F-4D97-AF65-F5344CB8AC3E}">
        <p14:creationId xmlns:p14="http://schemas.microsoft.com/office/powerpoint/2010/main" val="196123322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67" r:id="rId7"/>
    <p:sldLayoutId id="2147483674" r:id="rId8"/>
    <p:sldLayoutId id="2147483675"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482" userDrawn="1">
          <p15:clr>
            <a:srgbClr val="F26B43"/>
          </p15:clr>
        </p15:guide>
        <p15:guide id="2" pos="952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E68D0A0-B30B-53ED-5808-7A15D211D969}"/>
              </a:ext>
            </a:extLst>
          </p:cNvPr>
          <p:cNvSpPr>
            <a:spLocks noGrp="1"/>
          </p:cNvSpPr>
          <p:nvPr>
            <p:ph type="title"/>
          </p:nvPr>
        </p:nvSpPr>
        <p:spPr>
          <a:xfrm>
            <a:off x="2079625" y="2279650"/>
            <a:ext cx="26084213" cy="827405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59935B8-774A-93E9-F276-CAA35AD65839}"/>
              </a:ext>
            </a:extLst>
          </p:cNvPr>
          <p:cNvSpPr>
            <a:spLocks noGrp="1"/>
          </p:cNvSpPr>
          <p:nvPr>
            <p:ph type="body" idx="1"/>
          </p:nvPr>
        </p:nvSpPr>
        <p:spPr>
          <a:xfrm>
            <a:off x="2079625" y="11395075"/>
            <a:ext cx="26084213" cy="271605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C95E42-34D2-F6B1-C1D5-3F5E0C7DDAEB}"/>
              </a:ext>
            </a:extLst>
          </p:cNvPr>
          <p:cNvSpPr>
            <a:spLocks noGrp="1"/>
          </p:cNvSpPr>
          <p:nvPr>
            <p:ph type="dt" sz="half" idx="2"/>
          </p:nvPr>
        </p:nvSpPr>
        <p:spPr>
          <a:xfrm>
            <a:off x="2079625" y="39676388"/>
            <a:ext cx="6804025" cy="2278062"/>
          </a:xfrm>
          <a:prstGeom prst="rect">
            <a:avLst/>
          </a:prstGeom>
        </p:spPr>
        <p:txBody>
          <a:bodyPr vert="horz" lIns="91440" tIns="45720" rIns="91440" bIns="45720" rtlCol="0" anchor="ctr"/>
          <a:lstStyle>
            <a:lvl1pPr algn="l">
              <a:defRPr sz="1200">
                <a:solidFill>
                  <a:schemeClr val="tx1">
                    <a:tint val="75000"/>
                  </a:schemeClr>
                </a:solidFill>
              </a:defRPr>
            </a:lvl1pPr>
          </a:lstStyle>
          <a:p>
            <a:fld id="{8739840A-2930-654E-B078-11D18D849FEC}" type="datetimeFigureOut">
              <a:rPr lang="fr-FR" smtClean="0"/>
              <a:t>26/08/2024</a:t>
            </a:fld>
            <a:endParaRPr lang="fr-FR"/>
          </a:p>
        </p:txBody>
      </p:sp>
      <p:sp>
        <p:nvSpPr>
          <p:cNvPr id="5" name="Espace réservé du pied de page 4">
            <a:extLst>
              <a:ext uri="{FF2B5EF4-FFF2-40B4-BE49-F238E27FC236}">
                <a16:creationId xmlns:a16="http://schemas.microsoft.com/office/drawing/2014/main" id="{E850956A-141D-B0CF-664B-C558D5C6CC4F}"/>
              </a:ext>
            </a:extLst>
          </p:cNvPr>
          <p:cNvSpPr>
            <a:spLocks noGrp="1"/>
          </p:cNvSpPr>
          <p:nvPr>
            <p:ph type="ftr" sz="quarter" idx="3"/>
          </p:nvPr>
        </p:nvSpPr>
        <p:spPr>
          <a:xfrm>
            <a:off x="10018713" y="39676388"/>
            <a:ext cx="10206037" cy="22780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81D054E-A846-B8B2-4C79-7B4845E12A1C}"/>
              </a:ext>
            </a:extLst>
          </p:cNvPr>
          <p:cNvSpPr>
            <a:spLocks noGrp="1"/>
          </p:cNvSpPr>
          <p:nvPr>
            <p:ph type="sldNum" sz="quarter" idx="4"/>
          </p:nvPr>
        </p:nvSpPr>
        <p:spPr>
          <a:xfrm>
            <a:off x="21359813" y="39676388"/>
            <a:ext cx="6804025" cy="2278062"/>
          </a:xfrm>
          <a:prstGeom prst="rect">
            <a:avLst/>
          </a:prstGeom>
        </p:spPr>
        <p:txBody>
          <a:bodyPr vert="horz" lIns="91440" tIns="45720" rIns="91440" bIns="45720" rtlCol="0" anchor="ctr"/>
          <a:lstStyle>
            <a:lvl1pPr algn="r">
              <a:defRPr sz="1200">
                <a:solidFill>
                  <a:schemeClr val="tx1">
                    <a:tint val="75000"/>
                  </a:schemeClr>
                </a:solidFill>
              </a:defRPr>
            </a:lvl1pPr>
          </a:lstStyle>
          <a:p>
            <a:fld id="{69268755-2A90-AF4E-A612-ADA4BA8106BA}" type="slidenum">
              <a:rPr lang="fr-FR" smtClean="0"/>
              <a:t>‹N°›</a:t>
            </a:fld>
            <a:endParaRPr lang="fr-FR"/>
          </a:p>
        </p:txBody>
      </p:sp>
    </p:spTree>
    <p:extLst>
      <p:ext uri="{BB962C8B-B14F-4D97-AF65-F5344CB8AC3E}">
        <p14:creationId xmlns:p14="http://schemas.microsoft.com/office/powerpoint/2010/main" val="21012514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482" userDrawn="1">
          <p15:clr>
            <a:srgbClr val="F26B43"/>
          </p15:clr>
        </p15:guide>
        <p15:guide id="2" pos="952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Espace réservé du texte 80">
            <a:extLst>
              <a:ext uri="{FF2B5EF4-FFF2-40B4-BE49-F238E27FC236}">
                <a16:creationId xmlns:a16="http://schemas.microsoft.com/office/drawing/2014/main" id="{3DCFC3C1-516F-1B67-AD1B-7BEF187E0AAC}"/>
              </a:ext>
            </a:extLst>
          </p:cNvPr>
          <p:cNvSpPr>
            <a:spLocks noGrp="1"/>
          </p:cNvSpPr>
          <p:nvPr>
            <p:ph type="body" sz="quarter" idx="19"/>
          </p:nvPr>
        </p:nvSpPr>
        <p:spPr/>
        <p:txBody>
          <a:bodyPr/>
          <a:lstStyle/>
          <a:p>
            <a:pPr algn="ctr"/>
            <a:r>
              <a:rPr lang="fr-FR" dirty="0"/>
              <a:t>Attaque brute-force</a:t>
            </a:r>
          </a:p>
          <a:p>
            <a:pPr algn="ctr"/>
            <a:r>
              <a:rPr lang="fr-FR" dirty="0"/>
              <a:t>sur FPGA pour</a:t>
            </a:r>
          </a:p>
          <a:p>
            <a:pPr algn="ctr"/>
            <a:r>
              <a:rPr lang="fr-FR" dirty="0" err="1"/>
              <a:t>Bcrypt</a:t>
            </a:r>
            <a:endParaRPr lang="fr-FR" dirty="0"/>
          </a:p>
        </p:txBody>
      </p:sp>
      <p:pic>
        <p:nvPicPr>
          <p:cNvPr id="3" name="Picture Placeholder 2">
            <a:extLst>
              <a:ext uri="{FF2B5EF4-FFF2-40B4-BE49-F238E27FC236}">
                <a16:creationId xmlns:a16="http://schemas.microsoft.com/office/drawing/2014/main" id="{A199A713-D901-A0BF-A0CE-D45F2D660148}"/>
              </a:ext>
            </a:extLst>
          </p:cNvPr>
          <p:cNvPicPr>
            <a:picLocks noGrp="1" noChangeAspect="1"/>
          </p:cNvPicPr>
          <p:nvPr>
            <p:ph type="pic" sz="quarter" idx="18"/>
          </p:nvPr>
        </p:nvPicPr>
        <p:blipFill>
          <a:blip r:embed="rId2"/>
          <a:srcRect t="6638" b="6638"/>
          <a:stretch/>
        </p:blipFill>
        <p:spPr/>
      </p:pic>
      <p:sp>
        <p:nvSpPr>
          <p:cNvPr id="82" name="Espace réservé du texte 81">
            <a:extLst>
              <a:ext uri="{FF2B5EF4-FFF2-40B4-BE49-F238E27FC236}">
                <a16:creationId xmlns:a16="http://schemas.microsoft.com/office/drawing/2014/main" id="{0B0107E7-FE9C-C164-55D9-A527E4DF3528}"/>
              </a:ext>
            </a:extLst>
          </p:cNvPr>
          <p:cNvSpPr>
            <a:spLocks noGrp="1"/>
          </p:cNvSpPr>
          <p:nvPr>
            <p:ph type="body" sz="quarter" idx="26"/>
          </p:nvPr>
        </p:nvSpPr>
        <p:spPr>
          <a:xfrm>
            <a:off x="1289938" y="34659529"/>
            <a:ext cx="12960000" cy="4070555"/>
          </a:xfrm>
        </p:spPr>
        <p:txBody>
          <a:bodyPr>
            <a:normAutofit lnSpcReduction="10000"/>
          </a:bodyPr>
          <a:lstStyle/>
          <a:p>
            <a:pPr algn="just"/>
            <a:r>
              <a:rPr lang="fr-FR" sz="3700" b="0" dirty="0">
                <a:latin typeface="Arial" panose="020B0604020202020204" pitchFamily="34" charset="0"/>
                <a:cs typeface="Arial" panose="020B0604020202020204" pitchFamily="34" charset="0"/>
              </a:rPr>
              <a:t>Les tests montrent que la solution FPGA offre une accélération notable tout en consommant beaucoup moins d'énergie que les GPU. Bien que la solution </a:t>
            </a:r>
            <a:r>
              <a:rPr lang="fr-FR" sz="3700" b="0" dirty="0" err="1">
                <a:latin typeface="Arial" panose="020B0604020202020204" pitchFamily="34" charset="0"/>
                <a:cs typeface="Arial" panose="020B0604020202020204" pitchFamily="34" charset="0"/>
              </a:rPr>
              <a:t>PCIe</a:t>
            </a:r>
            <a:r>
              <a:rPr lang="fr-FR" sz="3700" b="0" dirty="0">
                <a:latin typeface="Arial" panose="020B0604020202020204" pitchFamily="34" charset="0"/>
                <a:cs typeface="Arial" panose="020B0604020202020204" pitchFamily="34" charset="0"/>
              </a:rPr>
              <a:t> soit encore en développement, les résultats obtenus jusqu'ici montrent le potentiel des FPGA pour des attaques brute-force plus efficaces et moins énergivores.</a:t>
            </a:r>
          </a:p>
        </p:txBody>
      </p:sp>
      <p:sp>
        <p:nvSpPr>
          <p:cNvPr id="83" name="Espace réservé du texte 82">
            <a:extLst>
              <a:ext uri="{FF2B5EF4-FFF2-40B4-BE49-F238E27FC236}">
                <a16:creationId xmlns:a16="http://schemas.microsoft.com/office/drawing/2014/main" id="{D5D3AE48-CCC7-98F0-7DE1-766DD448711F}"/>
              </a:ext>
            </a:extLst>
          </p:cNvPr>
          <p:cNvSpPr>
            <a:spLocks noGrp="1"/>
          </p:cNvSpPr>
          <p:nvPr>
            <p:ph type="body" sz="quarter" idx="27"/>
          </p:nvPr>
        </p:nvSpPr>
        <p:spPr>
          <a:xfrm>
            <a:off x="16090400" y="15125709"/>
            <a:ext cx="12960000" cy="19356019"/>
          </a:xfrm>
        </p:spPr>
        <p:txBody>
          <a:bodyPr>
            <a:norm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algn="just">
              <a:lnSpc>
                <a:spcPct val="130000"/>
              </a:lnSpc>
            </a:pPr>
            <a:r>
              <a:rPr lang="fr-FR" sz="3700" dirty="0"/>
              <a:t>Deux solutions sur FPGA, toutes deux utilisant des cœurs de calcul parallèles, ont été développées pour attaquer les mots de passe protégés par </a:t>
            </a:r>
            <a:r>
              <a:rPr lang="fr-FR" sz="3700" dirty="0" err="1"/>
              <a:t>Bcrypt</a:t>
            </a:r>
            <a:r>
              <a:rPr lang="fr-FR" sz="3700" dirty="0"/>
              <a:t>. La première méthode génère les mots de passe et calcule les </a:t>
            </a:r>
            <a:r>
              <a:rPr lang="fr-FR" sz="3700" dirty="0" err="1"/>
              <a:t>hashs</a:t>
            </a:r>
            <a:r>
              <a:rPr lang="fr-FR" sz="3700" dirty="0"/>
              <a:t> directement sur le FPGA avec plusieurs cœurs parallèles, utilisant une interface UART pour l'interaction utilisateur via des paquets de données. </a:t>
            </a:r>
          </a:p>
          <a:p>
            <a:pPr algn="just">
              <a:lnSpc>
                <a:spcPct val="130000"/>
              </a:lnSpc>
            </a:pPr>
            <a:endParaRPr lang="fr-FR" sz="3700" dirty="0"/>
          </a:p>
          <a:p>
            <a:pPr algn="just">
              <a:lnSpc>
                <a:spcPct val="130000"/>
              </a:lnSpc>
            </a:pPr>
            <a:r>
              <a:rPr lang="fr-FR" sz="3700" dirty="0"/>
              <a:t>La seconde méthode, encore en développement, utilise une interface </a:t>
            </a:r>
            <a:r>
              <a:rPr lang="fr-FR" sz="3700" dirty="0" err="1"/>
              <a:t>PCIe</a:t>
            </a:r>
            <a:r>
              <a:rPr lang="fr-FR" sz="3700" dirty="0"/>
              <a:t> pour transférer rapidement des mots de passe depuis un ordinateur vers le FPGA. Cette méthode est conçue spécifiquement pour les attaques par dictionnaire, tirant parti de la haute bande passante du </a:t>
            </a:r>
            <a:r>
              <a:rPr lang="fr-FR" sz="3700" dirty="0" err="1"/>
              <a:t>PCIe</a:t>
            </a:r>
            <a:r>
              <a:rPr lang="fr-FR" sz="3700" dirty="0"/>
              <a:t>.</a:t>
            </a:r>
          </a:p>
        </p:txBody>
      </p:sp>
      <p:sp>
        <p:nvSpPr>
          <p:cNvPr id="84" name="Espace réservé du texte 83">
            <a:extLst>
              <a:ext uri="{FF2B5EF4-FFF2-40B4-BE49-F238E27FC236}">
                <a16:creationId xmlns:a16="http://schemas.microsoft.com/office/drawing/2014/main" id="{11128870-D910-7D58-E3F6-98818AFE17FF}"/>
              </a:ext>
            </a:extLst>
          </p:cNvPr>
          <p:cNvSpPr>
            <a:spLocks noGrp="1"/>
          </p:cNvSpPr>
          <p:nvPr>
            <p:ph type="body" sz="quarter" idx="29"/>
          </p:nvPr>
        </p:nvSpPr>
        <p:spPr>
          <a:xfrm>
            <a:off x="1193062" y="14686539"/>
            <a:ext cx="12960000" cy="9091140"/>
          </a:xfrm>
        </p:spPr>
        <p:txBody>
          <a:bodyPr vert="horz" lIns="91440" tIns="45720" rIns="91440" bIns="45720" rtlCol="0">
            <a:normAutofit/>
          </a:bodyPr>
          <a:lstStyle/>
          <a:p>
            <a:pPr algn="just">
              <a:lnSpc>
                <a:spcPct val="130000"/>
              </a:lnSpc>
            </a:pPr>
            <a:r>
              <a:rPr lang="fr-FR" sz="3700" dirty="0"/>
              <a:t>Les mots de passe sont sécurisés en utilisant des fonctions de hachage comme </a:t>
            </a:r>
            <a:r>
              <a:rPr lang="fr-FR" sz="3700" dirty="0" err="1"/>
              <a:t>Bcrypt</a:t>
            </a:r>
            <a:r>
              <a:rPr lang="fr-FR" sz="3700" dirty="0"/>
              <a:t>, qui ralentit le processus pour rendre les attaques par force brute plus difficiles. Cependant, cette lenteur peut rendre les méthodes traditionnelles de piratage, souvent basées sur des GPU, énergivores et moins efficaces. Ce projet explore l'utilisation d'un FPGA pour accélérer les attaques brute-force contre les mots de passe hachés avec </a:t>
            </a:r>
            <a:r>
              <a:rPr lang="fr-FR" sz="3700" dirty="0" err="1"/>
              <a:t>Bcrypt</a:t>
            </a:r>
            <a:r>
              <a:rPr lang="fr-FR" sz="3700" dirty="0"/>
              <a:t>. L'objectif est de concevoir une solution non seulement plus rapide, mais aussi moins énergivore que les approches GPU conventionnelles.</a:t>
            </a:r>
          </a:p>
        </p:txBody>
      </p:sp>
      <p:sp>
        <p:nvSpPr>
          <p:cNvPr id="77" name="Sous-titre 76">
            <a:extLst>
              <a:ext uri="{FF2B5EF4-FFF2-40B4-BE49-F238E27FC236}">
                <a16:creationId xmlns:a16="http://schemas.microsoft.com/office/drawing/2014/main" id="{89E45444-A14F-3041-0A43-2A1C4D80B194}"/>
              </a:ext>
            </a:extLst>
          </p:cNvPr>
          <p:cNvSpPr>
            <a:spLocks noGrp="1"/>
          </p:cNvSpPr>
          <p:nvPr>
            <p:ph type="subTitle" idx="1"/>
          </p:nvPr>
        </p:nvSpPr>
        <p:spPr/>
        <p:txBody>
          <a:bodyPr/>
          <a:lstStyle/>
          <a:p>
            <a:r>
              <a:rPr lang="en-US" dirty="0" err="1"/>
              <a:t>Abivarman</a:t>
            </a:r>
            <a:r>
              <a:rPr lang="en-US" dirty="0"/>
              <a:t> KANDIAH</a:t>
            </a:r>
            <a:endParaRPr lang="fr-FR" dirty="0"/>
          </a:p>
        </p:txBody>
      </p:sp>
      <p:sp>
        <p:nvSpPr>
          <p:cNvPr id="79" name="Espace réservé du texte 78">
            <a:extLst>
              <a:ext uri="{FF2B5EF4-FFF2-40B4-BE49-F238E27FC236}">
                <a16:creationId xmlns:a16="http://schemas.microsoft.com/office/drawing/2014/main" id="{4CE0DC9B-32C1-BF22-9082-94226F8877E5}"/>
              </a:ext>
            </a:extLst>
          </p:cNvPr>
          <p:cNvSpPr>
            <a:spLocks noGrp="1"/>
          </p:cNvSpPr>
          <p:nvPr>
            <p:ph type="body" sz="quarter" idx="15"/>
          </p:nvPr>
        </p:nvSpPr>
        <p:spPr>
          <a:xfrm>
            <a:off x="21188090" y="37365141"/>
            <a:ext cx="7862310" cy="1364943"/>
          </a:xfrm>
        </p:spPr>
        <p:txBody>
          <a:bodyPr/>
          <a:lstStyle/>
          <a:p>
            <a:r>
              <a:rPr lang="en-US" dirty="0"/>
              <a:t>Sous la direction de Andrés UPEGUI</a:t>
            </a:r>
          </a:p>
          <a:p>
            <a:r>
              <a:rPr lang="en-US" dirty="0"/>
              <a:t>En collaboration avec ELCA Security</a:t>
            </a:r>
            <a:endParaRPr lang="fr-FR" dirty="0"/>
          </a:p>
        </p:txBody>
      </p:sp>
      <p:pic>
        <p:nvPicPr>
          <p:cNvPr id="5" name="Picture 4">
            <a:extLst>
              <a:ext uri="{FF2B5EF4-FFF2-40B4-BE49-F238E27FC236}">
                <a16:creationId xmlns:a16="http://schemas.microsoft.com/office/drawing/2014/main" id="{2405A2D7-ABC3-4690-D936-1C6C1ED128CD}"/>
              </a:ext>
            </a:extLst>
          </p:cNvPr>
          <p:cNvPicPr>
            <a:picLocks noChangeAspect="1"/>
          </p:cNvPicPr>
          <p:nvPr/>
        </p:nvPicPr>
        <p:blipFill>
          <a:blip r:embed="rId3"/>
          <a:srcRect/>
          <a:stretch/>
        </p:blipFill>
        <p:spPr>
          <a:xfrm>
            <a:off x="1676804" y="22699259"/>
            <a:ext cx="11992516" cy="10614589"/>
          </a:xfrm>
          <a:prstGeom prst="rect">
            <a:avLst/>
          </a:prstGeom>
        </p:spPr>
      </p:pic>
      <p:sp>
        <p:nvSpPr>
          <p:cNvPr id="13" name="Picture Placeholder 12">
            <a:extLst>
              <a:ext uri="{FF2B5EF4-FFF2-40B4-BE49-F238E27FC236}">
                <a16:creationId xmlns:a16="http://schemas.microsoft.com/office/drawing/2014/main" id="{CF984AA7-0152-D1BA-C435-2F8C9461ABE9}"/>
              </a:ext>
            </a:extLst>
          </p:cNvPr>
          <p:cNvSpPr>
            <a:spLocks noGrp="1"/>
          </p:cNvSpPr>
          <p:nvPr>
            <p:ph type="pic" sz="quarter" idx="13"/>
          </p:nvPr>
        </p:nvSpPr>
        <p:spPr/>
        <p:txBody>
          <a:bodyPr/>
          <a:lstStyle/>
          <a:p>
            <a:endParaRPr lang="fr-FR"/>
          </a:p>
        </p:txBody>
      </p:sp>
      <p:pic>
        <p:nvPicPr>
          <p:cNvPr id="7" name="Picture 4">
            <a:extLst>
              <a:ext uri="{FF2B5EF4-FFF2-40B4-BE49-F238E27FC236}">
                <a16:creationId xmlns:a16="http://schemas.microsoft.com/office/drawing/2014/main" id="{2BF07CBD-D50D-7F35-495A-5613CD8AB904}"/>
              </a:ext>
            </a:extLst>
          </p:cNvPr>
          <p:cNvPicPr>
            <a:picLocks noChangeAspect="1"/>
          </p:cNvPicPr>
          <p:nvPr/>
        </p:nvPicPr>
        <p:blipFill>
          <a:blip r:embed="rId4"/>
          <a:srcRect/>
          <a:stretch/>
        </p:blipFill>
        <p:spPr>
          <a:xfrm>
            <a:off x="16707871" y="15033788"/>
            <a:ext cx="11725058" cy="5872978"/>
          </a:xfrm>
          <a:prstGeom prst="rect">
            <a:avLst/>
          </a:prstGeom>
        </p:spPr>
      </p:pic>
    </p:spTree>
    <p:extLst>
      <p:ext uri="{BB962C8B-B14F-4D97-AF65-F5344CB8AC3E}">
        <p14:creationId xmlns:p14="http://schemas.microsoft.com/office/powerpoint/2010/main" val="2709894054"/>
      </p:ext>
    </p:extLst>
  </p:cSld>
  <p:clrMapOvr>
    <a:masterClrMapping/>
  </p:clrMapOvr>
</p:sld>
</file>

<file path=ppt/theme/theme1.xml><?xml version="1.0" encoding="utf-8"?>
<a:theme xmlns:a="http://schemas.openxmlformats.org/drawingml/2006/main" name="1_PROJET Sans encadra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JET Avec encadra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270</Words>
  <Application>Microsoft Office PowerPoint</Application>
  <PresentationFormat>Personnalisé</PresentationFormat>
  <Paragraphs>20</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vt:i4>
      </vt:variant>
    </vt:vector>
  </HeadingPairs>
  <TitlesOfParts>
    <vt:vector size="7" baseType="lpstr">
      <vt:lpstr>Arial</vt:lpstr>
      <vt:lpstr>Arial Narrow</vt:lpstr>
      <vt:lpstr>Calibri</vt:lpstr>
      <vt:lpstr>Calibri Light</vt:lpstr>
      <vt:lpstr>1_PROJET Sans encadrant</vt:lpstr>
      <vt:lpstr>1_PROJET Avec encadrant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Microsoft Office</dc:creator>
  <cp:lastModifiedBy>ABIVARMAN.KNDH</cp:lastModifiedBy>
  <cp:revision>81</cp:revision>
  <cp:lastPrinted>2022-03-21T14:30:22Z</cp:lastPrinted>
  <dcterms:created xsi:type="dcterms:W3CDTF">2019-04-03T08:54:31Z</dcterms:created>
  <dcterms:modified xsi:type="dcterms:W3CDTF">2024-08-26T20:10:09Z</dcterms:modified>
</cp:coreProperties>
</file>