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8" r:id="rId10"/>
    <p:sldId id="264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6" r:id="rId20"/>
    <p:sldId id="26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915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7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7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9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66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69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09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Virtual Object Controller of a Robot Manipulator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Brian Wilcox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2.152 Term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Adaptive Control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hape 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4405025" cy="34164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08" name="Shape 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4405025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311600" y="1152475"/>
                <a:ext cx="4520700" cy="3416400"/>
              </a:xfrm>
            </p:spPr>
            <p:txBody>
              <a:bodyPr/>
              <a:lstStyle/>
              <a:p>
                <a:r>
                  <a:rPr lang="en-US" i="1" dirty="0" smtClean="0"/>
                  <a:t>Torque control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𝑟𝑜𝑏𝑜𝑡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i="1" dirty="0" smtClean="0"/>
                  <a:t>Design gains: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311600" y="1152475"/>
                <a:ext cx="4520700" cy="3416400"/>
              </a:xfrm>
              <a:blipFill rotWithShape="0">
                <a:blip r:embed="rId4"/>
                <a:stretch>
                  <a:fillRect l="-404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Virtual Trajectory in Simulation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 a simulated “measured force”</a:t>
                </a:r>
              </a:p>
              <a:p>
                <a:r>
                  <a:rPr lang="en-US" dirty="0" smtClean="0"/>
                  <a:t>Choose circle trajectory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 </a:t>
                </a:r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From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 rotWithShape="0">
                <a:blip r:embed="rId3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3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17725"/>
                <a:ext cx="3999900" cy="3416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1968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0516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2528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17725"/>
                <a:ext cx="3999900" cy="3416400"/>
              </a:xfrm>
              <a:blipFill rotWithShape="0">
                <a:blip r:embed="rId2"/>
                <a:stretch>
                  <a:fillRect b="-1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78213" y="1017725"/>
                <a:ext cx="3999900" cy="3416400"/>
              </a:xfrm>
            </p:spPr>
            <p:txBody>
              <a:bodyPr/>
              <a:lstStyle/>
              <a:p>
                <a:r>
                  <a:rPr lang="en-US" dirty="0" smtClean="0"/>
                  <a:t>Check cases for </a:t>
                </a:r>
              </a:p>
              <a:p>
                <a:r>
                  <a:rPr lang="en-US" dirty="0" smtClean="0"/>
                  <a:t>1) Off radius,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2) On radius, static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3)  Off radius,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dirty="0" smtClean="0"/>
                  <a:t> in a circle (slow, med, fast)</a:t>
                </a:r>
              </a:p>
              <a:p>
                <a:r>
                  <a:rPr lang="en-US" dirty="0" smtClean="0"/>
                  <a:t>4) Off radius,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dirty="0" smtClean="0"/>
                  <a:t> with random perturbations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3000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78213" y="1017725"/>
                <a:ext cx="3999900" cy="3416400"/>
              </a:xfrm>
              <a:blipFill rotWithShape="0">
                <a:blip r:embed="rId3"/>
                <a:stretch>
                  <a:fillRect l="-457"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Results: Off </a:t>
                </a:r>
                <a:r>
                  <a:rPr lang="en-US" dirty="0"/>
                  <a:t>radius,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" y="1152475"/>
            <a:ext cx="3504071" cy="2628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152475"/>
            <a:ext cx="4014893" cy="30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Results: </a:t>
                </a:r>
                <a:r>
                  <a:rPr lang="en-US" dirty="0"/>
                  <a:t>On radius, static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20470"/>
            <a:ext cx="3791373" cy="2843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152475"/>
            <a:ext cx="4027876" cy="30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dirty="0"/>
                  <a:t> in a circle </a:t>
                </a:r>
                <a:r>
                  <a:rPr lang="en-US" dirty="0" smtClean="0"/>
                  <a:t>(slow)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" y="1256715"/>
            <a:ext cx="4416213" cy="3312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94" y="1152475"/>
            <a:ext cx="4420380" cy="33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dirty="0"/>
                  <a:t> in a circle </a:t>
                </a:r>
                <a:r>
                  <a:rPr lang="en-US" dirty="0" smtClean="0"/>
                  <a:t>(medium)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8" y="1152475"/>
            <a:ext cx="4100124" cy="307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30" y="1245235"/>
            <a:ext cx="430784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dirty="0"/>
                  <a:t> in a circle </a:t>
                </a:r>
                <a:r>
                  <a:rPr lang="en-US" dirty="0" smtClean="0"/>
                  <a:t>(fast)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14755"/>
            <a:ext cx="4389120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104054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0" y="10177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myfi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5550" y="933450"/>
            <a:ext cx="4152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Motivation: Study Human Motor Control - Crank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l="1420" t="-9089" r="-1419" b="9089"/>
          <a:stretch/>
        </p:blipFill>
        <p:spPr>
          <a:xfrm>
            <a:off x="588575" y="840412"/>
            <a:ext cx="3755074" cy="346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775" y="1201237"/>
            <a:ext cx="3295650" cy="309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4026649" y="2749074"/>
            <a:ext cx="131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 adaptive impedance/admittance controller was designed for the InMotion2 robot in order to cancel the device’s non-uniform inertial effects while maintaining the constraint of a virtual </a:t>
            </a:r>
            <a:r>
              <a:rPr lang="en-US" dirty="0" smtClean="0"/>
              <a:t>crank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many of the system’s parameters are unknown or uncertain, an adaptive controller helps to compensate for the errors in the model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controller design was shown to be globally asymptotically stable. </a:t>
            </a:r>
            <a:endParaRPr lang="en-US" dirty="0" smtClean="0"/>
          </a:p>
          <a:p>
            <a:pPr lvl="0"/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Effects of inertia and nonlinearities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43646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54486"/>
            <a:ext cx="3726293" cy="279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81" y="1458555"/>
            <a:ext cx="3720869" cy="2790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196" y="1143142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 commanded to follow circle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2793" y="1143143"/>
            <a:ext cx="4549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rotating robot handle “crank”  at medium speed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System Model: 5-Linkage (Parallel) Planar Arm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5" y="1580072"/>
            <a:ext cx="3781425" cy="2209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hape 7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140419" y="1234597"/>
                <a:ext cx="6003581" cy="34164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US" dirty="0" smtClean="0"/>
                  <a:t>From Lagrange Equations of Motion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𝑟𝑜𝑏𝑜𝑡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/>
                <a:r>
                  <a:rPr lang="en-US" dirty="0" smtClean="0"/>
                  <a:t>In Cartesian/task space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𝑟𝑜𝑏𝑜𝑡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8" name="Shape 7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140419" y="1234597"/>
                <a:ext cx="6003581" cy="3416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Controller Design Goals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Cancel </a:t>
            </a:r>
            <a:r>
              <a:rPr lang="en-US" dirty="0"/>
              <a:t>inertial and nonlinear effects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Simulate virtual crank constraint and inertia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Compensate for inaccuracy of model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Virtual Object </a:t>
            </a:r>
            <a:r>
              <a:rPr lang="en-GB" dirty="0" smtClean="0"/>
              <a:t>Admittance Control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Shape 9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Computed Torque to cancel system dynamics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Design virtual object dynamics (choose M, B, K) for interaction force with subject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Admittance control: Force inputs measured to generate virtual trajectory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𝑣𝑖𝑟𝑡𝑢𝑎𝑙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𝐸𝑂𝑀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 smtClean="0"/>
              </a:p>
            </p:txBody>
          </p:sp>
        </mc:Choice>
        <mc:Fallback xmlns="">
          <p:sp>
            <p:nvSpPr>
              <p:cNvPr id="96" name="Shape 9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0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Object </a:t>
            </a:r>
            <a:r>
              <a:rPr lang="en-GB" dirty="0" smtClean="0"/>
              <a:t>Constraint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0"/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Desired behavior of crank handle along circle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center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end effector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virtual crank will apply strong resistance at constraint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 rotWithShape="0">
                <a:blip r:embed="rId2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118330" y="1638026"/>
            <a:ext cx="2151143" cy="2131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14359" y="1848536"/>
            <a:ext cx="131568" cy="1381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795989" y="1177538"/>
            <a:ext cx="1397912" cy="1526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20312" y="1331171"/>
            <a:ext cx="423821" cy="385796"/>
          </a:xfrm>
          <a:custGeom>
            <a:avLst/>
            <a:gdLst>
              <a:gd name="connsiteX0" fmla="*/ 369057 w 423821"/>
              <a:gd name="connsiteY0" fmla="*/ 385796 h 385796"/>
              <a:gd name="connsiteX1" fmla="*/ 382214 w 423821"/>
              <a:gd name="connsiteY1" fmla="*/ 333169 h 385796"/>
              <a:gd name="connsiteX2" fmla="*/ 395371 w 423821"/>
              <a:gd name="connsiteY2" fmla="*/ 313434 h 385796"/>
              <a:gd name="connsiteX3" fmla="*/ 415106 w 423821"/>
              <a:gd name="connsiteY3" fmla="*/ 293698 h 385796"/>
              <a:gd name="connsiteX4" fmla="*/ 421685 w 423821"/>
              <a:gd name="connsiteY4" fmla="*/ 273963 h 385796"/>
              <a:gd name="connsiteX5" fmla="*/ 388793 w 423821"/>
              <a:gd name="connsiteY5" fmla="*/ 287120 h 385796"/>
              <a:gd name="connsiteX6" fmla="*/ 355900 w 423821"/>
              <a:gd name="connsiteY6" fmla="*/ 293698 h 385796"/>
              <a:gd name="connsiteX7" fmla="*/ 290116 w 423821"/>
              <a:gd name="connsiteY7" fmla="*/ 306855 h 385796"/>
              <a:gd name="connsiteX8" fmla="*/ 263803 w 423821"/>
              <a:gd name="connsiteY8" fmla="*/ 320012 h 385796"/>
              <a:gd name="connsiteX9" fmla="*/ 224332 w 423821"/>
              <a:gd name="connsiteY9" fmla="*/ 326591 h 385796"/>
              <a:gd name="connsiteX10" fmla="*/ 257224 w 423821"/>
              <a:gd name="connsiteY10" fmla="*/ 293698 h 385796"/>
              <a:gd name="connsiteX11" fmla="*/ 290116 w 423821"/>
              <a:gd name="connsiteY11" fmla="*/ 267385 h 385796"/>
              <a:gd name="connsiteX12" fmla="*/ 316430 w 423821"/>
              <a:gd name="connsiteY12" fmla="*/ 227914 h 385796"/>
              <a:gd name="connsiteX13" fmla="*/ 342744 w 423821"/>
              <a:gd name="connsiteY13" fmla="*/ 188444 h 385796"/>
              <a:gd name="connsiteX14" fmla="*/ 303273 w 423821"/>
              <a:gd name="connsiteY14" fmla="*/ 195022 h 385796"/>
              <a:gd name="connsiteX15" fmla="*/ 211175 w 423821"/>
              <a:gd name="connsiteY15" fmla="*/ 221336 h 385796"/>
              <a:gd name="connsiteX16" fmla="*/ 191440 w 423821"/>
              <a:gd name="connsiteY16" fmla="*/ 227914 h 385796"/>
              <a:gd name="connsiteX17" fmla="*/ 165126 w 423821"/>
              <a:gd name="connsiteY17" fmla="*/ 241071 h 385796"/>
              <a:gd name="connsiteX18" fmla="*/ 138813 w 423821"/>
              <a:gd name="connsiteY18" fmla="*/ 247650 h 385796"/>
              <a:gd name="connsiteX19" fmla="*/ 99342 w 423821"/>
              <a:gd name="connsiteY19" fmla="*/ 260806 h 385796"/>
              <a:gd name="connsiteX20" fmla="*/ 79607 w 423821"/>
              <a:gd name="connsiteY20" fmla="*/ 267385 h 385796"/>
              <a:gd name="connsiteX21" fmla="*/ 59872 w 423821"/>
              <a:gd name="connsiteY21" fmla="*/ 273963 h 385796"/>
              <a:gd name="connsiteX22" fmla="*/ 119077 w 423821"/>
              <a:gd name="connsiteY22" fmla="*/ 234493 h 385796"/>
              <a:gd name="connsiteX23" fmla="*/ 138813 w 423821"/>
              <a:gd name="connsiteY23" fmla="*/ 221336 h 385796"/>
              <a:gd name="connsiteX24" fmla="*/ 158548 w 423821"/>
              <a:gd name="connsiteY24" fmla="*/ 208179 h 385796"/>
              <a:gd name="connsiteX25" fmla="*/ 211175 w 423821"/>
              <a:gd name="connsiteY25" fmla="*/ 162130 h 385796"/>
              <a:gd name="connsiteX26" fmla="*/ 230911 w 423821"/>
              <a:gd name="connsiteY26" fmla="*/ 148973 h 385796"/>
              <a:gd name="connsiteX27" fmla="*/ 244067 w 423821"/>
              <a:gd name="connsiteY27" fmla="*/ 129238 h 385796"/>
              <a:gd name="connsiteX28" fmla="*/ 250646 w 423821"/>
              <a:gd name="connsiteY28" fmla="*/ 109503 h 385796"/>
              <a:gd name="connsiteX29" fmla="*/ 191440 w 423821"/>
              <a:gd name="connsiteY29" fmla="*/ 116081 h 385796"/>
              <a:gd name="connsiteX30" fmla="*/ 158548 w 423821"/>
              <a:gd name="connsiteY30" fmla="*/ 122660 h 385796"/>
              <a:gd name="connsiteX31" fmla="*/ 119077 w 423821"/>
              <a:gd name="connsiteY31" fmla="*/ 135816 h 385796"/>
              <a:gd name="connsiteX32" fmla="*/ 99342 w 423821"/>
              <a:gd name="connsiteY32" fmla="*/ 142395 h 385796"/>
              <a:gd name="connsiteX33" fmla="*/ 53293 w 423821"/>
              <a:gd name="connsiteY33" fmla="*/ 155552 h 385796"/>
              <a:gd name="connsiteX34" fmla="*/ 26980 w 423821"/>
              <a:gd name="connsiteY34" fmla="*/ 168709 h 385796"/>
              <a:gd name="connsiteX35" fmla="*/ 666 w 423821"/>
              <a:gd name="connsiteY35" fmla="*/ 162130 h 385796"/>
              <a:gd name="connsiteX36" fmla="*/ 13823 w 423821"/>
              <a:gd name="connsiteY36" fmla="*/ 142395 h 385796"/>
              <a:gd name="connsiteX37" fmla="*/ 73029 w 423821"/>
              <a:gd name="connsiteY37" fmla="*/ 89768 h 385796"/>
              <a:gd name="connsiteX38" fmla="*/ 79607 w 423821"/>
              <a:gd name="connsiteY38" fmla="*/ 70032 h 385796"/>
              <a:gd name="connsiteX39" fmla="*/ 119077 w 423821"/>
              <a:gd name="connsiteY39" fmla="*/ 43719 h 385796"/>
              <a:gd name="connsiteX40" fmla="*/ 53293 w 423821"/>
              <a:gd name="connsiteY40" fmla="*/ 10827 h 385796"/>
              <a:gd name="connsiteX41" fmla="*/ 46715 w 423821"/>
              <a:gd name="connsiteY41" fmla="*/ 10827 h 38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3821" h="385796">
                <a:moveTo>
                  <a:pt x="369057" y="385796"/>
                </a:moveTo>
                <a:cubicBezTo>
                  <a:pt x="371558" y="373290"/>
                  <a:pt x="375473" y="346652"/>
                  <a:pt x="382214" y="333169"/>
                </a:cubicBezTo>
                <a:cubicBezTo>
                  <a:pt x="385750" y="326097"/>
                  <a:pt x="390310" y="319508"/>
                  <a:pt x="395371" y="313434"/>
                </a:cubicBezTo>
                <a:cubicBezTo>
                  <a:pt x="401327" y="306287"/>
                  <a:pt x="408528" y="300277"/>
                  <a:pt x="415106" y="293698"/>
                </a:cubicBezTo>
                <a:cubicBezTo>
                  <a:pt x="417299" y="287120"/>
                  <a:pt x="428412" y="275645"/>
                  <a:pt x="421685" y="273963"/>
                </a:cubicBezTo>
                <a:cubicBezTo>
                  <a:pt x="410229" y="271099"/>
                  <a:pt x="400104" y="283727"/>
                  <a:pt x="388793" y="287120"/>
                </a:cubicBezTo>
                <a:cubicBezTo>
                  <a:pt x="378083" y="290333"/>
                  <a:pt x="366748" y="290986"/>
                  <a:pt x="355900" y="293698"/>
                </a:cubicBezTo>
                <a:cubicBezTo>
                  <a:pt x="294657" y="309009"/>
                  <a:pt x="402954" y="290736"/>
                  <a:pt x="290116" y="306855"/>
                </a:cubicBezTo>
                <a:cubicBezTo>
                  <a:pt x="281345" y="311241"/>
                  <a:pt x="273196" y="317194"/>
                  <a:pt x="263803" y="320012"/>
                </a:cubicBezTo>
                <a:cubicBezTo>
                  <a:pt x="251027" y="323845"/>
                  <a:pt x="224332" y="326591"/>
                  <a:pt x="224332" y="326591"/>
                </a:cubicBezTo>
                <a:cubicBezTo>
                  <a:pt x="259415" y="273965"/>
                  <a:pt x="213370" y="337552"/>
                  <a:pt x="257224" y="293698"/>
                </a:cubicBezTo>
                <a:cubicBezTo>
                  <a:pt x="286979" y="263943"/>
                  <a:pt x="251697" y="280191"/>
                  <a:pt x="290116" y="267385"/>
                </a:cubicBezTo>
                <a:cubicBezTo>
                  <a:pt x="302698" y="229643"/>
                  <a:pt x="287685" y="264871"/>
                  <a:pt x="316430" y="227914"/>
                </a:cubicBezTo>
                <a:cubicBezTo>
                  <a:pt x="326138" y="215432"/>
                  <a:pt x="358341" y="185845"/>
                  <a:pt x="342744" y="188444"/>
                </a:cubicBezTo>
                <a:cubicBezTo>
                  <a:pt x="329587" y="190637"/>
                  <a:pt x="316315" y="192227"/>
                  <a:pt x="303273" y="195022"/>
                </a:cubicBezTo>
                <a:cubicBezTo>
                  <a:pt x="257017" y="204934"/>
                  <a:pt x="252594" y="207530"/>
                  <a:pt x="211175" y="221336"/>
                </a:cubicBezTo>
                <a:cubicBezTo>
                  <a:pt x="204597" y="223529"/>
                  <a:pt x="197642" y="224813"/>
                  <a:pt x="191440" y="227914"/>
                </a:cubicBezTo>
                <a:cubicBezTo>
                  <a:pt x="182669" y="232300"/>
                  <a:pt x="174308" y="237628"/>
                  <a:pt x="165126" y="241071"/>
                </a:cubicBezTo>
                <a:cubicBezTo>
                  <a:pt x="156661" y="244246"/>
                  <a:pt x="147473" y="245052"/>
                  <a:pt x="138813" y="247650"/>
                </a:cubicBezTo>
                <a:cubicBezTo>
                  <a:pt x="125529" y="251635"/>
                  <a:pt x="112499" y="256420"/>
                  <a:pt x="99342" y="260806"/>
                </a:cubicBezTo>
                <a:lnTo>
                  <a:pt x="79607" y="267385"/>
                </a:lnTo>
                <a:lnTo>
                  <a:pt x="59872" y="273963"/>
                </a:lnTo>
                <a:lnTo>
                  <a:pt x="119077" y="234493"/>
                </a:lnTo>
                <a:lnTo>
                  <a:pt x="138813" y="221336"/>
                </a:lnTo>
                <a:lnTo>
                  <a:pt x="158548" y="208179"/>
                </a:lnTo>
                <a:cubicBezTo>
                  <a:pt x="180476" y="175288"/>
                  <a:pt x="165127" y="192829"/>
                  <a:pt x="211175" y="162130"/>
                </a:cubicBezTo>
                <a:lnTo>
                  <a:pt x="230911" y="148973"/>
                </a:lnTo>
                <a:cubicBezTo>
                  <a:pt x="235296" y="142395"/>
                  <a:pt x="240531" y="136309"/>
                  <a:pt x="244067" y="129238"/>
                </a:cubicBezTo>
                <a:cubicBezTo>
                  <a:pt x="247168" y="123036"/>
                  <a:pt x="257373" y="111185"/>
                  <a:pt x="250646" y="109503"/>
                </a:cubicBezTo>
                <a:cubicBezTo>
                  <a:pt x="231382" y="104687"/>
                  <a:pt x="211097" y="113273"/>
                  <a:pt x="191440" y="116081"/>
                </a:cubicBezTo>
                <a:cubicBezTo>
                  <a:pt x="180371" y="117662"/>
                  <a:pt x="169335" y="119718"/>
                  <a:pt x="158548" y="122660"/>
                </a:cubicBezTo>
                <a:cubicBezTo>
                  <a:pt x="145168" y="126309"/>
                  <a:pt x="132234" y="131430"/>
                  <a:pt x="119077" y="135816"/>
                </a:cubicBezTo>
                <a:cubicBezTo>
                  <a:pt x="112499" y="138009"/>
                  <a:pt x="106069" y="140713"/>
                  <a:pt x="99342" y="142395"/>
                </a:cubicBezTo>
                <a:cubicBezTo>
                  <a:pt x="85985" y="145734"/>
                  <a:pt x="66508" y="149888"/>
                  <a:pt x="53293" y="155552"/>
                </a:cubicBezTo>
                <a:cubicBezTo>
                  <a:pt x="44280" y="159415"/>
                  <a:pt x="35751" y="164323"/>
                  <a:pt x="26980" y="168709"/>
                </a:cubicBezTo>
                <a:cubicBezTo>
                  <a:pt x="18209" y="166516"/>
                  <a:pt x="4709" y="170217"/>
                  <a:pt x="666" y="162130"/>
                </a:cubicBezTo>
                <a:cubicBezTo>
                  <a:pt x="-2870" y="155058"/>
                  <a:pt x="8570" y="148304"/>
                  <a:pt x="13823" y="142395"/>
                </a:cubicBezTo>
                <a:cubicBezTo>
                  <a:pt x="46598" y="105523"/>
                  <a:pt x="43031" y="109764"/>
                  <a:pt x="73029" y="89768"/>
                </a:cubicBezTo>
                <a:cubicBezTo>
                  <a:pt x="75222" y="83189"/>
                  <a:pt x="74704" y="74935"/>
                  <a:pt x="79607" y="70032"/>
                </a:cubicBezTo>
                <a:cubicBezTo>
                  <a:pt x="90788" y="58851"/>
                  <a:pt x="119077" y="43719"/>
                  <a:pt x="119077" y="43719"/>
                </a:cubicBezTo>
                <a:cubicBezTo>
                  <a:pt x="162647" y="-21637"/>
                  <a:pt x="160805" y="3659"/>
                  <a:pt x="53293" y="10827"/>
                </a:cubicBezTo>
                <a:cubicBezTo>
                  <a:pt x="51105" y="10973"/>
                  <a:pt x="48908" y="10827"/>
                  <a:pt x="46715" y="1082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00039" y="2026153"/>
            <a:ext cx="400133" cy="441021"/>
          </a:xfrm>
          <a:custGeom>
            <a:avLst/>
            <a:gdLst>
              <a:gd name="connsiteX0" fmla="*/ 18251 w 400133"/>
              <a:gd name="connsiteY0" fmla="*/ 32892 h 441021"/>
              <a:gd name="connsiteX1" fmla="*/ 77457 w 400133"/>
              <a:gd name="connsiteY1" fmla="*/ 19735 h 441021"/>
              <a:gd name="connsiteX2" fmla="*/ 116927 w 400133"/>
              <a:gd name="connsiteY2" fmla="*/ 0 h 441021"/>
              <a:gd name="connsiteX3" fmla="*/ 110349 w 400133"/>
              <a:gd name="connsiteY3" fmla="*/ 32892 h 441021"/>
              <a:gd name="connsiteX4" fmla="*/ 64300 w 400133"/>
              <a:gd name="connsiteY4" fmla="*/ 92098 h 441021"/>
              <a:gd name="connsiteX5" fmla="*/ 31408 w 400133"/>
              <a:gd name="connsiteY5" fmla="*/ 124990 h 441021"/>
              <a:gd name="connsiteX6" fmla="*/ 5094 w 400133"/>
              <a:gd name="connsiteY6" fmla="*/ 184196 h 441021"/>
              <a:gd name="connsiteX7" fmla="*/ 24830 w 400133"/>
              <a:gd name="connsiteY7" fmla="*/ 177617 h 441021"/>
              <a:gd name="connsiteX8" fmla="*/ 51143 w 400133"/>
              <a:gd name="connsiteY8" fmla="*/ 171039 h 441021"/>
              <a:gd name="connsiteX9" fmla="*/ 84035 w 400133"/>
              <a:gd name="connsiteY9" fmla="*/ 157882 h 441021"/>
              <a:gd name="connsiteX10" fmla="*/ 130084 w 400133"/>
              <a:gd name="connsiteY10" fmla="*/ 144725 h 441021"/>
              <a:gd name="connsiteX11" fmla="*/ 149819 w 400133"/>
              <a:gd name="connsiteY11" fmla="*/ 131568 h 441021"/>
              <a:gd name="connsiteX12" fmla="*/ 195868 w 400133"/>
              <a:gd name="connsiteY12" fmla="*/ 105255 h 441021"/>
              <a:gd name="connsiteX13" fmla="*/ 189290 w 400133"/>
              <a:gd name="connsiteY13" fmla="*/ 138147 h 441021"/>
              <a:gd name="connsiteX14" fmla="*/ 143241 w 400133"/>
              <a:gd name="connsiteY14" fmla="*/ 190774 h 441021"/>
              <a:gd name="connsiteX15" fmla="*/ 116927 w 400133"/>
              <a:gd name="connsiteY15" fmla="*/ 230245 h 441021"/>
              <a:gd name="connsiteX16" fmla="*/ 97192 w 400133"/>
              <a:gd name="connsiteY16" fmla="*/ 269715 h 441021"/>
              <a:gd name="connsiteX17" fmla="*/ 130084 w 400133"/>
              <a:gd name="connsiteY17" fmla="*/ 269715 h 441021"/>
              <a:gd name="connsiteX18" fmla="*/ 156398 w 400133"/>
              <a:gd name="connsiteY18" fmla="*/ 263137 h 441021"/>
              <a:gd name="connsiteX19" fmla="*/ 209025 w 400133"/>
              <a:gd name="connsiteY19" fmla="*/ 223666 h 441021"/>
              <a:gd name="connsiteX20" fmla="*/ 268231 w 400133"/>
              <a:gd name="connsiteY20" fmla="*/ 197352 h 441021"/>
              <a:gd name="connsiteX21" fmla="*/ 274809 w 400133"/>
              <a:gd name="connsiteY21" fmla="*/ 230245 h 441021"/>
              <a:gd name="connsiteX22" fmla="*/ 261653 w 400133"/>
              <a:gd name="connsiteY22" fmla="*/ 256558 h 441021"/>
              <a:gd name="connsiteX23" fmla="*/ 235339 w 400133"/>
              <a:gd name="connsiteY23" fmla="*/ 302607 h 441021"/>
              <a:gd name="connsiteX24" fmla="*/ 228760 w 400133"/>
              <a:gd name="connsiteY24" fmla="*/ 322342 h 441021"/>
              <a:gd name="connsiteX25" fmla="*/ 215604 w 400133"/>
              <a:gd name="connsiteY25" fmla="*/ 374970 h 441021"/>
              <a:gd name="connsiteX26" fmla="*/ 209025 w 400133"/>
              <a:gd name="connsiteY26" fmla="*/ 394705 h 441021"/>
              <a:gd name="connsiteX27" fmla="*/ 228760 w 400133"/>
              <a:gd name="connsiteY27" fmla="*/ 374970 h 441021"/>
              <a:gd name="connsiteX28" fmla="*/ 248496 w 400133"/>
              <a:gd name="connsiteY28" fmla="*/ 368391 h 441021"/>
              <a:gd name="connsiteX29" fmla="*/ 274809 w 400133"/>
              <a:gd name="connsiteY29" fmla="*/ 342078 h 441021"/>
              <a:gd name="connsiteX30" fmla="*/ 294545 w 400133"/>
              <a:gd name="connsiteY30" fmla="*/ 335499 h 441021"/>
              <a:gd name="connsiteX31" fmla="*/ 314280 w 400133"/>
              <a:gd name="connsiteY31" fmla="*/ 322342 h 441021"/>
              <a:gd name="connsiteX32" fmla="*/ 340594 w 400133"/>
              <a:gd name="connsiteY32" fmla="*/ 315764 h 441021"/>
              <a:gd name="connsiteX33" fmla="*/ 360329 w 400133"/>
              <a:gd name="connsiteY33" fmla="*/ 309186 h 441021"/>
              <a:gd name="connsiteX34" fmla="*/ 399799 w 400133"/>
              <a:gd name="connsiteY34" fmla="*/ 282872 h 441021"/>
              <a:gd name="connsiteX35" fmla="*/ 373486 w 400133"/>
              <a:gd name="connsiteY35" fmla="*/ 322342 h 441021"/>
              <a:gd name="connsiteX36" fmla="*/ 353750 w 400133"/>
              <a:gd name="connsiteY36" fmla="*/ 348656 h 441021"/>
              <a:gd name="connsiteX37" fmla="*/ 340594 w 400133"/>
              <a:gd name="connsiteY37" fmla="*/ 374970 h 441021"/>
              <a:gd name="connsiteX38" fmla="*/ 320858 w 400133"/>
              <a:gd name="connsiteY38" fmla="*/ 388127 h 441021"/>
              <a:gd name="connsiteX39" fmla="*/ 281388 w 400133"/>
              <a:gd name="connsiteY39" fmla="*/ 421019 h 441021"/>
              <a:gd name="connsiteX40" fmla="*/ 268231 w 400133"/>
              <a:gd name="connsiteY40" fmla="*/ 440754 h 441021"/>
              <a:gd name="connsiteX41" fmla="*/ 327437 w 400133"/>
              <a:gd name="connsiteY41" fmla="*/ 421019 h 441021"/>
              <a:gd name="connsiteX42" fmla="*/ 347172 w 400133"/>
              <a:gd name="connsiteY42" fmla="*/ 414440 h 44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0133" h="441021">
                <a:moveTo>
                  <a:pt x="18251" y="32892"/>
                </a:moveTo>
                <a:cubicBezTo>
                  <a:pt x="33416" y="30365"/>
                  <a:pt x="61260" y="27834"/>
                  <a:pt x="77457" y="19735"/>
                </a:cubicBezTo>
                <a:cubicBezTo>
                  <a:pt x="128458" y="-5767"/>
                  <a:pt x="67330" y="16532"/>
                  <a:pt x="116927" y="0"/>
                </a:cubicBezTo>
                <a:cubicBezTo>
                  <a:pt x="114734" y="10964"/>
                  <a:pt x="114976" y="22713"/>
                  <a:pt x="110349" y="32892"/>
                </a:cubicBezTo>
                <a:cubicBezTo>
                  <a:pt x="90398" y="76785"/>
                  <a:pt x="88437" y="63134"/>
                  <a:pt x="64300" y="92098"/>
                </a:cubicBezTo>
                <a:cubicBezTo>
                  <a:pt x="36890" y="124990"/>
                  <a:pt x="67589" y="100869"/>
                  <a:pt x="31408" y="124990"/>
                </a:cubicBezTo>
                <a:cubicBezTo>
                  <a:pt x="30961" y="125661"/>
                  <a:pt x="-15038" y="190907"/>
                  <a:pt x="5094" y="184196"/>
                </a:cubicBezTo>
                <a:cubicBezTo>
                  <a:pt x="11673" y="182003"/>
                  <a:pt x="18162" y="179522"/>
                  <a:pt x="24830" y="177617"/>
                </a:cubicBezTo>
                <a:cubicBezTo>
                  <a:pt x="33523" y="175133"/>
                  <a:pt x="42566" y="173898"/>
                  <a:pt x="51143" y="171039"/>
                </a:cubicBezTo>
                <a:cubicBezTo>
                  <a:pt x="62346" y="167305"/>
                  <a:pt x="72832" y="161616"/>
                  <a:pt x="84035" y="157882"/>
                </a:cubicBezTo>
                <a:cubicBezTo>
                  <a:pt x="96690" y="153664"/>
                  <a:pt x="117407" y="151064"/>
                  <a:pt x="130084" y="144725"/>
                </a:cubicBezTo>
                <a:cubicBezTo>
                  <a:pt x="137155" y="141189"/>
                  <a:pt x="142954" y="135491"/>
                  <a:pt x="149819" y="131568"/>
                </a:cubicBezTo>
                <a:cubicBezTo>
                  <a:pt x="208256" y="98175"/>
                  <a:pt x="147777" y="137314"/>
                  <a:pt x="195868" y="105255"/>
                </a:cubicBezTo>
                <a:cubicBezTo>
                  <a:pt x="193675" y="116219"/>
                  <a:pt x="193917" y="127968"/>
                  <a:pt x="189290" y="138147"/>
                </a:cubicBezTo>
                <a:cubicBezTo>
                  <a:pt x="172606" y="174851"/>
                  <a:pt x="169125" y="173518"/>
                  <a:pt x="143241" y="190774"/>
                </a:cubicBezTo>
                <a:cubicBezTo>
                  <a:pt x="134470" y="203931"/>
                  <a:pt x="121927" y="215244"/>
                  <a:pt x="116927" y="230245"/>
                </a:cubicBezTo>
                <a:cubicBezTo>
                  <a:pt x="107849" y="257481"/>
                  <a:pt x="114195" y="244210"/>
                  <a:pt x="97192" y="269715"/>
                </a:cubicBezTo>
                <a:cubicBezTo>
                  <a:pt x="85135" y="305889"/>
                  <a:pt x="86169" y="287281"/>
                  <a:pt x="130084" y="269715"/>
                </a:cubicBezTo>
                <a:cubicBezTo>
                  <a:pt x="138479" y="266357"/>
                  <a:pt x="147627" y="265330"/>
                  <a:pt x="156398" y="263137"/>
                </a:cubicBezTo>
                <a:cubicBezTo>
                  <a:pt x="173940" y="249980"/>
                  <a:pt x="188222" y="230600"/>
                  <a:pt x="209025" y="223666"/>
                </a:cubicBezTo>
                <a:cubicBezTo>
                  <a:pt x="255997" y="208009"/>
                  <a:pt x="236957" y="218202"/>
                  <a:pt x="268231" y="197352"/>
                </a:cubicBezTo>
                <a:cubicBezTo>
                  <a:pt x="270424" y="208316"/>
                  <a:pt x="276044" y="219132"/>
                  <a:pt x="274809" y="230245"/>
                </a:cubicBezTo>
                <a:cubicBezTo>
                  <a:pt x="273726" y="239991"/>
                  <a:pt x="265516" y="247545"/>
                  <a:pt x="261653" y="256558"/>
                </a:cubicBezTo>
                <a:cubicBezTo>
                  <a:pt x="244911" y="295621"/>
                  <a:pt x="269820" y="256631"/>
                  <a:pt x="235339" y="302607"/>
                </a:cubicBezTo>
                <a:cubicBezTo>
                  <a:pt x="233146" y="309185"/>
                  <a:pt x="230584" y="315652"/>
                  <a:pt x="228760" y="322342"/>
                </a:cubicBezTo>
                <a:cubicBezTo>
                  <a:pt x="224002" y="339787"/>
                  <a:pt x="221323" y="357816"/>
                  <a:pt x="215604" y="374970"/>
                </a:cubicBezTo>
                <a:cubicBezTo>
                  <a:pt x="213411" y="381548"/>
                  <a:pt x="202091" y="394705"/>
                  <a:pt x="209025" y="394705"/>
                </a:cubicBezTo>
                <a:cubicBezTo>
                  <a:pt x="218328" y="394705"/>
                  <a:pt x="221019" y="380130"/>
                  <a:pt x="228760" y="374970"/>
                </a:cubicBezTo>
                <a:cubicBezTo>
                  <a:pt x="234530" y="371123"/>
                  <a:pt x="241917" y="370584"/>
                  <a:pt x="248496" y="368391"/>
                </a:cubicBezTo>
                <a:cubicBezTo>
                  <a:pt x="257267" y="359620"/>
                  <a:pt x="264715" y="349288"/>
                  <a:pt x="274809" y="342078"/>
                </a:cubicBezTo>
                <a:cubicBezTo>
                  <a:pt x="280452" y="338047"/>
                  <a:pt x="288343" y="338600"/>
                  <a:pt x="294545" y="335499"/>
                </a:cubicBezTo>
                <a:cubicBezTo>
                  <a:pt x="301617" y="331963"/>
                  <a:pt x="307013" y="325456"/>
                  <a:pt x="314280" y="322342"/>
                </a:cubicBezTo>
                <a:cubicBezTo>
                  <a:pt x="322590" y="318781"/>
                  <a:pt x="331901" y="318248"/>
                  <a:pt x="340594" y="315764"/>
                </a:cubicBezTo>
                <a:cubicBezTo>
                  <a:pt x="347261" y="313859"/>
                  <a:pt x="353751" y="311379"/>
                  <a:pt x="360329" y="309186"/>
                </a:cubicBezTo>
                <a:cubicBezTo>
                  <a:pt x="373486" y="300415"/>
                  <a:pt x="403634" y="267532"/>
                  <a:pt x="399799" y="282872"/>
                </a:cubicBezTo>
                <a:cubicBezTo>
                  <a:pt x="391304" y="316856"/>
                  <a:pt x="400744" y="304171"/>
                  <a:pt x="373486" y="322342"/>
                </a:cubicBezTo>
                <a:cubicBezTo>
                  <a:pt x="366907" y="331113"/>
                  <a:pt x="359561" y="339358"/>
                  <a:pt x="353750" y="348656"/>
                </a:cubicBezTo>
                <a:cubicBezTo>
                  <a:pt x="348553" y="356972"/>
                  <a:pt x="346872" y="367436"/>
                  <a:pt x="340594" y="374970"/>
                </a:cubicBezTo>
                <a:cubicBezTo>
                  <a:pt x="335532" y="381044"/>
                  <a:pt x="326932" y="383065"/>
                  <a:pt x="320858" y="388127"/>
                </a:cubicBezTo>
                <a:cubicBezTo>
                  <a:pt x="270200" y="430341"/>
                  <a:pt x="330392" y="388349"/>
                  <a:pt x="281388" y="421019"/>
                </a:cubicBezTo>
                <a:cubicBezTo>
                  <a:pt x="277002" y="427597"/>
                  <a:pt x="260731" y="443254"/>
                  <a:pt x="268231" y="440754"/>
                </a:cubicBezTo>
                <a:lnTo>
                  <a:pt x="327437" y="421019"/>
                </a:lnTo>
                <a:lnTo>
                  <a:pt x="347172" y="41444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795989" y="1917610"/>
            <a:ext cx="618370" cy="8575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0693" y="117753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K,B,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193901" y="1848536"/>
            <a:ext cx="588769" cy="855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5470" y="2029442"/>
                <a:ext cx="1976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70" y="2029442"/>
                <a:ext cx="197683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9091" r="-303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Adaptive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Shape 10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4890221" cy="34164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err="1" smtClean="0"/>
                  <a:t>Lyapunov</a:t>
                </a:r>
                <a:r>
                  <a:rPr lang="en-US" dirty="0" smtClean="0"/>
                  <a:t> function candidate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With error term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Λ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Lyapunov</a:t>
                </a:r>
                <a:r>
                  <a:rPr lang="en-US" dirty="0" smtClean="0"/>
                  <a:t> derivative</a:t>
                </a:r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𝑟𝑜𝑏𝑜𝑡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h𝑢𝑚𝑎𝑛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2" name="Shape 10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4890221" cy="3416400"/>
              </a:xfrm>
              <a:prstGeom prst="rect">
                <a:avLst/>
              </a:prstGeom>
              <a:blipFill rotWithShape="0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144100" y="1153483"/>
                <a:ext cx="3999900" cy="3416400"/>
              </a:xfrm>
            </p:spPr>
            <p:txBody>
              <a:bodyPr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𝑟𝑜𝑏𝑜𝑡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𝑌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h𝑢𝑚𝑎𝑛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Where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And using adaption law</a:t>
                </a:r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Substituting into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derivative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144100" y="1153483"/>
                <a:ext cx="3999900" cy="3416400"/>
              </a:xfrm>
              <a:blipFill rotWithShape="0">
                <a:blip r:embed="rId4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from Task Space to Joint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i="1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Now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Torque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𝑟𝑜𝑏𝑜𝑡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𝑌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ar-A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57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0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235</Words>
  <Application>Microsoft Office PowerPoint</Application>
  <PresentationFormat>On-screen Show (16:9)</PresentationFormat>
  <Paragraphs>113</Paragraphs>
  <Slides>20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Times New Roman</vt:lpstr>
      <vt:lpstr>simple-light-2</vt:lpstr>
      <vt:lpstr>Virtual Object Controller of a Robot Manipulator</vt:lpstr>
      <vt:lpstr>Motivation: Study Human Motor Control - Crank </vt:lpstr>
      <vt:lpstr>Effects of inertia and nonlinearities</vt:lpstr>
      <vt:lpstr>System Model: 5-Linkage (Parallel) Planar Arm</vt:lpstr>
      <vt:lpstr>Controller Design Goals</vt:lpstr>
      <vt:lpstr>Virtual Object Admittance Control</vt:lpstr>
      <vt:lpstr>Virtual Object Constraint </vt:lpstr>
      <vt:lpstr>Adaptive Control</vt:lpstr>
      <vt:lpstr>Convert from Task Space to Joint Space</vt:lpstr>
      <vt:lpstr>Adaptive Control</vt:lpstr>
      <vt:lpstr>Creating Virtual Trajectory in Simulation </vt:lpstr>
      <vt:lpstr>Simulation Parameters</vt:lpstr>
      <vt:lpstr>Simulation Results: Off radius, no F_human</vt:lpstr>
      <vt:lpstr>Simulation Results: On radius, static F_human</vt:lpstr>
      <vt:lpstr>Simulation Results: F_human in a circle (slow) </vt:lpstr>
      <vt:lpstr>Simulation Results: F_human in a circle (medium) </vt:lpstr>
      <vt:lpstr>Simulation Results: F_human in a circle (fast) </vt:lpstr>
      <vt:lpstr>Parameter Update</vt:lpstr>
      <vt:lpstr>Graphic!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Object Controller of a Robot Manipulator</dc:title>
  <dc:creator>BPWilcox</dc:creator>
  <cp:lastModifiedBy>BPWilcox</cp:lastModifiedBy>
  <cp:revision>59</cp:revision>
  <dcterms:modified xsi:type="dcterms:W3CDTF">2016-05-24T19:33:31Z</dcterms:modified>
</cp:coreProperties>
</file>