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C24C52-B6F8-4D7D-AD9F-22697EA09E0C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703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8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22AB64-185A-498B-8203-5893A1B29976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B8FF77-FCDC-4DD8-B702-F398684E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5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8011"/>
            <a:ext cx="9144000" cy="824428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Spam detection using a multi-layer perceptron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8913"/>
            <a:ext cx="9144000" cy="3054135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Projekat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kursa</a:t>
            </a:r>
            <a:r>
              <a:rPr lang="en-US" dirty="0" smtClean="0"/>
              <a:t> Ra</a:t>
            </a:r>
            <a:r>
              <a:rPr lang="sr-Latn-RS" dirty="0" smtClean="0"/>
              <a:t>č</a:t>
            </a:r>
            <a:r>
              <a:rPr lang="en-US" dirty="0" err="1" smtClean="0"/>
              <a:t>unarska</a:t>
            </a:r>
            <a:r>
              <a:rPr lang="en-US" dirty="0" smtClean="0"/>
              <a:t> </a:t>
            </a:r>
            <a:r>
              <a:rPr lang="en-US" dirty="0" err="1" smtClean="0"/>
              <a:t>inteligencija</a:t>
            </a:r>
            <a:endParaRPr lang="en-US" dirty="0" smtClean="0"/>
          </a:p>
          <a:p>
            <a:r>
              <a:rPr lang="sr-Latn-RS" dirty="0"/>
              <a:t>Đ</a:t>
            </a:r>
            <a:r>
              <a:rPr lang="en-US" dirty="0" smtClean="0"/>
              <a:t>or</a:t>
            </a:r>
            <a:r>
              <a:rPr lang="sr-Latn-RS" dirty="0" smtClean="0"/>
              <a:t>đ</a:t>
            </a:r>
            <a:r>
              <a:rPr lang="en-US" dirty="0" smtClean="0"/>
              <a:t>e Milo</a:t>
            </a:r>
            <a:r>
              <a:rPr lang="sr-Latn-RS" dirty="0" smtClean="0"/>
              <a:t>š</a:t>
            </a:r>
            <a:r>
              <a:rPr lang="en-US" dirty="0" err="1" smtClean="0"/>
              <a:t>evi</a:t>
            </a:r>
            <a:r>
              <a:rPr lang="sr-Latn-RS" dirty="0" smtClean="0"/>
              <a:t>ć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mi19221@alas.matf.bg.ac.rs</a:t>
            </a:r>
          </a:p>
          <a:p>
            <a:endParaRPr lang="en-US" dirty="0"/>
          </a:p>
          <a:p>
            <a:r>
              <a:rPr lang="en-US" sz="1800" dirty="0" err="1" smtClean="0"/>
              <a:t>Matemati</a:t>
            </a:r>
            <a:r>
              <a:rPr lang="sr-Latn-RS" sz="1800" dirty="0" smtClean="0"/>
              <a:t>č</a:t>
            </a:r>
            <a:r>
              <a:rPr lang="en-US" sz="1800" dirty="0" err="1" smtClean="0"/>
              <a:t>ki</a:t>
            </a:r>
            <a:r>
              <a:rPr lang="en-US" sz="1800" dirty="0" smtClean="0"/>
              <a:t> </a:t>
            </a:r>
            <a:r>
              <a:rPr lang="en-US" sz="1800" dirty="0" err="1" smtClean="0"/>
              <a:t>fakultet</a:t>
            </a:r>
            <a:endParaRPr lang="en-US" sz="1800" dirty="0" smtClean="0"/>
          </a:p>
          <a:p>
            <a:r>
              <a:rPr lang="en-US" sz="1800" dirty="0" err="1" smtClean="0"/>
              <a:t>Univerzitet</a:t>
            </a:r>
            <a:r>
              <a:rPr lang="en-US" sz="1800" dirty="0" smtClean="0"/>
              <a:t> u </a:t>
            </a:r>
            <a:r>
              <a:rPr lang="en-US" sz="1800" dirty="0" err="1" smtClean="0"/>
              <a:t>Beogradu</a:t>
            </a:r>
            <a:endParaRPr lang="en-US" sz="1800" dirty="0" smtClean="0"/>
          </a:p>
          <a:p>
            <a:r>
              <a:rPr lang="en-US" sz="1800" dirty="0" smtClean="0"/>
              <a:t>April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87" y="387178"/>
            <a:ext cx="6706205" cy="970450"/>
          </a:xfrm>
        </p:spPr>
        <p:txBody>
          <a:bodyPr/>
          <a:lstStyle/>
          <a:p>
            <a:r>
              <a:rPr lang="en-US" dirty="0" smtClean="0">
                <a:effectLst/>
              </a:rPr>
              <a:t>Vi</a:t>
            </a:r>
            <a:r>
              <a:rPr lang="sr-Latn-RS" dirty="0" smtClean="0">
                <a:effectLst/>
              </a:rPr>
              <a:t>š</a:t>
            </a:r>
            <a:r>
              <a:rPr lang="en-US" dirty="0" err="1" smtClean="0">
                <a:effectLst/>
              </a:rPr>
              <a:t>eslojna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neuronska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mre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3" y="1787611"/>
            <a:ext cx="10674433" cy="4258962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Mre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u </a:t>
            </a:r>
            <a:r>
              <a:rPr lang="en-US" dirty="0" err="1">
                <a:effectLst/>
              </a:rPr>
              <a:t>cemo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modelovati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trening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podacima</a:t>
            </a:r>
            <a:r>
              <a:rPr lang="en-US" dirty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smtClean="0">
                <a:effectLst/>
              </a:rPr>
              <a:t>U </a:t>
            </a:r>
            <a:r>
              <a:rPr lang="en-US" dirty="0" err="1">
                <a:effectLst/>
              </a:rPr>
              <a:t>ulaznom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sloju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input</a:t>
            </a:r>
            <a:r>
              <a:rPr lang="sr-Latn-RS" dirty="0" smtClean="0">
                <a:effectLst/>
              </a:rPr>
              <a:t>_</a:t>
            </a:r>
            <a:r>
              <a:rPr lang="en-US" dirty="0" smtClean="0">
                <a:effectLst/>
              </a:rPr>
              <a:t>dim </a:t>
            </a:r>
            <a:r>
              <a:rPr lang="en-US" dirty="0" err="1">
                <a:effectLst/>
              </a:rPr>
              <a:t>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biti</a:t>
            </a:r>
            <a:r>
              <a:rPr lang="en-US" dirty="0">
                <a:effectLst/>
              </a:rPr>
              <a:t> X </a:t>
            </a:r>
            <a:r>
              <a:rPr lang="en-US" dirty="0" err="1">
                <a:effectLst/>
              </a:rPr>
              <a:t>train.shape</a:t>
            </a:r>
            <a:r>
              <a:rPr lang="en-US" dirty="0">
                <a:effectLst/>
              </a:rPr>
              <a:t>[1</a:t>
            </a:r>
            <a:r>
              <a:rPr lang="en-US" dirty="0" smtClean="0">
                <a:effectLst/>
              </a:rPr>
              <a:t>] (</a:t>
            </a:r>
            <a:r>
              <a:rPr lang="en-US" dirty="0" err="1" smtClean="0">
                <a:effectLst/>
              </a:rPr>
              <a:t>broj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reci</a:t>
            </a:r>
            <a:r>
              <a:rPr lang="en-US" dirty="0" smtClean="0">
                <a:effectLst/>
              </a:rPr>
              <a:t>)</a:t>
            </a:r>
            <a:r>
              <a:rPr lang="sr-Latn-RS" dirty="0" smtClean="0">
                <a:effectLst/>
              </a:rPr>
              <a:t>.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smtClean="0">
                <a:effectLst/>
              </a:rPr>
              <a:t>Po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to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 problem </a:t>
            </a:r>
            <a:r>
              <a:rPr lang="en-US" dirty="0" err="1">
                <a:effectLst/>
              </a:rPr>
              <a:t>predstavlja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binarnu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klasifikaciju</a:t>
            </a:r>
            <a:r>
              <a:rPr lang="en-US" dirty="0">
                <a:effectLst/>
              </a:rPr>
              <a:t> u </a:t>
            </a:r>
            <a:r>
              <a:rPr lang="en-US" dirty="0" err="1">
                <a:effectLst/>
              </a:rPr>
              <a:t>izlaznom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sloju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imamo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jedan</a:t>
            </a:r>
            <a:r>
              <a:rPr lang="en-US" dirty="0">
                <a:effectLst/>
              </a:rPr>
              <a:t> </a:t>
            </a:r>
            <a:r>
              <a:rPr lang="sr-Latn-RS" dirty="0" err="1">
                <a:effectLst/>
              </a:rPr>
              <a:t>č</a:t>
            </a:r>
            <a:r>
              <a:rPr lang="en-US" dirty="0" err="1" smtClean="0">
                <a:effectLst/>
              </a:rPr>
              <a:t>vor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koji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sadr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i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vrednost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[0,1</a:t>
            </a:r>
            <a:r>
              <a:rPr lang="en-US" dirty="0" smtClean="0">
                <a:effectLst/>
              </a:rPr>
              <a:t>]</a:t>
            </a:r>
            <a:r>
              <a:rPr lang="sr-Latn-RS" dirty="0">
                <a:effectLst/>
              </a:rPr>
              <a:t> </a:t>
            </a:r>
            <a:r>
              <a:rPr lang="sr-Latn-RS" dirty="0" smtClean="0">
                <a:effectLst/>
              </a:rPr>
              <a:t>nakon evaluacije</a:t>
            </a:r>
            <a:r>
              <a:rPr lang="en-US" dirty="0" smtClean="0">
                <a:effectLst/>
              </a:rPr>
              <a:t>. </a:t>
            </a:r>
            <a:r>
              <a:rPr lang="en-US" dirty="0" err="1">
                <a:effectLst/>
              </a:rPr>
              <a:t>Ako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vrednost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iznad</a:t>
            </a:r>
            <a:r>
              <a:rPr lang="en-US" dirty="0">
                <a:effectLst/>
              </a:rPr>
              <a:t> 0.5, mail je spam, a u </a:t>
            </a:r>
            <a:r>
              <a:rPr lang="en-US" dirty="0" err="1">
                <a:effectLst/>
              </a:rPr>
              <a:t>suprotnom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nije</a:t>
            </a:r>
            <a:r>
              <a:rPr lang="en-US" dirty="0">
                <a:effectLst/>
              </a:rPr>
              <a:t> spam. 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Nakon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definisanja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>
                <a:effectLst/>
              </a:rPr>
              <a:t>š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mre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izvr</a:t>
            </a:r>
            <a:r>
              <a:rPr lang="sr-Latn-RS" dirty="0">
                <a:effectLst/>
              </a:rPr>
              <a:t>š</a:t>
            </a:r>
            <a:r>
              <a:rPr lang="en-US" dirty="0" err="1" smtClean="0">
                <a:effectLst/>
              </a:rPr>
              <a:t>avamo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kompiliranje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err="1" smtClean="0">
                <a:effectLst/>
              </a:rPr>
              <a:t>eg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modela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gde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optimizer </a:t>
            </a:r>
            <a:r>
              <a:rPr lang="en-US" dirty="0" err="1" smtClean="0">
                <a:effectLst/>
              </a:rPr>
              <a:t>postavljamo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en-US" dirty="0" smtClean="0">
                <a:effectLst/>
              </a:rPr>
              <a:t> “</a:t>
            </a:r>
            <a:r>
              <a:rPr lang="en-US" dirty="0" err="1" smtClean="0">
                <a:effectLst/>
              </a:rPr>
              <a:t>adam</a:t>
            </a:r>
            <a:r>
              <a:rPr lang="en-US" dirty="0" smtClean="0">
                <a:effectLst/>
              </a:rPr>
              <a:t>”, loss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“binary </a:t>
            </a:r>
            <a:r>
              <a:rPr lang="en-US" dirty="0" err="1" smtClean="0">
                <a:effectLst/>
              </a:rPr>
              <a:t>crossentropy</a:t>
            </a:r>
            <a:r>
              <a:rPr lang="en-US" dirty="0" smtClean="0">
                <a:effectLst/>
              </a:rPr>
              <a:t>”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jer</a:t>
            </a:r>
            <a:r>
              <a:rPr lang="en-US" dirty="0">
                <a:effectLst/>
              </a:rPr>
              <a:t> je </a:t>
            </a:r>
            <a:r>
              <a:rPr lang="en-US" dirty="0" err="1" smtClean="0">
                <a:effectLst/>
              </a:rPr>
              <a:t>na</a:t>
            </a:r>
            <a:r>
              <a:rPr lang="sr-Latn-RS" dirty="0">
                <a:effectLst/>
              </a:rPr>
              <a:t>š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problem </a:t>
            </a:r>
            <a:r>
              <a:rPr lang="en-US" dirty="0" err="1">
                <a:effectLst/>
              </a:rPr>
              <a:t>binaran</a:t>
            </a:r>
            <a:r>
              <a:rPr lang="en-US" dirty="0">
                <a:effectLst/>
              </a:rPr>
              <a:t>), a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metrics </a:t>
            </a:r>
            <a:r>
              <a:rPr lang="en-US" dirty="0" err="1" smtClean="0">
                <a:effectLst/>
              </a:rPr>
              <a:t>koristimo</a:t>
            </a:r>
            <a:r>
              <a:rPr lang="sr-Latn-RS" dirty="0" smtClean="0">
                <a:effectLst/>
              </a:rPr>
              <a:t> </a:t>
            </a:r>
            <a:r>
              <a:rPr lang="en-US" dirty="0" smtClean="0">
                <a:effectLst/>
              </a:rPr>
              <a:t>“accuracy”. </a:t>
            </a:r>
            <a:r>
              <a:rPr lang="en-US" dirty="0" err="1">
                <a:effectLst/>
              </a:rPr>
              <a:t>Zatim</a:t>
            </a:r>
            <a:r>
              <a:rPr lang="en-US" dirty="0">
                <a:effectLst/>
              </a:rPr>
              <a:t> fit-</a:t>
            </a:r>
            <a:r>
              <a:rPr lang="en-US" dirty="0" err="1">
                <a:effectLst/>
              </a:rPr>
              <a:t>ujemo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>
                <a:effectLst/>
              </a:rPr>
              <a:t>š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model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trening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podacima</a:t>
            </a:r>
            <a:r>
              <a:rPr lang="en-US" dirty="0">
                <a:effectLst/>
              </a:rPr>
              <a:t>, X </a:t>
            </a:r>
            <a:r>
              <a:rPr lang="en-US" dirty="0" smtClean="0">
                <a:effectLst/>
              </a:rPr>
              <a:t>train </a:t>
            </a:r>
            <a:r>
              <a:rPr lang="en-US" dirty="0" err="1" smtClean="0">
                <a:effectLst/>
              </a:rPr>
              <a:t>i</a:t>
            </a:r>
            <a:r>
              <a:rPr lang="sr-Latn-RS" dirty="0" smtClean="0">
                <a:effectLst/>
              </a:rPr>
              <a:t> </a:t>
            </a:r>
            <a:r>
              <a:rPr lang="en-US" dirty="0" smtClean="0">
                <a:effectLst/>
              </a:rPr>
              <a:t> </a:t>
            </a:r>
            <a:r>
              <a:rPr lang="sr-Latn-RS" dirty="0" smtClean="0">
                <a:effectLst/>
              </a:rPr>
              <a:t>       </a:t>
            </a:r>
            <a:r>
              <a:rPr lang="en-US" dirty="0" smtClean="0">
                <a:effectLst/>
              </a:rPr>
              <a:t>y </a:t>
            </a:r>
            <a:r>
              <a:rPr lang="en-US" dirty="0">
                <a:effectLst/>
              </a:rPr>
              <a:t>train. </a:t>
            </a:r>
            <a:endParaRPr lang="sr-Latn-RS" dirty="0" smtClean="0">
              <a:effectLst/>
            </a:endParaRPr>
          </a:p>
          <a:p>
            <a:r>
              <a:rPr lang="en-US" dirty="0" smtClean="0">
                <a:effectLst/>
              </a:rPr>
              <a:t>Batch size,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epochs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validation split </a:t>
            </a:r>
            <a:r>
              <a:rPr lang="en-US" dirty="0" err="1">
                <a:effectLst/>
              </a:rPr>
              <a:t>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podesavani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00" y="840259"/>
            <a:ext cx="3971243" cy="846882"/>
          </a:xfrm>
        </p:spPr>
        <p:txBody>
          <a:bodyPr/>
          <a:lstStyle/>
          <a:p>
            <a:r>
              <a:rPr lang="en-US" dirty="0" err="1">
                <a:effectLst/>
              </a:rPr>
              <a:t>Ocena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892" y="2850292"/>
            <a:ext cx="11376454" cy="2059459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Korist</a:t>
            </a:r>
            <a:r>
              <a:rPr lang="sr-Latn-RS" dirty="0" smtClean="0">
                <a:effectLst/>
              </a:rPr>
              <a:t>imo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classification </a:t>
            </a:r>
            <a:r>
              <a:rPr lang="en-US" dirty="0" smtClean="0">
                <a:effectLst/>
              </a:rPr>
              <a:t>report</a:t>
            </a:r>
            <a:r>
              <a:rPr lang="sr-Latn-RS" dirty="0" smtClean="0">
                <a:effectLst/>
              </a:rPr>
              <a:t> (za prikaz raznih ocena)</a:t>
            </a:r>
            <a:r>
              <a:rPr lang="en-US" dirty="0" smtClean="0">
                <a:effectLst/>
              </a:rPr>
              <a:t>, </a:t>
            </a:r>
            <a:r>
              <a:rPr lang="en-US" dirty="0">
                <a:effectLst/>
              </a:rPr>
              <a:t>confusion matrix </a:t>
            </a:r>
            <a:r>
              <a:rPr lang="sr-Latn-RS" dirty="0" smtClean="0">
                <a:effectLst/>
              </a:rPr>
              <a:t>...</a:t>
            </a:r>
          </a:p>
          <a:p>
            <a:r>
              <a:rPr lang="en-US" dirty="0">
                <a:effectLst/>
              </a:rPr>
              <a:t>Ove </a:t>
            </a:r>
            <a:r>
              <a:rPr lang="en-US" dirty="0" err="1">
                <a:effectLst/>
              </a:rPr>
              <a:t>ocene</a:t>
            </a:r>
            <a:r>
              <a:rPr lang="en-US" dirty="0">
                <a:effectLst/>
              </a:rPr>
              <a:t> </a:t>
            </a:r>
            <a:r>
              <a:rPr lang="sr-Latn-RS" dirty="0" err="1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en-US" dirty="0" err="1">
                <a:effectLst/>
              </a:rPr>
              <a:t>nam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pomo</a:t>
            </a:r>
            <a:r>
              <a:rPr lang="sr-Latn-RS" dirty="0" smtClean="0">
                <a:effectLst/>
              </a:rPr>
              <a:t>ć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u </a:t>
            </a:r>
            <a:r>
              <a:rPr lang="en-US" dirty="0" err="1" smtClean="0">
                <a:effectLst/>
              </a:rPr>
              <a:t>odlu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ivanju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efikasnosti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mre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potencijalnoj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optimizaciji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iste</a:t>
            </a:r>
            <a:r>
              <a:rPr lang="en-US" dirty="0">
                <a:effectLst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24" y="461319"/>
            <a:ext cx="10353762" cy="970450"/>
          </a:xfrm>
        </p:spPr>
        <p:txBody>
          <a:bodyPr/>
          <a:lstStyle/>
          <a:p>
            <a:r>
              <a:rPr lang="en-US" dirty="0" err="1">
                <a:effectLst/>
              </a:rPr>
              <a:t>Rezultati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82" y="1548713"/>
            <a:ext cx="10814476" cy="5115697"/>
          </a:xfrm>
        </p:spPr>
        <p:txBody>
          <a:bodyPr/>
          <a:lstStyle/>
          <a:p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aktivacionu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funkciju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ulaznog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sloja</a:t>
            </a:r>
            <a:r>
              <a:rPr lang="sr-Latn-RS" dirty="0">
                <a:effectLst/>
              </a:rPr>
              <a:t> </a:t>
            </a:r>
            <a:r>
              <a:rPr lang="sr-Latn-RS" dirty="0" smtClean="0">
                <a:effectLst/>
              </a:rPr>
              <a:t>i skrivenih slojeva</a:t>
            </a:r>
            <a:r>
              <a:rPr lang="en-US" dirty="0" smtClean="0">
                <a:effectLst/>
              </a:rPr>
              <a:t> </a:t>
            </a:r>
            <a:r>
              <a:rPr lang="sr-Latn-RS" dirty="0" err="1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sr-Latn-RS" dirty="0" smtClean="0">
                <a:effectLst/>
              </a:rPr>
              <a:t>koristiti </a:t>
            </a:r>
            <a:r>
              <a:rPr lang="en-US" dirty="0" smtClean="0">
                <a:effectLst/>
              </a:rPr>
              <a:t>“</a:t>
            </a:r>
            <a:r>
              <a:rPr lang="en-US" dirty="0" err="1" smtClean="0">
                <a:effectLst/>
              </a:rPr>
              <a:t>Relu</a:t>
            </a:r>
            <a:r>
              <a:rPr lang="en-US" dirty="0" smtClean="0">
                <a:effectLst/>
              </a:rPr>
              <a:t>” </a:t>
            </a:r>
            <a:r>
              <a:rPr lang="en-US" dirty="0" err="1">
                <a:effectLst/>
              </a:rPr>
              <a:t>aktivacionu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funkciju</a:t>
            </a:r>
            <a:r>
              <a:rPr lang="en-US" dirty="0">
                <a:effectLst/>
              </a:rPr>
              <a:t>, a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aktivacionu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funkciju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izlaznog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sloja</a:t>
            </a:r>
            <a:r>
              <a:rPr lang="en-US" dirty="0">
                <a:effectLst/>
              </a:rPr>
              <a:t> </a:t>
            </a:r>
            <a:r>
              <a:rPr lang="sr-Latn-RS" dirty="0" err="1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 err="1" smtClean="0">
                <a:effectLst/>
              </a:rPr>
              <a:t>koristiti</a:t>
            </a:r>
            <a:r>
              <a:rPr lang="en-US" dirty="0" smtClean="0">
                <a:effectLst/>
              </a:rPr>
              <a:t> “</a:t>
            </a:r>
            <a:r>
              <a:rPr lang="en-US" dirty="0" err="1" smtClean="0">
                <a:effectLst/>
              </a:rPr>
              <a:t>sigmoidnu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funkciju</a:t>
            </a:r>
            <a:endParaRPr lang="en-US" dirty="0" smtClean="0">
              <a:effectLst/>
            </a:endParaRPr>
          </a:p>
          <a:p>
            <a:r>
              <a:rPr lang="en-US" dirty="0" err="1">
                <a:effectLst/>
              </a:rPr>
              <a:t>Sigmoidna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funkcija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mapira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ulazne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vrednosti</a:t>
            </a:r>
            <a:r>
              <a:rPr lang="en-US" dirty="0">
                <a:effectLst/>
              </a:rPr>
              <a:t> u interval [0,1] 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je </a:t>
            </a:r>
            <a:r>
              <a:rPr lang="en-US" dirty="0" err="1">
                <a:effectLst/>
              </a:rPr>
              <a:t>pogodno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binarnu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</a:t>
            </a:r>
            <a:r>
              <a:rPr lang="en-US" dirty="0">
                <a:effectLst/>
              </a:rPr>
              <a:t>-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sifikaciju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koju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koristimo</a:t>
            </a:r>
            <a:endParaRPr lang="sr-Latn-RS" dirty="0" smtClean="0">
              <a:effectLst/>
            </a:endParaRPr>
          </a:p>
          <a:p>
            <a:r>
              <a:rPr lang="sr-Latn-RS" dirty="0" smtClean="0">
                <a:effectLst/>
              </a:rPr>
              <a:t>Prvi model će se sastojati samo od ulaznog i izlaznog sloja sa prethodno opisanim osobinama.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85" y="3639511"/>
            <a:ext cx="8390639" cy="28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84" y="947353"/>
            <a:ext cx="10830952" cy="5461686"/>
          </a:xfrm>
        </p:spPr>
        <p:txBody>
          <a:bodyPr/>
          <a:lstStyle/>
          <a:p>
            <a:r>
              <a:rPr lang="en-US" dirty="0">
                <a:effectLst/>
              </a:rPr>
              <a:t>U </a:t>
            </a:r>
            <a:r>
              <a:rPr lang="en-US" dirty="0" err="1">
                <a:effectLst/>
              </a:rPr>
              <a:t>ovom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trening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dolazi</a:t>
            </a:r>
            <a:r>
              <a:rPr lang="en-US" dirty="0">
                <a:effectLst/>
              </a:rPr>
              <a:t> do </a:t>
            </a:r>
            <a:r>
              <a:rPr lang="en-US" dirty="0" smtClean="0">
                <a:effectLst/>
              </a:rPr>
              <a:t>ta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nosti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od </a:t>
            </a:r>
            <a:r>
              <a:rPr lang="en-US" dirty="0" smtClean="0">
                <a:effectLst/>
              </a:rPr>
              <a:t>0.9881</a:t>
            </a:r>
            <a:r>
              <a:rPr lang="sr-Latn-RS" dirty="0" smtClean="0"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dok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validacioni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dolazi</a:t>
            </a:r>
            <a:r>
              <a:rPr lang="en-US" dirty="0">
                <a:effectLst/>
              </a:rPr>
              <a:t> do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effectLst/>
              </a:rPr>
              <a:t>ta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nosti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od 0.7381. </a:t>
            </a:r>
            <a:r>
              <a:rPr lang="en-US" dirty="0" err="1">
                <a:effectLst/>
              </a:rPr>
              <a:t>Uz</a:t>
            </a:r>
            <a:r>
              <a:rPr lang="en-US" dirty="0">
                <a:effectLst/>
              </a:rPr>
              <a:t> to </a:t>
            </a:r>
            <a:r>
              <a:rPr lang="en-US" dirty="0" err="1">
                <a:effectLst/>
              </a:rPr>
              <a:t>vidimo</a:t>
            </a:r>
            <a:r>
              <a:rPr lang="en-US" dirty="0">
                <a:effectLst/>
              </a:rPr>
              <a:t> da je loss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validacionom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skupu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sr-Latn-RS" dirty="0" smtClean="0">
                <a:effectLst/>
              </a:rPr>
              <a:t>ć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nego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trening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skupu</a:t>
            </a:r>
            <a:r>
              <a:rPr lang="en-US" dirty="0">
                <a:effectLst/>
              </a:rPr>
              <a:t>, </a:t>
            </a:r>
            <a:r>
              <a:rPr lang="sr-Latn-RS" dirty="0">
                <a:effectLst/>
              </a:rPr>
              <a:t>š</a:t>
            </a:r>
            <a:r>
              <a:rPr lang="en-US" dirty="0" smtClean="0">
                <a:effectLst/>
              </a:rPr>
              <a:t>to </a:t>
            </a:r>
            <a:r>
              <a:rPr lang="en-US" dirty="0" err="1">
                <a:effectLst/>
              </a:rPr>
              <a:t>nam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ukupno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govori</a:t>
            </a:r>
            <a:r>
              <a:rPr lang="en-US" dirty="0">
                <a:effectLst/>
              </a:rPr>
              <a:t> da je </a:t>
            </a:r>
            <a:r>
              <a:rPr lang="en-US" dirty="0" smtClean="0">
                <a:effectLst/>
              </a:rPr>
              <a:t>do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lo </a:t>
            </a:r>
            <a:r>
              <a:rPr lang="en-US" dirty="0">
                <a:effectLst/>
              </a:rPr>
              <a:t>do </a:t>
            </a:r>
            <a:r>
              <a:rPr lang="en-US" dirty="0" err="1" smtClean="0">
                <a:effectLst/>
              </a:rPr>
              <a:t>preprilago</a:t>
            </a:r>
            <a:r>
              <a:rPr lang="sr-Latn-RS" dirty="0" smtClean="0">
                <a:effectLst/>
              </a:rPr>
              <a:t>đ</a:t>
            </a:r>
            <a:r>
              <a:rPr lang="en-US" dirty="0" err="1" smtClean="0">
                <a:effectLst/>
              </a:rPr>
              <a:t>avanja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r>
              <a:rPr lang="en-US" dirty="0">
                <a:effectLst/>
              </a:rPr>
              <a:t>. </a:t>
            </a:r>
            <a:r>
              <a:rPr lang="en-US" dirty="0" err="1" smtClean="0">
                <a:effectLst/>
              </a:rPr>
              <a:t>Pokusa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da </a:t>
            </a:r>
            <a:r>
              <a:rPr lang="en-US" dirty="0" err="1" smtClean="0">
                <a:effectLst/>
              </a:rPr>
              <a:t>pobolj</a:t>
            </a:r>
            <a:r>
              <a:rPr lang="sr-Latn-RS" dirty="0" smtClean="0">
                <a:effectLst/>
              </a:rPr>
              <a:t>š</a:t>
            </a:r>
            <a:r>
              <a:rPr lang="en-US" dirty="0" err="1" smtClean="0">
                <a:effectLst/>
              </a:rPr>
              <a:t>amo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model </a:t>
            </a:r>
            <a:r>
              <a:rPr lang="en-US" dirty="0" err="1" smtClean="0">
                <a:effectLst/>
              </a:rPr>
              <a:t>pomo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u </a:t>
            </a:r>
            <a:r>
              <a:rPr lang="en-US" dirty="0" err="1" smtClean="0">
                <a:effectLst/>
              </a:rPr>
              <a:t>regularizacije</a:t>
            </a:r>
            <a:r>
              <a:rPr lang="sr-Latn-RS" dirty="0" smtClean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Regularizacija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predstavlja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razne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tehnike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smanjuju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kompleksnost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tokom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treninga</a:t>
            </a:r>
            <a:r>
              <a:rPr lang="en-US" dirty="0">
                <a:effectLst/>
              </a:rPr>
              <a:t>, </a:t>
            </a:r>
            <a:r>
              <a:rPr lang="sr-Latn-RS" dirty="0" err="1">
                <a:effectLst/>
              </a:rPr>
              <a:t>š</a:t>
            </a:r>
            <a:r>
              <a:rPr lang="en-US" dirty="0" smtClean="0">
                <a:effectLst/>
              </a:rPr>
              <a:t>to </a:t>
            </a:r>
            <a:r>
              <a:rPr lang="en-US" dirty="0" err="1" smtClean="0">
                <a:effectLst/>
              </a:rPr>
              <a:t>spre</a:t>
            </a:r>
            <a:r>
              <a:rPr lang="sr-Latn-RS" dirty="0" smtClean="0">
                <a:effectLst/>
              </a:rPr>
              <a:t>č</a:t>
            </a:r>
            <a:r>
              <a:rPr lang="en-US" dirty="0" smtClean="0">
                <a:effectLst/>
              </a:rPr>
              <a:t>ava </a:t>
            </a:r>
            <a:r>
              <a:rPr lang="en-US" dirty="0" err="1" smtClean="0">
                <a:effectLst/>
              </a:rPr>
              <a:t>preprilago</a:t>
            </a:r>
            <a:r>
              <a:rPr lang="sr-Latn-RS" dirty="0" smtClean="0">
                <a:effectLst/>
              </a:rPr>
              <a:t>đ</a:t>
            </a:r>
            <a:r>
              <a:rPr lang="en-US" dirty="0" err="1" smtClean="0">
                <a:effectLst/>
              </a:rPr>
              <a:t>avanje</a:t>
            </a:r>
            <a:r>
              <a:rPr lang="en-US" dirty="0">
                <a:effectLst/>
              </a:rPr>
              <a:t>. </a:t>
            </a:r>
            <a:r>
              <a:rPr lang="en-US" dirty="0" err="1" smtClean="0">
                <a:effectLst/>
              </a:rPr>
              <a:t>Koristi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>
                <a:effectLst/>
              </a:rPr>
              <a:t>L1 </a:t>
            </a:r>
            <a:r>
              <a:rPr lang="en-US" dirty="0" err="1">
                <a:effectLst/>
              </a:rPr>
              <a:t>regularizaciju</a:t>
            </a:r>
            <a:r>
              <a:rPr lang="en-US" dirty="0" smtClean="0">
                <a:effectLst/>
              </a:rPr>
              <a:t>.</a:t>
            </a:r>
            <a:endParaRPr lang="sr-Latn-RS" dirty="0" smtClean="0">
              <a:effectLst/>
            </a:endParaRPr>
          </a:p>
          <a:p>
            <a:r>
              <a:rPr lang="en-US" dirty="0" err="1">
                <a:effectLst/>
              </a:rPr>
              <a:t>Nakon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regularizacije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prime</a:t>
            </a:r>
            <a:r>
              <a:rPr lang="sr-Latn-RS" dirty="0" smtClean="0">
                <a:effectLst/>
              </a:rPr>
              <a:t>ć</a:t>
            </a:r>
            <a:r>
              <a:rPr lang="en-US" dirty="0" err="1" smtClean="0">
                <a:effectLst/>
              </a:rPr>
              <a:t>ujemo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da </a:t>
            </a:r>
            <a:r>
              <a:rPr lang="en-US" dirty="0" err="1">
                <a:effectLst/>
              </a:rPr>
              <a:t>nam</a:t>
            </a:r>
            <a:r>
              <a:rPr lang="en-US" dirty="0">
                <a:effectLst/>
              </a:rPr>
              <a:t> je </a:t>
            </a:r>
            <a:r>
              <a:rPr lang="en-US" dirty="0" smtClean="0">
                <a:effectLst/>
              </a:rPr>
              <a:t>ta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nost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validacionom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veca</a:t>
            </a:r>
            <a:r>
              <a:rPr lang="en-US" dirty="0">
                <a:effectLst/>
              </a:rPr>
              <a:t> - 0.8810,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dok</a:t>
            </a:r>
            <a:r>
              <a:rPr lang="en-US" dirty="0">
                <a:effectLst/>
              </a:rPr>
              <a:t> je loss </a:t>
            </a:r>
            <a:r>
              <a:rPr lang="en-US" dirty="0" err="1">
                <a:effectLst/>
              </a:rPr>
              <a:t>ostao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sli</a:t>
            </a:r>
            <a:r>
              <a:rPr lang="sr-Latn-RS" dirty="0" smtClean="0">
                <a:effectLst/>
              </a:rPr>
              <a:t>č</a:t>
            </a:r>
            <a:r>
              <a:rPr lang="en-US" dirty="0" smtClean="0">
                <a:effectLst/>
              </a:rPr>
              <a:t>an </a:t>
            </a:r>
            <a:r>
              <a:rPr lang="en-US" dirty="0" err="1">
                <a:effectLst/>
              </a:rPr>
              <a:t>kao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pre </a:t>
            </a:r>
            <a:r>
              <a:rPr lang="en-US" dirty="0" err="1">
                <a:effectLst/>
              </a:rPr>
              <a:t>regularizacije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Vidimo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ovaj</a:t>
            </a:r>
            <a:r>
              <a:rPr lang="en-US" dirty="0">
                <a:effectLst/>
              </a:rPr>
              <a:t> model </a:t>
            </a:r>
            <a:r>
              <a:rPr lang="en-US" dirty="0" smtClean="0">
                <a:effectLst/>
              </a:rPr>
              <a:t>jo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 </a:t>
            </a:r>
            <a:r>
              <a:rPr lang="en-US" dirty="0">
                <a:effectLst/>
              </a:rPr>
              <a:t>da se </a:t>
            </a:r>
            <a:r>
              <a:rPr lang="en-US" dirty="0" err="1">
                <a:effectLst/>
              </a:rPr>
              <a:t>opti</a:t>
            </a:r>
            <a:r>
              <a:rPr lang="en-US" dirty="0">
                <a:effectLst/>
              </a:rPr>
              <a:t>-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mizuje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slede</a:t>
            </a:r>
            <a:r>
              <a:rPr lang="sr-Latn-RS" dirty="0" smtClean="0">
                <a:effectLst/>
              </a:rPr>
              <a:t>ć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korak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dodavanje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skrivenih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slojeva</a:t>
            </a:r>
            <a:r>
              <a:rPr lang="en-US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43" y="475686"/>
            <a:ext cx="5147436" cy="1830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13" y="475686"/>
            <a:ext cx="5147436" cy="1823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343" y="2866769"/>
            <a:ext cx="514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Dodatni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32 </a:t>
            </a:r>
            <a:r>
              <a:rPr lang="sr-Latn-RS" dirty="0" smtClean="0"/>
              <a:t>č</a:t>
            </a:r>
            <a:r>
              <a:rPr lang="en-US" dirty="0" err="1" smtClean="0"/>
              <a:t>vora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err="1" smtClean="0"/>
              <a:t>aktivaciona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Pove</a:t>
            </a:r>
            <a:r>
              <a:rPr lang="sr-Latn-RS" dirty="0" smtClean="0"/>
              <a:t>ć</a:t>
            </a:r>
            <a:r>
              <a:rPr lang="en-US" dirty="0" smtClean="0"/>
              <a:t>an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epoha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</a:t>
            </a:r>
            <a:r>
              <a:rPr lang="sr-Latn-RS" dirty="0" smtClean="0"/>
              <a:t>č</a:t>
            </a:r>
            <a:r>
              <a:rPr lang="en-US" dirty="0" smtClean="0"/>
              <a:t>n</a:t>
            </a:r>
            <a:r>
              <a:rPr lang="sr-Latn-RS" dirty="0" smtClean="0"/>
              <a:t>ost </a:t>
            </a:r>
            <a:r>
              <a:rPr lang="en-US" dirty="0" smtClean="0"/>
              <a:t>0.928</a:t>
            </a:r>
            <a:r>
              <a:rPr lang="sr-Latn-RS" dirty="0" smtClean="0"/>
              <a:t>, loss 0</a:t>
            </a:r>
            <a:r>
              <a:rPr lang="en-US" dirty="0" smtClean="0"/>
              <a:t>.4863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2013" y="2866768"/>
            <a:ext cx="514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Dodatni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64 </a:t>
            </a:r>
            <a:r>
              <a:rPr lang="sr-Latn-RS" dirty="0" err="1"/>
              <a:t>č</a:t>
            </a:r>
            <a:r>
              <a:rPr lang="en-US" dirty="0" err="1" smtClean="0"/>
              <a:t>vora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err="1" smtClean="0"/>
              <a:t>aktivaciona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Pove</a:t>
            </a:r>
            <a:r>
              <a:rPr lang="sr-Latn-RS" dirty="0" smtClean="0"/>
              <a:t>ć</a:t>
            </a:r>
            <a:r>
              <a:rPr lang="en-US" dirty="0" smtClean="0"/>
              <a:t>an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epoha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Tačnost </a:t>
            </a:r>
            <a:r>
              <a:rPr lang="en-US" dirty="0" smtClean="0"/>
              <a:t>0.9688</a:t>
            </a:r>
            <a:r>
              <a:rPr lang="sr-Latn-RS" dirty="0" smtClean="0"/>
              <a:t>, loss </a:t>
            </a:r>
            <a:r>
              <a:rPr lang="en-US" dirty="0"/>
              <a:t>0.0712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751" y="5280454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 </a:t>
            </a:r>
            <a:r>
              <a:rPr lang="pl-PL" dirty="0"/>
              <a:t>test skupu dobijamo </a:t>
            </a:r>
            <a:r>
              <a:rPr lang="pl-PL" dirty="0" smtClean="0"/>
              <a:t>tačnost </a:t>
            </a:r>
            <a:r>
              <a:rPr lang="pl-PL" dirty="0"/>
              <a:t>od </a:t>
            </a:r>
            <a:r>
              <a:rPr lang="pl-PL" dirty="0" smtClean="0"/>
              <a:t>0.9854, </a:t>
            </a:r>
            <a:r>
              <a:rPr lang="pl-PL" dirty="0"/>
              <a:t>sa lossom od 0.04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46" y="1642130"/>
            <a:ext cx="9555031" cy="664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79" y="4648663"/>
            <a:ext cx="2194270" cy="1208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789" y="601362"/>
            <a:ext cx="3838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200" dirty="0" smtClean="0"/>
              <a:t>Ostale ocene: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50789" y="3436496"/>
            <a:ext cx="36792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200" dirty="0" smtClean="0"/>
              <a:t>Matrica konfuzije: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Na </a:t>
            </a:r>
            <a:r>
              <a:rPr lang="en-US" dirty="0" err="1">
                <a:effectLst/>
              </a:rPr>
              <a:t>osnovu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rezultata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prethodnih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plotova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tabela</a:t>
            </a:r>
            <a:r>
              <a:rPr lang="en-US" dirty="0">
                <a:effectLst/>
              </a:rPr>
              <a:t>, </a:t>
            </a:r>
            <a:r>
              <a:rPr lang="en-US" dirty="0" err="1" smtClean="0">
                <a:effectLst/>
              </a:rPr>
              <a:t>mo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emo </a:t>
            </a:r>
            <a:r>
              <a:rPr lang="en-US" dirty="0">
                <a:effectLst/>
              </a:rPr>
              <a:t>da </a:t>
            </a:r>
            <a:r>
              <a:rPr lang="en-US" dirty="0" err="1" smtClean="0">
                <a:effectLst/>
              </a:rPr>
              <a:t>zaklju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imo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da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daje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zadovoljavaju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en-US" dirty="0" err="1">
                <a:effectLst/>
              </a:rPr>
              <a:t>rezultate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mo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velikom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ta</a:t>
            </a:r>
            <a:r>
              <a:rPr lang="sr-Latn-RS" dirty="0" smtClean="0">
                <a:effectLst/>
              </a:rPr>
              <a:t>č</a:t>
            </a:r>
            <a:r>
              <a:rPr lang="en-US" dirty="0" smtClean="0">
                <a:effectLst/>
              </a:rPr>
              <a:t>no</a:t>
            </a:r>
            <a:r>
              <a:rPr lang="sr-Latn-RS" dirty="0" smtClean="0">
                <a:effectLst/>
              </a:rPr>
              <a:t>šć</a:t>
            </a:r>
            <a:r>
              <a:rPr lang="en-US" dirty="0" smtClean="0">
                <a:effectLst/>
              </a:rPr>
              <a:t>u </a:t>
            </a:r>
            <a:r>
              <a:rPr lang="en-US" dirty="0">
                <a:effectLst/>
              </a:rPr>
              <a:t>da </a:t>
            </a:r>
            <a:r>
              <a:rPr lang="en-US" dirty="0" err="1">
                <a:effectLst/>
              </a:rPr>
              <a:t>otkrije</a:t>
            </a:r>
            <a:r>
              <a:rPr lang="en-US" dirty="0">
                <a:effectLst/>
              </a:rPr>
              <a:t> spam mail-</a:t>
            </a:r>
            <a:r>
              <a:rPr lang="en-US" dirty="0" err="1">
                <a:effectLst/>
              </a:rPr>
              <a:t>ove</a:t>
            </a:r>
            <a:r>
              <a:rPr lang="en-US" dirty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Dodavanjem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velikog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broj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skrivenih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slojeva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ne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nu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no </a:t>
            </a:r>
            <a:r>
              <a:rPr lang="en-US" dirty="0" err="1" smtClean="0">
                <a:effectLst/>
              </a:rPr>
              <a:t>pobolj</a:t>
            </a:r>
            <a:r>
              <a:rPr lang="sr-Latn-RS" dirty="0" smtClean="0">
                <a:effectLst/>
              </a:rPr>
              <a:t>š</a:t>
            </a:r>
            <a:r>
              <a:rPr lang="en-US" dirty="0" err="1" smtClean="0">
                <a:effectLst/>
              </a:rPr>
              <a:t>ati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 </a:t>
            </a:r>
            <a:r>
              <a:rPr lang="en-US" dirty="0" smtClean="0">
                <a:effectLst/>
              </a:rPr>
              <a:t>model </a:t>
            </a:r>
            <a:r>
              <a:rPr lang="en-US" dirty="0" err="1" smtClean="0">
                <a:effectLst/>
              </a:rPr>
              <a:t>ve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 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 err="1" smtClean="0">
                <a:effectLst/>
              </a:rPr>
              <a:t>tim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smanjiti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efikasnost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ta </a:t>
            </a:r>
            <a:r>
              <a:rPr lang="en-US" dirty="0" err="1">
                <a:effectLst/>
              </a:rPr>
              <a:t>treba</a:t>
            </a:r>
            <a:r>
              <a:rPr lang="en-US" dirty="0">
                <a:effectLst/>
              </a:rPr>
              <a:t> da se </a:t>
            </a:r>
            <a:r>
              <a:rPr lang="en-US" dirty="0" err="1">
                <a:effectLst/>
              </a:rPr>
              <a:t>obrati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pa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nja</a:t>
            </a:r>
            <a:r>
              <a:rPr lang="en-US" dirty="0" smtClean="0">
                <a:effectLst/>
              </a:rPr>
              <a:t>.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Treba</a:t>
            </a:r>
            <a:r>
              <a:rPr lang="en-US" dirty="0" smtClean="0">
                <a:effectLst/>
              </a:rPr>
              <a:t> pa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ljivo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izabrati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procenat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skupa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treniranje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testiranje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validacioni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</a:t>
            </a:r>
            <a:r>
              <a:rPr lang="en-US" dirty="0" smtClean="0">
                <a:effectLst/>
              </a:rPr>
              <a:t>.</a:t>
            </a:r>
            <a:endParaRPr lang="sr-Latn-RS" dirty="0" smtClean="0"/>
          </a:p>
          <a:p>
            <a:r>
              <a:rPr lang="en-US" dirty="0" err="1" smtClean="0">
                <a:effectLst/>
              </a:rPr>
              <a:t>Tako</a:t>
            </a:r>
            <a:r>
              <a:rPr lang="sr-Latn-RS" dirty="0" smtClean="0">
                <a:effectLst/>
              </a:rPr>
              <a:t>đ</a:t>
            </a:r>
            <a:r>
              <a:rPr lang="en-US" dirty="0" smtClean="0">
                <a:effectLst/>
              </a:rPr>
              <a:t>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kvalitet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igra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veliku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ulogu</a:t>
            </a:r>
            <a:r>
              <a:rPr lang="en-US" dirty="0">
                <a:effectLst/>
              </a:rPr>
              <a:t> u tome </a:t>
            </a:r>
            <a:r>
              <a:rPr lang="en-US" dirty="0" err="1">
                <a:effectLst/>
              </a:rPr>
              <a:t>koliko</a:t>
            </a:r>
            <a:r>
              <a:rPr lang="en-US" dirty="0">
                <a:effectLst/>
              </a:rPr>
              <a:t> 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en-US" dirty="0" err="1">
                <a:effectLst/>
              </a:rPr>
              <a:t>efikasan</a:t>
            </a:r>
            <a:r>
              <a:rPr lang="en-US" dirty="0">
                <a:effectLst/>
              </a:rPr>
              <a:t> model </a:t>
            </a:r>
            <a:r>
              <a:rPr lang="en-US" dirty="0" err="1">
                <a:effectLst/>
              </a:rPr>
              <a:t>biti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iz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tog </a:t>
            </a:r>
            <a:r>
              <a:rPr lang="en-US" dirty="0" err="1">
                <a:effectLst/>
              </a:rPr>
              <a:t>razloga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pretprocesiranje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nije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ni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ta </a:t>
            </a:r>
            <a:r>
              <a:rPr lang="en-US" dirty="0" err="1">
                <a:effectLst/>
              </a:rPr>
              <a:t>manje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bitno</a:t>
            </a:r>
            <a:r>
              <a:rPr lang="en-US" dirty="0">
                <a:effectLst/>
              </a:rPr>
              <a:t> od </a:t>
            </a:r>
            <a:r>
              <a:rPr lang="en-US" dirty="0" err="1">
                <a:effectLst/>
              </a:rPr>
              <a:t>samog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modelovanj</a:t>
            </a:r>
            <a:r>
              <a:rPr lang="sr-Latn-RS" dirty="0" smtClean="0">
                <a:effectLst/>
              </a:rPr>
              <a:t>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mreze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767" y="2685535"/>
            <a:ext cx="9191622" cy="970450"/>
          </a:xfrm>
        </p:spPr>
        <p:txBody>
          <a:bodyPr/>
          <a:lstStyle/>
          <a:p>
            <a:r>
              <a:rPr lang="sr-Latn-RS" dirty="0" smtClean="0"/>
              <a:t>KRAJ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sr-Latn-RS" dirty="0" smtClean="0"/>
              <a:t>Opis problema</a:t>
            </a:r>
          </a:p>
          <a:p>
            <a:pPr marL="494100" indent="-457200">
              <a:buFont typeface="+mj-lt"/>
              <a:buAutoNum type="arabicPeriod"/>
            </a:pPr>
            <a:r>
              <a:rPr lang="sr-Latn-RS" dirty="0" smtClean="0"/>
              <a:t>Implementacija</a:t>
            </a:r>
          </a:p>
          <a:p>
            <a:pPr marL="871200" lvl="1" indent="-457200">
              <a:buFont typeface="+mj-lt"/>
              <a:buAutoNum type="arabicPeriod"/>
            </a:pPr>
            <a:r>
              <a:rPr lang="sr-Latn-RS" dirty="0"/>
              <a:t>Obrada ulaznih podataka</a:t>
            </a:r>
          </a:p>
          <a:p>
            <a:pPr marL="871200" lvl="1" indent="-457200">
              <a:buFont typeface="+mj-lt"/>
              <a:buAutoNum type="arabicPeriod"/>
            </a:pPr>
            <a:r>
              <a:rPr lang="sr-Latn-RS" dirty="0"/>
              <a:t>Kreiranje CountVectorizer matrice</a:t>
            </a:r>
          </a:p>
          <a:p>
            <a:pPr marL="871200" lvl="1" indent="-457200">
              <a:buFont typeface="+mj-lt"/>
              <a:buAutoNum type="arabicPeriod"/>
            </a:pPr>
            <a:r>
              <a:rPr lang="sr-Latn-RS" dirty="0"/>
              <a:t>Kreiranje TF</a:t>
            </a:r>
            <a:r>
              <a:rPr lang="en-US" dirty="0"/>
              <a:t>-</a:t>
            </a:r>
            <a:r>
              <a:rPr lang="sr-Latn-RS" dirty="0"/>
              <a:t>IDF matrice</a:t>
            </a:r>
          </a:p>
          <a:p>
            <a:pPr marL="871200" lvl="1" indent="-457200">
              <a:buFont typeface="+mj-lt"/>
              <a:buAutoNum type="arabicPeriod"/>
            </a:pPr>
            <a:r>
              <a:rPr lang="sr-Latn-RS" dirty="0"/>
              <a:t>Train-test split</a:t>
            </a:r>
          </a:p>
          <a:p>
            <a:pPr marL="871200" lvl="1" indent="-457200">
              <a:buFont typeface="+mj-lt"/>
              <a:buAutoNum type="arabicPeriod"/>
            </a:pPr>
            <a:r>
              <a:rPr lang="sr-Latn-RS" dirty="0"/>
              <a:t>Višeslojna neuronska mreža</a:t>
            </a:r>
          </a:p>
          <a:p>
            <a:pPr marL="871200" lvl="1" indent="-457200">
              <a:buFont typeface="+mj-lt"/>
              <a:buAutoNum type="arabicPeriod"/>
            </a:pPr>
            <a:r>
              <a:rPr lang="sr-Latn-RS" dirty="0"/>
              <a:t>Ocena </a:t>
            </a:r>
            <a:r>
              <a:rPr lang="sr-Latn-RS" dirty="0" smtClean="0"/>
              <a:t>modela</a:t>
            </a:r>
          </a:p>
          <a:p>
            <a:pPr marL="494100" indent="-457200">
              <a:buFont typeface="+mj-lt"/>
              <a:buAutoNum type="arabicPeriod"/>
            </a:pPr>
            <a:r>
              <a:rPr lang="sr-Latn-RS" dirty="0" smtClean="0"/>
              <a:t>Rezultati modela</a:t>
            </a:r>
          </a:p>
          <a:p>
            <a:pPr marL="494100" indent="-457200">
              <a:buFont typeface="+mj-lt"/>
              <a:buAutoNum type="arabicPeriod"/>
            </a:pPr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92" y="757881"/>
            <a:ext cx="5000973" cy="403654"/>
          </a:xfrm>
        </p:spPr>
        <p:txBody>
          <a:bodyPr>
            <a:normAutofit fontScale="90000"/>
          </a:bodyPr>
          <a:lstStyle/>
          <a:p>
            <a:pPr algn="l"/>
            <a:r>
              <a:rPr lang="sr-Latn-RS" dirty="0" smtClean="0"/>
              <a:t>Opis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2557849"/>
            <a:ext cx="11804822" cy="2607275"/>
          </a:xfrm>
        </p:spPr>
        <p:txBody>
          <a:bodyPr/>
          <a:lstStyle/>
          <a:p>
            <a:r>
              <a:rPr lang="en-US" dirty="0">
                <a:effectLst/>
              </a:rPr>
              <a:t>Data je </a:t>
            </a:r>
            <a:r>
              <a:rPr lang="en-US" dirty="0" err="1">
                <a:effectLst/>
              </a:rPr>
              <a:t>baza</a:t>
            </a:r>
            <a:r>
              <a:rPr lang="en-US" dirty="0">
                <a:effectLst/>
              </a:rPr>
              <a:t> email </a:t>
            </a:r>
            <a:r>
              <a:rPr lang="en-US" dirty="0" err="1" smtClean="0">
                <a:effectLst/>
              </a:rPr>
              <a:t>poruka</a:t>
            </a:r>
            <a:r>
              <a:rPr lang="en-US" dirty="0" smtClean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smtClean="0">
                <a:effectLst/>
              </a:rPr>
              <a:t>Prva </a:t>
            </a:r>
            <a:r>
              <a:rPr lang="en-US" dirty="0" err="1">
                <a:effectLst/>
              </a:rPr>
              <a:t>kolona</a:t>
            </a:r>
            <a:r>
              <a:rPr lang="en-US" dirty="0">
                <a:effectLst/>
              </a:rPr>
              <a:t> pod </a:t>
            </a:r>
            <a:r>
              <a:rPr lang="en-US" dirty="0" err="1">
                <a:effectLst/>
              </a:rPr>
              <a:t>nazivom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“text” </a:t>
            </a:r>
            <a:r>
              <a:rPr lang="en-US" dirty="0" err="1" smtClean="0">
                <a:effectLst/>
              </a:rPr>
              <a:t>sadr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i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datu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poruku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koju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potrebno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obraditi</a:t>
            </a:r>
            <a:endParaRPr lang="sr-Latn-RS" dirty="0" smtClean="0">
              <a:effectLst/>
            </a:endParaRPr>
          </a:p>
          <a:p>
            <a:r>
              <a:rPr lang="sr-Latn-RS" dirty="0" smtClean="0">
                <a:effectLst/>
              </a:rPr>
              <a:t>D</a:t>
            </a:r>
            <a:r>
              <a:rPr lang="en-US" dirty="0" err="1" smtClean="0">
                <a:effectLst/>
              </a:rPr>
              <a:t>ruga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kolona</a:t>
            </a:r>
            <a:r>
              <a:rPr lang="en-US" dirty="0">
                <a:effectLst/>
              </a:rPr>
              <a:t> pod </a:t>
            </a:r>
            <a:r>
              <a:rPr lang="en-US" dirty="0" err="1">
                <a:effectLst/>
              </a:rPr>
              <a:t>nazivom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“spam” </a:t>
            </a:r>
            <a:r>
              <a:rPr lang="en-US" dirty="0" err="1" smtClean="0">
                <a:effectLst/>
              </a:rPr>
              <a:t>sadr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vrednosti</a:t>
            </a:r>
            <a:r>
              <a:rPr lang="sr-Latn-RS" dirty="0" smtClean="0">
                <a:effectLst/>
              </a:rPr>
              <a:t> </a:t>
            </a:r>
            <a:r>
              <a:rPr lang="en-US" dirty="0" smtClean="0">
                <a:effectLst/>
              </a:rPr>
              <a:t>1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ukoliko</a:t>
            </a:r>
            <a:r>
              <a:rPr lang="en-US" dirty="0">
                <a:effectLst/>
              </a:rPr>
              <a:t> je email </a:t>
            </a:r>
            <a:r>
              <a:rPr lang="en-US" dirty="0" err="1">
                <a:effectLst/>
              </a:rPr>
              <a:t>poruka</a:t>
            </a:r>
            <a:r>
              <a:rPr lang="en-US" dirty="0">
                <a:effectLst/>
              </a:rPr>
              <a:t> spam, </a:t>
            </a:r>
            <a:r>
              <a:rPr lang="en-US" dirty="0" err="1">
                <a:effectLst/>
              </a:rPr>
              <a:t>ili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0 </a:t>
            </a:r>
            <a:r>
              <a:rPr lang="en-US" dirty="0" err="1" smtClean="0">
                <a:effectLst/>
              </a:rPr>
              <a:t>ukoliko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poruka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nije</a:t>
            </a:r>
            <a:r>
              <a:rPr lang="en-US" dirty="0">
                <a:effectLst/>
              </a:rPr>
              <a:t> spam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Cilj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je </a:t>
            </a:r>
            <a:r>
              <a:rPr lang="en-US" dirty="0" err="1">
                <a:effectLst/>
              </a:rPr>
              <a:t>napraviti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model </a:t>
            </a:r>
            <a:r>
              <a:rPr lang="en-US" dirty="0" err="1" smtClean="0">
                <a:effectLst/>
              </a:rPr>
              <a:t>neuronske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mre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 </a:t>
            </a:r>
            <a:r>
              <a:rPr lang="en-US" dirty="0" err="1">
                <a:effectLst/>
              </a:rPr>
              <a:t>koji</a:t>
            </a:r>
            <a:r>
              <a:rPr lang="en-US" dirty="0">
                <a:effectLst/>
              </a:rPr>
              <a:t> </a:t>
            </a:r>
            <a:r>
              <a:rPr lang="sr-Latn-RS" dirty="0" err="1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pomo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u vi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slojeva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efektivno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odredi</a:t>
            </a:r>
            <a:r>
              <a:rPr lang="en-US" dirty="0">
                <a:effectLst/>
              </a:rPr>
              <a:t> da li je email </a:t>
            </a:r>
            <a:r>
              <a:rPr lang="en-US" dirty="0" err="1">
                <a:effectLst/>
              </a:rPr>
              <a:t>poruka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spam </a:t>
            </a:r>
            <a:r>
              <a:rPr lang="en-US" dirty="0" err="1" smtClean="0">
                <a:effectLst/>
              </a:rPr>
              <a:t>ili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788" y="1309817"/>
            <a:ext cx="8855302" cy="37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514" y="601363"/>
            <a:ext cx="6623826" cy="970450"/>
          </a:xfrm>
        </p:spPr>
        <p:txBody>
          <a:bodyPr/>
          <a:lstStyle/>
          <a:p>
            <a:r>
              <a:rPr lang="en-US" dirty="0" err="1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44" y="2001795"/>
            <a:ext cx="11591242" cy="3328086"/>
          </a:xfrm>
        </p:spPr>
        <p:txBody>
          <a:bodyPr/>
          <a:lstStyle/>
          <a:p>
            <a:r>
              <a:rPr lang="sr-Latn-RS" dirty="0" smtClean="0">
                <a:effectLst/>
              </a:rPr>
              <a:t>P</a:t>
            </a:r>
            <a:r>
              <a:rPr lang="en-US" dirty="0" err="1" smtClean="0">
                <a:effectLst/>
              </a:rPr>
              <a:t>otrebno</a:t>
            </a:r>
            <a:r>
              <a:rPr lang="sr-Latn-RS" dirty="0" smtClean="0">
                <a:effectLst/>
              </a:rPr>
              <a:t> je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obraditi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sadr</a:t>
            </a:r>
            <a:r>
              <a:rPr lang="sr-Latn-RS" dirty="0">
                <a:effectLst/>
              </a:rPr>
              <a:t>ž</a:t>
            </a:r>
            <a:r>
              <a:rPr lang="en-US" dirty="0" err="1" smtClean="0">
                <a:effectLst/>
              </a:rPr>
              <a:t>aj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poruka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kako</a:t>
            </a:r>
            <a:r>
              <a:rPr lang="en-US" dirty="0">
                <a:effectLst/>
              </a:rPr>
              <a:t> bi </a:t>
            </a:r>
            <a:r>
              <a:rPr lang="en-US" dirty="0" err="1">
                <a:effectLst/>
              </a:rPr>
              <a:t>njihov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oblik</a:t>
            </a:r>
            <a:r>
              <a:rPr lang="en-US" dirty="0">
                <a:effectLst/>
              </a:rPr>
              <a:t> bio </a:t>
            </a:r>
            <a:r>
              <a:rPr lang="en-US" dirty="0" err="1">
                <a:effectLst/>
              </a:rPr>
              <a:t>pogodan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rad </a:t>
            </a:r>
            <a:r>
              <a:rPr lang="en-US" dirty="0" err="1" smtClean="0">
                <a:effectLst/>
              </a:rPr>
              <a:t>sa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neuronskim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mre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ama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to 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 err="1">
                <a:effectLst/>
              </a:rPr>
              <a:t>koristiti</a:t>
            </a:r>
            <a:r>
              <a:rPr lang="en-US" dirty="0">
                <a:effectLst/>
              </a:rPr>
              <a:t> TF-IDF </a:t>
            </a:r>
            <a:r>
              <a:rPr lang="en-US" dirty="0" err="1" smtClean="0">
                <a:effectLst/>
              </a:rPr>
              <a:t>matrice</a:t>
            </a:r>
            <a:r>
              <a:rPr lang="en-US" dirty="0" smtClean="0">
                <a:effectLst/>
              </a:rPr>
              <a:t>.</a:t>
            </a:r>
            <a:r>
              <a:rPr lang="sr-Latn-RS" dirty="0">
                <a:effectLst/>
              </a:rPr>
              <a:t> </a:t>
            </a:r>
            <a:r>
              <a:rPr lang="en-US" dirty="0" err="1" smtClean="0">
                <a:effectLst/>
              </a:rPr>
              <a:t>Potrebno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je </a:t>
            </a:r>
            <a:r>
              <a:rPr lang="en-US" dirty="0" err="1">
                <a:effectLst/>
              </a:rPr>
              <a:t>izdvojiti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re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koje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 </a:t>
            </a:r>
            <a:r>
              <a:rPr lang="en-US" dirty="0" err="1">
                <a:effectLst/>
              </a:rPr>
              <a:t>javljaju</a:t>
            </a:r>
            <a:r>
              <a:rPr lang="en-US" dirty="0">
                <a:effectLst/>
              </a:rPr>
              <a:t> u email </a:t>
            </a:r>
            <a:r>
              <a:rPr lang="en-US" dirty="0" err="1">
                <a:effectLst/>
              </a:rPr>
              <a:t>porukama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one 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initi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kolone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e </a:t>
            </a:r>
            <a:r>
              <a:rPr lang="en-US" dirty="0">
                <a:effectLst/>
              </a:rPr>
              <a:t>TF-IDF </a:t>
            </a:r>
            <a:r>
              <a:rPr lang="en-US" dirty="0" err="1">
                <a:effectLst/>
              </a:rPr>
              <a:t>matrice</a:t>
            </a:r>
            <a:r>
              <a:rPr lang="en-US" dirty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Zatim</a:t>
            </a:r>
            <a:r>
              <a:rPr lang="en-US" dirty="0" smtClean="0">
                <a:effectLst/>
              </a:rPr>
              <a:t> </a:t>
            </a:r>
            <a:r>
              <a:rPr lang="sr-Latn-RS" dirty="0" err="1">
                <a:effectLst/>
              </a:rPr>
              <a:t>ć</a:t>
            </a:r>
            <a:r>
              <a:rPr lang="en-US" dirty="0" smtClean="0">
                <a:effectLst/>
              </a:rPr>
              <a:t>e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podaci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biti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podeljeni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2 </a:t>
            </a:r>
            <a:r>
              <a:rPr lang="en-US" dirty="0" err="1">
                <a:effectLst/>
              </a:rPr>
              <a:t>skupa</a:t>
            </a:r>
            <a:r>
              <a:rPr lang="en-US" dirty="0">
                <a:effectLst/>
              </a:rPr>
              <a:t>, train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test, </a:t>
            </a:r>
            <a:r>
              <a:rPr lang="en-US" dirty="0" err="1">
                <a:effectLst/>
              </a:rPr>
              <a:t>kako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mogli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istreniramo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 </a:t>
            </a:r>
            <a:r>
              <a:rPr lang="en-US" dirty="0" smtClean="0">
                <a:effectLst/>
              </a:rPr>
              <a:t>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jednom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pravilno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testiramo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drugom</a:t>
            </a:r>
            <a:r>
              <a:rPr lang="en-US" dirty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Nakon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toga 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 err="1">
                <a:effectLst/>
              </a:rPr>
              <a:t>napraviti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u</a:t>
            </a:r>
            <a:r>
              <a:rPr lang="sr-Latn-RS" dirty="0" smtClean="0">
                <a:effectLst/>
              </a:rPr>
              <a:t> </a:t>
            </a:r>
            <a:r>
              <a:rPr lang="en-US" dirty="0" smtClean="0">
                <a:effectLst/>
              </a:rPr>
              <a:t>vi</a:t>
            </a:r>
            <a:r>
              <a:rPr lang="sr-Latn-RS" dirty="0" smtClean="0">
                <a:effectLst/>
              </a:rPr>
              <a:t>š</a:t>
            </a:r>
            <a:r>
              <a:rPr lang="en-US" dirty="0" err="1" smtClean="0">
                <a:effectLst/>
              </a:rPr>
              <a:t>eslojnu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neuronsku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mre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u</a:t>
            </a:r>
            <a:r>
              <a:rPr lang="en-US" dirty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Za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kraj</a:t>
            </a:r>
            <a:r>
              <a:rPr lang="en-US" dirty="0">
                <a:effectLst/>
              </a:rPr>
              <a:t> </a:t>
            </a:r>
            <a:r>
              <a:rPr lang="sr-Latn-RS" dirty="0" err="1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 err="1">
                <a:effectLst/>
              </a:rPr>
              <a:t>videti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ocenu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kvaliteta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err="1" smtClean="0">
                <a:effectLst/>
              </a:rPr>
              <a:t>eg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modela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pomo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u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matrice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konfuzije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ocene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preciznosti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itd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57" y="494271"/>
            <a:ext cx="6393167" cy="807308"/>
          </a:xfrm>
        </p:spPr>
        <p:txBody>
          <a:bodyPr/>
          <a:lstStyle/>
          <a:p>
            <a:r>
              <a:rPr lang="en-US" dirty="0" err="1">
                <a:effectLst/>
              </a:rPr>
              <a:t>Obrada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ulaznih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65" y="2185530"/>
            <a:ext cx="10905092" cy="4058751"/>
          </a:xfrm>
        </p:spPr>
        <p:txBody>
          <a:bodyPr/>
          <a:lstStyle/>
          <a:p>
            <a:r>
              <a:rPr lang="en-US" dirty="0" err="1">
                <a:effectLst/>
              </a:rPr>
              <a:t>Ulazni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podaci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nakon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u</a:t>
            </a:r>
            <a:r>
              <a:rPr lang="sr-Latn-RS" dirty="0">
                <a:effectLst/>
              </a:rPr>
              <a:t>č</a:t>
            </a:r>
            <a:r>
              <a:rPr lang="en-US" dirty="0" err="1" smtClean="0">
                <a:effectLst/>
              </a:rPr>
              <a:t>itavanja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pretprocesiraju</a:t>
            </a:r>
            <a:r>
              <a:rPr lang="en-US" dirty="0" smtClean="0">
                <a:effectLst/>
              </a:rPr>
              <a:t>.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Prvo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 </a:t>
            </a:r>
            <a:r>
              <a:rPr lang="en-US" dirty="0" err="1">
                <a:effectLst/>
              </a:rPr>
              <a:t>uklanjaju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duplikati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zarad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efikasnosti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u </a:t>
            </a:r>
            <a:r>
              <a:rPr lang="en-US" dirty="0" err="1">
                <a:effectLst/>
              </a:rPr>
              <a:t>daljem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rada</a:t>
            </a:r>
            <a:r>
              <a:rPr lang="en-US" dirty="0">
                <a:effectLst/>
              </a:rPr>
              <a:t>, a </a:t>
            </a:r>
            <a:r>
              <a:rPr lang="en-US" dirty="0" err="1">
                <a:effectLst/>
              </a:rPr>
              <a:t>zatim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proverava</a:t>
            </a:r>
            <a:r>
              <a:rPr lang="en-US" dirty="0">
                <a:effectLst/>
              </a:rPr>
              <a:t> da li </a:t>
            </a:r>
            <a:r>
              <a:rPr lang="en-US" dirty="0" err="1">
                <a:effectLst/>
              </a:rPr>
              <a:t>postoje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neke</a:t>
            </a:r>
            <a:r>
              <a:rPr lang="en-US" dirty="0">
                <a:effectLst/>
              </a:rPr>
              <a:t> null </a:t>
            </a:r>
            <a:r>
              <a:rPr lang="en-US" dirty="0" err="1">
                <a:effectLst/>
              </a:rPr>
              <a:t>vrednosti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podataka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uklanjaju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ako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postoje</a:t>
            </a:r>
            <a:r>
              <a:rPr lang="en-US" dirty="0" smtClean="0">
                <a:effectLst/>
              </a:rPr>
              <a:t>.</a:t>
            </a:r>
            <a:r>
              <a:rPr lang="sr-Latn-RS" dirty="0" smtClean="0">
                <a:effectLst/>
              </a:rPr>
              <a:t> </a:t>
            </a:r>
          </a:p>
          <a:p>
            <a:r>
              <a:rPr lang="en-US" dirty="0" err="1" smtClean="0">
                <a:effectLst/>
              </a:rPr>
              <a:t>Podatke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je </a:t>
            </a:r>
            <a:r>
              <a:rPr lang="en-US" dirty="0" err="1">
                <a:effectLst/>
              </a:rPr>
              <a:t>zatim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potrebno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podeliti</a:t>
            </a:r>
            <a:r>
              <a:rPr lang="en-US" dirty="0">
                <a:effectLst/>
              </a:rPr>
              <a:t> u 2 </a:t>
            </a:r>
            <a:r>
              <a:rPr lang="en-US" dirty="0" err="1">
                <a:effectLst/>
              </a:rPr>
              <a:t>grupe</a:t>
            </a:r>
            <a:r>
              <a:rPr lang="en-US" dirty="0">
                <a:effectLst/>
              </a:rPr>
              <a:t>. Prva </a:t>
            </a:r>
            <a:r>
              <a:rPr lang="en-US" dirty="0" err="1">
                <a:effectLst/>
              </a:rPr>
              <a:t>grupa</a:t>
            </a:r>
            <a:r>
              <a:rPr lang="en-US" dirty="0">
                <a:effectLst/>
              </a:rPr>
              <a:t> </a:t>
            </a:r>
            <a:r>
              <a:rPr lang="sr-Latn-RS" dirty="0" err="1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sadr</a:t>
            </a:r>
            <a:r>
              <a:rPr lang="sr-Latn-RS" dirty="0">
                <a:effectLst/>
              </a:rPr>
              <a:t>ž</a:t>
            </a:r>
            <a:r>
              <a:rPr lang="en-US" dirty="0" err="1" smtClean="0">
                <a:effectLst/>
              </a:rPr>
              <a:t>ati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podatke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koji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nalaze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u </a:t>
            </a:r>
            <a:r>
              <a:rPr lang="en-US" dirty="0" err="1">
                <a:effectLst/>
              </a:rPr>
              <a:t>koloni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“text”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ozna</a:t>
            </a:r>
            <a:r>
              <a:rPr lang="sr-Latn-RS" dirty="0" smtClean="0">
                <a:effectLst/>
              </a:rPr>
              <a:t>č</a:t>
            </a:r>
            <a:r>
              <a:rPr lang="en-US" dirty="0" smtClean="0">
                <a:effectLst/>
              </a:rPr>
              <a:t>ava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 err="1">
                <a:effectLst/>
              </a:rPr>
              <a:t>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X, a </a:t>
            </a:r>
            <a:r>
              <a:rPr lang="en-US" dirty="0" err="1">
                <a:effectLst/>
              </a:rPr>
              <a:t>druga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grupa</a:t>
            </a:r>
            <a:r>
              <a:rPr lang="en-US" dirty="0">
                <a:effectLst/>
              </a:rPr>
              <a:t> 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sadr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ati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podatke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koji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nalaze</a:t>
            </a:r>
            <a:r>
              <a:rPr lang="en-US" dirty="0">
                <a:effectLst/>
              </a:rPr>
              <a:t> u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koloni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“spam”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ozna</a:t>
            </a:r>
            <a:r>
              <a:rPr lang="sr-Latn-RS" dirty="0" smtClean="0">
                <a:effectLst/>
              </a:rPr>
              <a:t>ča</a:t>
            </a:r>
            <a:r>
              <a:rPr lang="en-US" dirty="0" err="1" smtClean="0">
                <a:effectLst/>
              </a:rPr>
              <a:t>va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</a:t>
            </a:r>
            <a:r>
              <a:rPr lang="en-US" dirty="0" err="1">
                <a:effectLst/>
              </a:rPr>
              <a:t>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y. Ova </a:t>
            </a:r>
            <a:r>
              <a:rPr lang="en-US" dirty="0" err="1">
                <a:effectLst/>
              </a:rPr>
              <a:t>podela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dalje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slu</a:t>
            </a:r>
            <a:r>
              <a:rPr lang="sr-Latn-RS" dirty="0" smtClean="0">
                <a:effectLst/>
              </a:rPr>
              <a:t>ž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treniranje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kao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ocenu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samog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modela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85" y="428368"/>
            <a:ext cx="8123113" cy="970450"/>
          </a:xfrm>
        </p:spPr>
        <p:txBody>
          <a:bodyPr/>
          <a:lstStyle/>
          <a:p>
            <a:r>
              <a:rPr lang="en-US" dirty="0" err="1">
                <a:effectLst/>
              </a:rPr>
              <a:t>Kreiranje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CountVectorizer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2067697"/>
            <a:ext cx="11069849" cy="4036541"/>
          </a:xfrm>
        </p:spPr>
        <p:txBody>
          <a:bodyPr/>
          <a:lstStyle/>
          <a:p>
            <a:r>
              <a:rPr lang="en-US" dirty="0" err="1">
                <a:effectLst/>
              </a:rPr>
              <a:t>CountVectorizer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koristi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ciljem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kolekciju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tekstualnih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dokumenata</a:t>
            </a:r>
            <a:r>
              <a:rPr lang="en-US" dirty="0">
                <a:effectLst/>
              </a:rPr>
              <a:t> (u </a:t>
            </a:r>
            <a:r>
              <a:rPr lang="en-US" dirty="0" err="1">
                <a:effectLst/>
              </a:rPr>
              <a:t>ovom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sluca</a:t>
            </a:r>
            <a:r>
              <a:rPr lang="en-US" dirty="0">
                <a:effectLst/>
              </a:rPr>
              <a:t>-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ju</a:t>
            </a:r>
            <a:r>
              <a:rPr lang="en-US" dirty="0">
                <a:effectLst/>
              </a:rPr>
              <a:t> mail-</a:t>
            </a:r>
            <a:r>
              <a:rPr lang="en-US" dirty="0" err="1">
                <a:effectLst/>
              </a:rPr>
              <a:t>ovi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pretvori</a:t>
            </a:r>
            <a:r>
              <a:rPr lang="en-US" dirty="0">
                <a:effectLst/>
              </a:rPr>
              <a:t> u </a:t>
            </a:r>
            <a:r>
              <a:rPr lang="en-US" dirty="0" err="1">
                <a:effectLst/>
              </a:rPr>
              <a:t>vektor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tokena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svaki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imamo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koliko</a:t>
            </a:r>
            <a:r>
              <a:rPr lang="en-US" dirty="0">
                <a:effectLst/>
              </a:rPr>
              <a:t> se puta </a:t>
            </a:r>
            <a:r>
              <a:rPr lang="en-US" dirty="0" err="1">
                <a:effectLst/>
              </a:rPr>
              <a:t>ponavlja</a:t>
            </a:r>
            <a:r>
              <a:rPr lang="en-US" dirty="0">
                <a:effectLst/>
              </a:rPr>
              <a:t> u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svakom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dokumentu</a:t>
            </a:r>
            <a:r>
              <a:rPr lang="en-US" dirty="0">
                <a:effectLst/>
              </a:rPr>
              <a:t> (mail-u). 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Iako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je count </a:t>
            </a:r>
            <a:r>
              <a:rPr lang="en-US" dirty="0" err="1">
                <a:effectLst/>
              </a:rPr>
              <a:t>vectorizer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matrica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solidna</a:t>
            </a:r>
            <a:r>
              <a:rPr lang="en-US" dirty="0">
                <a:effectLst/>
              </a:rPr>
              <a:t>, TF-IDF </a:t>
            </a:r>
            <a:r>
              <a:rPr lang="en-US" dirty="0" err="1">
                <a:effectLst/>
              </a:rPr>
              <a:t>matrica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mo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bolje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da </a:t>
            </a:r>
            <a:r>
              <a:rPr lang="en-US" dirty="0" err="1">
                <a:effectLst/>
              </a:rPr>
              <a:t>da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zna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odre</a:t>
            </a:r>
            <a:r>
              <a:rPr lang="sr-Latn-RS" dirty="0" smtClean="0">
                <a:effectLst/>
              </a:rPr>
              <a:t>đ</a:t>
            </a:r>
            <a:r>
              <a:rPr lang="en-US" dirty="0" err="1" smtClean="0">
                <a:effectLst/>
              </a:rPr>
              <a:t>enim</a:t>
            </a:r>
            <a:r>
              <a:rPr lang="en-US" dirty="0" smtClean="0">
                <a:effectLst/>
              </a:rPr>
              <a:t> re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ima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tako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nam</a:t>
            </a:r>
            <a:r>
              <a:rPr lang="en-US" dirty="0">
                <a:effectLst/>
              </a:rPr>
              <a:t> da </a:t>
            </a:r>
            <a:r>
              <a:rPr lang="en-US" dirty="0" err="1" smtClean="0">
                <a:effectLst/>
              </a:rPr>
              <a:t>zna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ajniju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efikasniju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matricu</a:t>
            </a:r>
            <a:r>
              <a:rPr lang="en-US" dirty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smtClean="0">
                <a:effectLst/>
              </a:rPr>
              <a:t>Ona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uzima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u </a:t>
            </a:r>
            <a:r>
              <a:rPr lang="en-US" dirty="0" err="1">
                <a:effectLst/>
              </a:rPr>
              <a:t>obzir</a:t>
            </a:r>
            <a:r>
              <a:rPr lang="en-US" dirty="0">
                <a:effectLst/>
              </a:rPr>
              <a:t> ne </a:t>
            </a:r>
            <a:r>
              <a:rPr lang="en-US" dirty="0" err="1">
                <a:effectLst/>
              </a:rPr>
              <a:t>samo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broj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ponavljanja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re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u </a:t>
            </a:r>
            <a:r>
              <a:rPr lang="en-US" dirty="0" err="1">
                <a:effectLst/>
              </a:rPr>
              <a:t>nekom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dokumentu</a:t>
            </a:r>
            <a:r>
              <a:rPr lang="en-US" dirty="0">
                <a:effectLst/>
              </a:rPr>
              <a:t>, </a:t>
            </a:r>
            <a:r>
              <a:rPr lang="en-US" dirty="0" err="1" smtClean="0">
                <a:effectLst/>
              </a:rPr>
              <a:t>ve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koliko</a:t>
            </a:r>
            <a:r>
              <a:rPr lang="en-US" dirty="0">
                <a:effectLst/>
              </a:rPr>
              <a:t> je </a:t>
            </a:r>
            <a:r>
              <a:rPr lang="en-US" dirty="0" err="1" smtClean="0">
                <a:effectLst/>
              </a:rPr>
              <a:t>zna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ajna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ta </a:t>
            </a:r>
            <a:r>
              <a:rPr lang="en-US" dirty="0" smtClean="0">
                <a:effectLst/>
              </a:rPr>
              <a:t>re</a:t>
            </a:r>
            <a:r>
              <a:rPr lang="sr-Latn-RS" dirty="0" smtClean="0">
                <a:effectLst/>
              </a:rPr>
              <a:t>č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u </a:t>
            </a:r>
            <a:r>
              <a:rPr lang="en-US" dirty="0" err="1">
                <a:effectLst/>
              </a:rPr>
              <a:t>nekom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dokumenata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Ovo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radi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tako</a:t>
            </a:r>
            <a:r>
              <a:rPr lang="en-US" dirty="0">
                <a:effectLst/>
              </a:rPr>
              <a:t> 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se </a:t>
            </a:r>
            <a:r>
              <a:rPr lang="en-US" dirty="0" smtClean="0">
                <a:effectLst/>
              </a:rPr>
              <a:t>“</a:t>
            </a:r>
            <a:r>
              <a:rPr lang="en-US" dirty="0" err="1" smtClean="0">
                <a:effectLst/>
              </a:rPr>
              <a:t>kazne</a:t>
            </a:r>
            <a:r>
              <a:rPr lang="en-US" dirty="0" smtClean="0">
                <a:effectLst/>
              </a:rPr>
              <a:t>” re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koje</a:t>
            </a:r>
            <a:r>
              <a:rPr lang="en-US" dirty="0">
                <a:effectLst/>
              </a:rPr>
              <a:t> se 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esto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javljaju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u </a:t>
            </a:r>
            <a:r>
              <a:rPr lang="en-US" dirty="0" err="1">
                <a:effectLst/>
              </a:rPr>
              <a:t>dokumentima</a:t>
            </a:r>
            <a:r>
              <a:rPr lang="en-US" dirty="0">
                <a:effectLst/>
              </a:rPr>
              <a:t>, 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ime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 </a:t>
            </a:r>
            <a:r>
              <a:rPr lang="en-US" dirty="0" err="1">
                <a:effectLst/>
              </a:rPr>
              <a:t>smanjuje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njihov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zna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aj</a:t>
            </a:r>
            <a:r>
              <a:rPr lang="en-US" dirty="0">
                <a:effectLst/>
              </a:rPr>
              <a:t>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03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1" y="518985"/>
            <a:ext cx="6928627" cy="772742"/>
          </a:xfrm>
        </p:spPr>
        <p:txBody>
          <a:bodyPr/>
          <a:lstStyle/>
          <a:p>
            <a:r>
              <a:rPr lang="en-US" dirty="0" err="1">
                <a:effectLst/>
              </a:rPr>
              <a:t>Kreiranje</a:t>
            </a:r>
            <a:r>
              <a:rPr lang="en-US" dirty="0">
                <a:effectLst/>
              </a:rPr>
              <a:t> TF-IDF </a:t>
            </a:r>
            <a:r>
              <a:rPr lang="en-US" dirty="0" err="1">
                <a:effectLst/>
              </a:rPr>
              <a:t>matrice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459" y="1732449"/>
                <a:ext cx="10732098" cy="4058751"/>
              </a:xfrm>
            </p:spPr>
            <p:txBody>
              <a:bodyPr/>
              <a:lstStyle/>
              <a:p>
                <a:r>
                  <a:rPr lang="sr-Latn-RS" b="1" dirty="0" smtClean="0">
                    <a:effectLst/>
                  </a:rPr>
                  <a:t>Term frequency</a:t>
                </a:r>
                <a:endParaRPr lang="sr-Latn-RS" b="1" dirty="0" smtClean="0"/>
              </a:p>
              <a:p>
                <a:r>
                  <a:rPr lang="en-US" dirty="0" smtClean="0"/>
                  <a:t>TF (t, 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sr-Latn-RS" dirty="0" smtClean="0"/>
                  <a:t> , t – broj ponavljanja reči u mail-u, d – ukupan broj reči u mail-u</a:t>
                </a:r>
              </a:p>
              <a:p>
                <a:r>
                  <a:rPr lang="en-US" b="1" dirty="0">
                    <a:effectLst/>
                  </a:rPr>
                  <a:t>Inverse document frequency </a:t>
                </a:r>
                <a:r>
                  <a:rPr lang="sr-Latn-RS" dirty="0" smtClean="0">
                    <a:effectLst/>
                  </a:rPr>
                  <a:t>- </a:t>
                </a:r>
                <a:r>
                  <a:rPr lang="en-US" dirty="0" err="1" smtClean="0">
                    <a:effectLst/>
                  </a:rPr>
                  <a:t>slu</a:t>
                </a:r>
                <a:r>
                  <a:rPr lang="sr-Latn-RS" dirty="0">
                    <a:effectLst/>
                  </a:rPr>
                  <a:t>ž</a:t>
                </a:r>
                <a:r>
                  <a:rPr lang="en-US" dirty="0" err="1" smtClean="0">
                    <a:effectLst/>
                  </a:rPr>
                  <a:t>i</a:t>
                </a:r>
                <a:r>
                  <a:rPr lang="en-US" dirty="0" smtClean="0">
                    <a:effectLst/>
                  </a:rPr>
                  <a:t> da</a:t>
                </a:r>
                <a:r>
                  <a:rPr lang="sr-Latn-RS" dirty="0" smtClean="0">
                    <a:effectLst/>
                  </a:rPr>
                  <a:t> </a:t>
                </a:r>
                <a:r>
                  <a:rPr lang="en-US" dirty="0" err="1" smtClean="0">
                    <a:effectLst/>
                  </a:rPr>
                  <a:t>smanji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 smtClean="0">
                    <a:effectLst/>
                  </a:rPr>
                  <a:t>zna</a:t>
                </a:r>
                <a:r>
                  <a:rPr lang="sr-Latn-RS" dirty="0" smtClean="0">
                    <a:effectLst/>
                  </a:rPr>
                  <a:t>č</a:t>
                </a:r>
                <a:r>
                  <a:rPr lang="en-US" dirty="0" err="1" smtClean="0">
                    <a:effectLst/>
                  </a:rPr>
                  <a:t>aj</a:t>
                </a:r>
                <a:r>
                  <a:rPr lang="en-US" dirty="0" smtClean="0">
                    <a:effectLst/>
                  </a:rPr>
                  <a:t> re</a:t>
                </a:r>
                <a:r>
                  <a:rPr lang="sr-Latn-RS" dirty="0" smtClean="0">
                    <a:effectLst/>
                  </a:rPr>
                  <a:t>č</a:t>
                </a:r>
                <a:r>
                  <a:rPr lang="en-US" dirty="0" err="1" smtClean="0">
                    <a:effectLst/>
                  </a:rPr>
                  <a:t>i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koje</a:t>
                </a:r>
                <a:r>
                  <a:rPr lang="en-US" dirty="0">
                    <a:effectLst/>
                  </a:rPr>
                  <a:t> se </a:t>
                </a:r>
                <a:r>
                  <a:rPr lang="sr-Latn-RS" dirty="0" smtClean="0">
                    <a:effectLst/>
                  </a:rPr>
                  <a:t>č</a:t>
                </a:r>
                <a:r>
                  <a:rPr lang="en-US" dirty="0" err="1" smtClean="0">
                    <a:effectLst/>
                  </a:rPr>
                  <a:t>esto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javljaju</a:t>
                </a:r>
                <a:r>
                  <a:rPr lang="en-US" dirty="0">
                    <a:effectLst/>
                  </a:rPr>
                  <a:t>, a </a:t>
                </a:r>
                <a:r>
                  <a:rPr lang="en-US" dirty="0" err="1" smtClean="0">
                    <a:effectLst/>
                  </a:rPr>
                  <a:t>pove</a:t>
                </a:r>
                <a:r>
                  <a:rPr lang="sr-Latn-RS" dirty="0" smtClean="0">
                    <a:effectLst/>
                  </a:rPr>
                  <a:t>ć</a:t>
                </a:r>
                <a:r>
                  <a:rPr lang="en-US" dirty="0" smtClean="0">
                    <a:effectLst/>
                  </a:rPr>
                  <a:t>a </a:t>
                </a:r>
                <a:r>
                  <a:rPr lang="en-US" dirty="0" err="1" smtClean="0">
                    <a:effectLst/>
                  </a:rPr>
                  <a:t>zna</a:t>
                </a:r>
                <a:r>
                  <a:rPr lang="sr-Latn-RS" dirty="0" smtClean="0">
                    <a:effectLst/>
                  </a:rPr>
                  <a:t>č</a:t>
                </a:r>
                <a:r>
                  <a:rPr lang="en-US" dirty="0" err="1" smtClean="0">
                    <a:effectLst/>
                  </a:rPr>
                  <a:t>aj</a:t>
                </a:r>
                <a:r>
                  <a:rPr lang="en-US" dirty="0" smtClean="0">
                    <a:effectLst/>
                  </a:rPr>
                  <a:t> re</a:t>
                </a:r>
                <a:r>
                  <a:rPr lang="sr-Latn-RS" dirty="0" smtClean="0">
                    <a:effectLst/>
                  </a:rPr>
                  <a:t>č</a:t>
                </a:r>
                <a:r>
                  <a:rPr lang="en-US" dirty="0" err="1" smtClean="0">
                    <a:effectLst/>
                  </a:rPr>
                  <a:t>ima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koje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su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 smtClean="0">
                    <a:effectLst/>
                  </a:rPr>
                  <a:t>retke</a:t>
                </a:r>
                <a:endParaRPr lang="sr-Latn-RS" dirty="0" smtClean="0">
                  <a:effectLst/>
                </a:endParaRPr>
              </a:p>
              <a:p>
                <a:r>
                  <a:rPr lang="sr-Latn-RS" dirty="0" smtClean="0"/>
                  <a:t>ID</a:t>
                </a:r>
                <a:r>
                  <a:rPr lang="en-US" dirty="0" smtClean="0"/>
                  <a:t>F </a:t>
                </a:r>
                <a:r>
                  <a:rPr lang="en-US" dirty="0"/>
                  <a:t>(t, </a:t>
                </a:r>
                <a:r>
                  <a:rPr lang="en-US" dirty="0" smtClean="0"/>
                  <a:t>d</a:t>
                </a:r>
                <a:r>
                  <a:rPr lang="sr-Latn-RS" dirty="0" smtClean="0"/>
                  <a:t>, D</a:t>
                </a:r>
                <a:r>
                  <a:rPr lang="en-US" dirty="0" smtClean="0"/>
                  <a:t>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r-Latn-RS" b="0" i="0" smtClean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sr-Latn-R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effectLst/>
                          </a:rPr>
                          <m:t>∈ </m:t>
                        </m:r>
                        <m:r>
                          <m:rPr>
                            <m:nor/>
                          </m:rPr>
                          <a:rPr lang="en-US" b="0" i="0" smtClean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effectLst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smtClean="0">
                            <a:effectLst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0" i="0" smtClean="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smtClean="0">
                            <a:effectLst/>
                          </a:rPr>
                          <m:t> ∈ </m:t>
                        </m:r>
                        <m:r>
                          <m:rPr>
                            <m:nor/>
                          </m:rPr>
                          <a:rPr lang="en-US" b="0" i="0" smtClean="0">
                            <a:effectLst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>
                    <a:effectLst/>
                  </a:rPr>
                  <a:t>TFIDF </a:t>
                </a:r>
                <a:r>
                  <a:rPr lang="en-US" dirty="0">
                    <a:effectLst/>
                  </a:rPr>
                  <a:t>(t, d, D) = </a:t>
                </a:r>
                <a:r>
                  <a:rPr lang="en-US" dirty="0" smtClean="0">
                    <a:effectLst/>
                  </a:rPr>
                  <a:t>TF </a:t>
                </a:r>
                <a:r>
                  <a:rPr lang="en-US" dirty="0">
                    <a:effectLst/>
                  </a:rPr>
                  <a:t>(t, d) ∗ IDF (t, D)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459" y="1732449"/>
                <a:ext cx="10732098" cy="405875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27" y="518983"/>
            <a:ext cx="3814724" cy="772742"/>
          </a:xfrm>
        </p:spPr>
        <p:txBody>
          <a:bodyPr/>
          <a:lstStyle/>
          <a:p>
            <a:r>
              <a:rPr lang="en-US" dirty="0">
                <a:effectLst/>
              </a:rPr>
              <a:t>Train-test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19" y="2421924"/>
            <a:ext cx="10806238" cy="3369276"/>
          </a:xfrm>
        </p:spPr>
        <p:txBody>
          <a:bodyPr/>
          <a:lstStyle/>
          <a:p>
            <a:r>
              <a:rPr lang="en-US" dirty="0">
                <a:effectLst/>
              </a:rPr>
              <a:t>Da </a:t>
            </a:r>
            <a:r>
              <a:rPr lang="en-US" dirty="0" err="1">
                <a:effectLst/>
              </a:rPr>
              <a:t>bismo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mogli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upotrebimo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podatke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tako</a:t>
            </a:r>
            <a:r>
              <a:rPr lang="en-US" dirty="0">
                <a:effectLst/>
              </a:rPr>
              <a:t> da </a:t>
            </a:r>
            <a:r>
              <a:rPr lang="en-US" dirty="0" err="1" smtClean="0">
                <a:effectLst/>
              </a:rPr>
              <a:t>na</a:t>
            </a:r>
            <a:r>
              <a:rPr lang="sr-Latn-RS" dirty="0">
                <a:effectLst/>
              </a:rPr>
              <a:t>š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model </a:t>
            </a:r>
            <a:r>
              <a:rPr lang="en-US" dirty="0" err="1" smtClean="0">
                <a:effectLst/>
              </a:rPr>
              <a:t>mo</a:t>
            </a:r>
            <a:r>
              <a:rPr lang="sr-Latn-RS" dirty="0" smtClean="0">
                <a:effectLst/>
              </a:rPr>
              <a:t>ž</a:t>
            </a:r>
            <a:r>
              <a:rPr lang="en-US" dirty="0" smtClean="0">
                <a:effectLst/>
              </a:rPr>
              <a:t>e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najbolji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nacin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da</a:t>
            </a:r>
            <a:r>
              <a:rPr lang="sr-Latn-RS" dirty="0" smtClean="0">
                <a:effectLst/>
              </a:rPr>
              <a:t> </a:t>
            </a:r>
            <a:r>
              <a:rPr lang="en-US" dirty="0" smtClean="0">
                <a:effectLst/>
              </a:rPr>
              <a:t>u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nad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njima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moramo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podeliti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“train”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“test” </a:t>
            </a:r>
            <a:r>
              <a:rPr lang="en-US" dirty="0" err="1">
                <a:effectLst/>
              </a:rPr>
              <a:t>skupove</a:t>
            </a:r>
            <a:r>
              <a:rPr lang="en-US" dirty="0">
                <a:effectLst/>
              </a:rPr>
              <a:t>. </a:t>
            </a:r>
            <a:endParaRPr lang="sr-Latn-RS" dirty="0" smtClean="0">
              <a:effectLst/>
            </a:endParaRPr>
          </a:p>
          <a:p>
            <a:r>
              <a:rPr lang="en-US" dirty="0" err="1" smtClean="0">
                <a:effectLst/>
              </a:rPr>
              <a:t>Nad</a:t>
            </a:r>
            <a:r>
              <a:rPr lang="en-US" dirty="0" smtClean="0">
                <a:effectLst/>
              </a:rPr>
              <a:t> “train” </a:t>
            </a:r>
            <a:r>
              <a:rPr lang="en-US" dirty="0" err="1">
                <a:effectLst/>
              </a:rPr>
              <a:t>skupom</a:t>
            </a:r>
            <a:r>
              <a:rPr lang="en-US" dirty="0">
                <a:effectLst/>
              </a:rPr>
              <a:t> </a:t>
            </a:r>
            <a:r>
              <a:rPr lang="sr-Latn-RS" dirty="0" smtClean="0">
                <a:effectLst/>
              </a:rPr>
              <a:t>ć</a:t>
            </a:r>
            <a:r>
              <a:rPr lang="en-US" dirty="0" smtClean="0">
                <a:effectLst/>
              </a:rPr>
              <a:t>emo da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istreniramo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sr-Latn-RS" dirty="0" smtClean="0">
                <a:effectLst/>
              </a:rPr>
              <a:t>š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model, </a:t>
            </a:r>
            <a:r>
              <a:rPr lang="en-US" dirty="0" err="1">
                <a:effectLst/>
              </a:rPr>
              <a:t>nakon</a:t>
            </a:r>
            <a:r>
              <a:rPr lang="en-US" dirty="0">
                <a:effectLst/>
              </a:rPr>
              <a:t> </a:t>
            </a:r>
            <a:r>
              <a:rPr lang="sr-Latn-RS" dirty="0">
                <a:effectLst/>
              </a:rPr>
              <a:t>č</a:t>
            </a:r>
            <a:r>
              <a:rPr lang="en-US" dirty="0" err="1" smtClean="0">
                <a:effectLst/>
              </a:rPr>
              <a:t>ega</a:t>
            </a:r>
            <a:r>
              <a:rPr lang="en-US" dirty="0" smtClean="0">
                <a:effectLst/>
              </a:rPr>
              <a:t> </a:t>
            </a:r>
            <a:r>
              <a:rPr lang="sr-Latn-RS" dirty="0">
                <a:effectLst/>
              </a:rPr>
              <a:t>ć</a:t>
            </a:r>
            <a:r>
              <a:rPr lang="en-US" dirty="0" smtClean="0">
                <a:effectLst/>
              </a:rPr>
              <a:t>e </a:t>
            </a:r>
            <a:r>
              <a:rPr lang="en-US" dirty="0">
                <a:effectLst/>
              </a:rPr>
              <a:t>model to </a:t>
            </a:r>
            <a:r>
              <a:rPr lang="en-US" dirty="0" err="1" smtClean="0">
                <a:effectLst/>
              </a:rPr>
              <a:t>ste</a:t>
            </a:r>
            <a:r>
              <a:rPr lang="sr-Latn-RS" dirty="0" smtClean="0">
                <a:effectLst/>
              </a:rPr>
              <a:t>č</a:t>
            </a:r>
            <a:r>
              <a:rPr lang="en-US" dirty="0" err="1" smtClean="0">
                <a:effectLst/>
              </a:rPr>
              <a:t>eno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znanje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iskoristi</a:t>
            </a:r>
            <a:r>
              <a:rPr lang="en-US" dirty="0">
                <a:effectLst/>
              </a:rPr>
              <a:t> u </a:t>
            </a:r>
            <a:r>
              <a:rPr lang="en-US" dirty="0" err="1">
                <a:effectLst/>
              </a:rPr>
              <a:t>evaluaciji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“test”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podataka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230</TotalTime>
  <Words>714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Cambria Math</vt:lpstr>
      <vt:lpstr>Trebuchet MS</vt:lpstr>
      <vt:lpstr>Wingdings 2</vt:lpstr>
      <vt:lpstr>Slate</vt:lpstr>
      <vt:lpstr>Spam detection using a multi-layer perceptron</vt:lpstr>
      <vt:lpstr>Uvod </vt:lpstr>
      <vt:lpstr>Opis problema</vt:lpstr>
      <vt:lpstr>PowerPoint Presentation</vt:lpstr>
      <vt:lpstr>Implementacija</vt:lpstr>
      <vt:lpstr>Obrada ulaznih podataka</vt:lpstr>
      <vt:lpstr>Kreiranje CountVectorizer matrice</vt:lpstr>
      <vt:lpstr>Kreiranje TF-IDF matrice</vt:lpstr>
      <vt:lpstr>Train-test split</vt:lpstr>
      <vt:lpstr>Višeslojna neuronska mreža</vt:lpstr>
      <vt:lpstr>Ocena modela</vt:lpstr>
      <vt:lpstr>Rezultati modela</vt:lpstr>
      <vt:lpstr>PowerPoint Presentation</vt:lpstr>
      <vt:lpstr>PowerPoint Presentation</vt:lpstr>
      <vt:lpstr>PowerPoint Presentation</vt:lpstr>
      <vt:lpstr>Zaključak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MILOSEVIC</dc:creator>
  <cp:lastModifiedBy>MILOSEVIC</cp:lastModifiedBy>
  <cp:revision>50</cp:revision>
  <dcterms:created xsi:type="dcterms:W3CDTF">2023-04-20T10:30:44Z</dcterms:created>
  <dcterms:modified xsi:type="dcterms:W3CDTF">2023-04-20T14:21:30Z</dcterms:modified>
</cp:coreProperties>
</file>