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7" r:id="rId5"/>
    <p:sldId id="288" r:id="rId6"/>
    <p:sldId id="259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309" r:id="rId18"/>
    <p:sldId id="310" r:id="rId19"/>
    <p:sldId id="307" r:id="rId20"/>
    <p:sldId id="263" r:id="rId21"/>
    <p:sldId id="26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8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8C018B5-1FBE-4607-A27A-7B0DE40C325E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C44DE7-981F-4B15-980A-62CDF096B1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9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C44DE7-981F-4B15-980A-62CDF096B1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5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70"/>
                <a:gd name="f16" fmla="*/ f13 1 1753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652"/>
                <a:gd name="f18" fmla="*/ f15 1 1684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697"/>
                <a:gd name="f14" fmla="*/ f11 1 2693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099"/>
                <a:gd name="f14" fmla="*/ f11 1 2624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883"/>
                <a:gd name="f17" fmla="*/ f14 1 2627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258"/>
                <a:gd name="f21" fmla="*/ f18 1 2696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48369C-4886-4728-81EA-F7E26C48F349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4CEF5F-1F01-4CC0-8666-7005E47A0EE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4B0406-52D0-43A3-A4A3-C0C10AF79313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D7A93-FCAD-486A-9EA8-9C08A85558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53A7B1-4FFB-4B23-ADF2-BC3F3E4A8C6F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ADBEC-367E-4A22-9A31-B8DDA73201D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4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76EF9-8199-4F2F-8F5C-8EE6434F49BB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FEB81-1826-4AAE-BA76-121B99EFFD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7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F8E78F-5BEF-431F-94C4-D06EF0D5386A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82F639-7E2B-4A53-9B25-0316E288E9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2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AA6405-1EA4-4645-847E-C5160D86B879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B8D9E-2B91-4A99-A94B-7AEDE5B573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5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57A510-A883-4199-B94C-2383BD46D9B4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BD6D0-2F83-4CF7-8C23-BDBEFEB2E1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8A906E-722B-4ACE-9FE2-405B1534866F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56C4E-786A-4A94-AFF4-BB8023E602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1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C8B726-C378-42DE-AAEE-A0F0708DB33B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D27D4C-ABBA-4AD7-AFEC-E2E12FC0E5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E335A-1945-41C6-8BE1-47683DAE22C6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DF93962-C91A-4EA6-85B6-C427EC6FFF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4812C2-3BBE-4849-A180-7ABB88F7B98F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EAD3F7-12EB-4885-BB93-F88DDACE0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15FBBA-8F78-4D1F-863A-891AC2A9EF61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103EA5-D999-4185-8673-A2A8BA4C4F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538347-3657-4D83-9A21-DB8429E1CE65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64080-5A04-4861-B30A-7D0243B291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DCAEC-9575-499D-9A10-C7D24A4CB7A7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53F4C8-31A8-4027-AEBC-EC512044CE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60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F827B4-0949-4CB5-AACD-4D4101827E2F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064DB-6D02-40F8-AACF-A2E4B3B270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7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E3A463-2757-42F7-BABF-A043DBD3CD39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0EC6C0-9D6B-49CB-A47A-E985B9689B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65BC4-E570-4B3E-8B13-9F72AB7A4377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1FD20C-0CF8-4E9C-B955-1904556FFC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4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7"/>
                <a:gd name="f16" fmla="*/ f13 1 3357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4"/>
                <a:gd name="f16" fmla="*/ f13 1 3324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774"/>
                <a:gd name="f14" fmla="*/ f11 1 1020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942"/>
                <a:gd name="f14" fmla="*/ f11 1 987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342"/>
                <a:gd name="f17" fmla="*/ f14 1 99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068"/>
                <a:gd name="f20" fmla="*/ f17 1 1020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9C4993AF-66BE-4960-B2E0-8CEFE7FA64CB}" type="datetime1">
              <a:rPr lang="fr-FR"/>
              <a:pPr lvl="0"/>
              <a:t>15/04/2015</a:t>
            </a:fld>
            <a:endParaRPr lang="fr-F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fr-F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C7E1629-CF3D-4E31-979C-4A4AEF4367B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fr-FR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stackoverflow.com/questions/6989100/sort-points-in-clockwise-order" TargetMode="External"/><Relationship Id="rId7" Type="http://schemas.openxmlformats.org/officeDocument/2006/relationships/hyperlink" Target="http://www.ai.univ-paris8.fr/~audibert/ens/5-ANGLES.pdf" TargetMode="External"/><Relationship Id="rId2" Type="http://schemas.openxmlformats.org/officeDocument/2006/relationships/hyperlink" Target="http://www.dyn4j.org/2010/01/s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sisfun.com/geometry/polygons-interactive.html" TargetMode="External"/><Relationship Id="rId5" Type="http://schemas.openxmlformats.org/officeDocument/2006/relationships/hyperlink" Target="http://docs.oracle.com/javase/7/docs/api/java/awt/Polygon.html" TargetMode="External"/><Relationship Id="rId4" Type="http://schemas.openxmlformats.org/officeDocument/2006/relationships/hyperlink" Target="http://www.metanetsoftware.com/technique/tutorial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Polygones </a:t>
            </a:r>
            <a:r>
              <a:rPr lang="fr-FR" dirty="0" smtClean="0">
                <a:latin typeface="Calibri" panose="020F0502020204030204" pitchFamily="34" charset="0"/>
              </a:rPr>
              <a:t>convexes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Romain </a:t>
            </a:r>
            <a:r>
              <a:rPr lang="fr-FR" dirty="0" err="1">
                <a:latin typeface="Calibri" panose="020F0502020204030204" pitchFamily="34" charset="0"/>
              </a:rPr>
              <a:t>Chanoir</a:t>
            </a:r>
            <a:r>
              <a:rPr lang="fr-FR" dirty="0">
                <a:latin typeface="Calibri" panose="020F0502020204030204" pitchFamily="34" charset="0"/>
              </a:rPr>
              <a:t>, Johan </a:t>
            </a:r>
            <a:r>
              <a:rPr lang="fr-FR" dirty="0" smtClean="0">
                <a:latin typeface="Calibri" panose="020F0502020204030204" pitchFamily="34" charset="0"/>
              </a:rPr>
              <a:t>Kayser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INF 7341 </a:t>
            </a:r>
            <a:r>
              <a:rPr lang="fr-FR" dirty="0" smtClean="0">
                <a:latin typeface="Calibri" panose="020F0502020204030204" pitchFamily="34" charset="0"/>
              </a:rPr>
              <a:t>– Structures de données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16 avril 2015</a:t>
            </a:r>
            <a:endParaRPr lang="fr-FR" dirty="0">
              <a:latin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III. Structure du projet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10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484307" y="1866899"/>
            <a:ext cx="10018715" cy="3894804"/>
          </a:xfrm>
        </p:spPr>
        <p:txBody>
          <a:bodyPr anchor="t">
            <a:normAutofit fontScale="55000" lnSpcReduction="20000"/>
          </a:bodyPr>
          <a:lstStyle/>
          <a:p>
            <a:r>
              <a:rPr lang="fr-FR" sz="3800" dirty="0" err="1">
                <a:latin typeface="Calibri" panose="020F0502020204030204" pitchFamily="34" charset="0"/>
              </a:rPr>
              <a:t>ConvexPolygon</a:t>
            </a:r>
            <a:r>
              <a:rPr lang="fr-FR" sz="3800" dirty="0">
                <a:latin typeface="Calibri" panose="020F0502020204030204" pitchFamily="34" charset="0"/>
              </a:rPr>
              <a:t> : </a:t>
            </a:r>
          </a:p>
          <a:p>
            <a:pPr lvl="1"/>
            <a:r>
              <a:rPr lang="fr-FR" sz="3800" dirty="0">
                <a:latin typeface="Calibri" panose="020F0502020204030204" pitchFamily="34" charset="0"/>
              </a:rPr>
              <a:t>Liste de </a:t>
            </a:r>
            <a:r>
              <a:rPr lang="fr-FR" sz="3800" dirty="0" smtClean="0">
                <a:latin typeface="Calibri" panose="020F0502020204030204" pitchFamily="34" charset="0"/>
              </a:rPr>
              <a:t>Points</a:t>
            </a:r>
            <a:endParaRPr lang="fr-FR" sz="3800" dirty="0">
              <a:latin typeface="Calibri" panose="020F0502020204030204" pitchFamily="34" charset="0"/>
            </a:endParaRPr>
          </a:p>
          <a:p>
            <a:pPr lvl="1"/>
            <a:r>
              <a:rPr lang="fr-FR" sz="3800" dirty="0">
                <a:latin typeface="Calibri" panose="020F0502020204030204" pitchFamily="34" charset="0"/>
              </a:rPr>
              <a:t>Opérations</a:t>
            </a:r>
          </a:p>
          <a:p>
            <a:r>
              <a:rPr lang="fr-FR" sz="3800" dirty="0" err="1">
                <a:latin typeface="Calibri" panose="020F0502020204030204" pitchFamily="34" charset="0"/>
              </a:rPr>
              <a:t>Window</a:t>
            </a:r>
            <a:endParaRPr lang="fr-FR" sz="3800" dirty="0">
              <a:latin typeface="Calibri" panose="020F0502020204030204" pitchFamily="34" charset="0"/>
            </a:endParaRPr>
          </a:p>
          <a:p>
            <a:pPr lvl="1"/>
            <a:r>
              <a:rPr lang="fr-FR" sz="3800" dirty="0">
                <a:latin typeface="Calibri" panose="020F0502020204030204" pitchFamily="34" charset="0"/>
              </a:rPr>
              <a:t>Liste de </a:t>
            </a:r>
            <a:r>
              <a:rPr lang="fr-FR" sz="3800" dirty="0" err="1">
                <a:latin typeface="Calibri" panose="020F0502020204030204" pitchFamily="34" charset="0"/>
              </a:rPr>
              <a:t>ConvexPolygon</a:t>
            </a:r>
            <a:endParaRPr lang="fr-FR" sz="3800" dirty="0">
              <a:latin typeface="Calibri" panose="020F0502020204030204" pitchFamily="34" charset="0"/>
            </a:endParaRPr>
          </a:p>
          <a:p>
            <a:pPr lvl="1"/>
            <a:r>
              <a:rPr lang="fr-FR" sz="3800" dirty="0">
                <a:latin typeface="Calibri" panose="020F0502020204030204" pitchFamily="34" charset="0"/>
              </a:rPr>
              <a:t>Objets pour l’affichage</a:t>
            </a:r>
          </a:p>
          <a:p>
            <a:pPr lvl="1"/>
            <a:r>
              <a:rPr lang="fr-FR" sz="3800" dirty="0">
                <a:latin typeface="Calibri" panose="020F0502020204030204" pitchFamily="34" charset="0"/>
              </a:rPr>
              <a:t>Méthodes d’affichage/gestion des </a:t>
            </a:r>
            <a:r>
              <a:rPr lang="fr-FR" sz="3800" dirty="0" smtClean="0">
                <a:latin typeface="Calibri" panose="020F0502020204030204" pitchFamily="34" charset="0"/>
              </a:rPr>
              <a:t>évènements</a:t>
            </a:r>
            <a:endParaRPr lang="fr-FR" sz="3800" dirty="0">
              <a:latin typeface="Calibri" panose="020F0502020204030204" pitchFamily="34" charset="0"/>
            </a:endParaRPr>
          </a:p>
          <a:p>
            <a:r>
              <a:rPr lang="fr-FR" sz="3800" dirty="0" err="1">
                <a:latin typeface="Calibri" panose="020F0502020204030204" pitchFamily="34" charset="0"/>
              </a:rPr>
              <a:t>PolygonSorter</a:t>
            </a:r>
            <a:r>
              <a:rPr lang="fr-FR" sz="3800" dirty="0">
                <a:latin typeface="Calibri" panose="020F0502020204030204" pitchFamily="34" charset="0"/>
              </a:rPr>
              <a:t>, </a:t>
            </a:r>
            <a:r>
              <a:rPr lang="fr-FR" sz="3800" dirty="0" err="1">
                <a:latin typeface="Calibri" panose="020F0502020204030204" pitchFamily="34" charset="0"/>
              </a:rPr>
              <a:t>ClockSort</a:t>
            </a:r>
            <a:r>
              <a:rPr lang="fr-FR" sz="3800" dirty="0">
                <a:latin typeface="Calibri" panose="020F0502020204030204" pitchFamily="34" charset="0"/>
              </a:rPr>
              <a:t>, </a:t>
            </a:r>
            <a:r>
              <a:rPr lang="fr-FR" sz="3800" dirty="0" err="1">
                <a:latin typeface="Calibri" panose="020F0502020204030204" pitchFamily="34" charset="0"/>
              </a:rPr>
              <a:t>AntiClockSort</a:t>
            </a:r>
            <a:r>
              <a:rPr lang="fr-FR" sz="3800" dirty="0">
                <a:latin typeface="Calibri" panose="020F0502020204030204" pitchFamily="34" charset="0"/>
              </a:rPr>
              <a:t>, </a:t>
            </a:r>
            <a:r>
              <a:rPr lang="fr-FR" sz="3800" dirty="0" err="1">
                <a:latin typeface="Calibri" panose="020F0502020204030204" pitchFamily="34" charset="0"/>
              </a:rPr>
              <a:t>PointXCompare</a:t>
            </a:r>
            <a:r>
              <a:rPr lang="fr-FR" sz="3800" dirty="0">
                <a:latin typeface="Calibri" panose="020F0502020204030204" pitchFamily="34" charset="0"/>
              </a:rPr>
              <a:t> : classes utilitaires pour le tri</a:t>
            </a:r>
          </a:p>
          <a:p>
            <a:r>
              <a:rPr lang="fr-FR" sz="3800" dirty="0">
                <a:latin typeface="Calibri" panose="020F0502020204030204" pitchFamily="34" charset="0"/>
              </a:rPr>
              <a:t>Projection : classe utilitaire pour l’intersection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484308" y="0"/>
            <a:ext cx="10018715" cy="990877"/>
          </a:xfrm>
        </p:spPr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III. Structure du projet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11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77" y="1007026"/>
            <a:ext cx="10254746" cy="4860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2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IV. Découpage du travail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12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484307" y="2034043"/>
            <a:ext cx="10018715" cy="3894804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900" dirty="0">
                <a:latin typeface="Calibri" panose="020F0502020204030204" pitchFamily="34" charset="0"/>
              </a:rPr>
              <a:t>Romain :</a:t>
            </a: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Vérification de la convexité</a:t>
            </a: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Enveloppe convexe</a:t>
            </a: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Point dans polygone</a:t>
            </a: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Vérification de l’ordre des points</a:t>
            </a:r>
          </a:p>
          <a:p>
            <a:pPr lvl="1"/>
            <a:r>
              <a:rPr lang="fr-FR" sz="2600" dirty="0" smtClean="0">
                <a:latin typeface="Calibri" panose="020F0502020204030204" pitchFamily="34" charset="0"/>
              </a:rPr>
              <a:t>Affichage</a:t>
            </a:r>
            <a:endParaRPr lang="fr-FR" sz="2600" dirty="0">
              <a:latin typeface="Calibri" panose="020F0502020204030204" pitchFamily="34" charset="0"/>
            </a:endParaRPr>
          </a:p>
          <a:p>
            <a:endParaRPr lang="fr-FR" sz="2900" dirty="0" smtClean="0">
              <a:latin typeface="Calibri" panose="020F0502020204030204" pitchFamily="34" charset="0"/>
            </a:endParaRPr>
          </a:p>
          <a:p>
            <a:endParaRPr lang="fr-FR" sz="29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900" dirty="0" smtClean="0">
                <a:latin typeface="Calibri" panose="020F0502020204030204" pitchFamily="34" charset="0"/>
              </a:rPr>
              <a:t>Johan :</a:t>
            </a:r>
            <a:endParaRPr lang="fr-FR" sz="2900" dirty="0">
              <a:latin typeface="Calibri" panose="020F0502020204030204" pitchFamily="34" charset="0"/>
            </a:endParaRP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Ajout d’un point</a:t>
            </a:r>
          </a:p>
          <a:p>
            <a:pPr lvl="1"/>
            <a:r>
              <a:rPr lang="fr-FR" sz="2600" dirty="0" smtClean="0">
                <a:latin typeface="Calibri" panose="020F0502020204030204" pitchFamily="34" charset="0"/>
              </a:rPr>
              <a:t>Suppression </a:t>
            </a:r>
            <a:r>
              <a:rPr lang="fr-FR" sz="2600" dirty="0">
                <a:latin typeface="Calibri" panose="020F0502020204030204" pitchFamily="34" charset="0"/>
              </a:rPr>
              <a:t>d’un point</a:t>
            </a: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Intersection</a:t>
            </a:r>
          </a:p>
          <a:p>
            <a:pPr lvl="1"/>
            <a:r>
              <a:rPr lang="fr-FR" sz="2600" dirty="0">
                <a:latin typeface="Calibri" panose="020F0502020204030204" pitchFamily="34" charset="0"/>
              </a:rPr>
              <a:t>Tri des points</a:t>
            </a:r>
          </a:p>
          <a:p>
            <a:pPr lvl="1"/>
            <a:r>
              <a:rPr lang="fr-FR" sz="2600" dirty="0" smtClean="0">
                <a:latin typeface="Calibri" panose="020F0502020204030204" pitchFamily="34" charset="0"/>
              </a:rPr>
              <a:t>Affichage</a:t>
            </a:r>
            <a:endParaRPr lang="fr-FR" sz="2600" dirty="0">
              <a:latin typeface="Calibri" panose="020F050202020403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2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IV. Découpage du travail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13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10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Stratégie de collaboration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Mails et messagerie instantanée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Réunions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Git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Découpage en tâches</a:t>
            </a:r>
            <a:endParaRPr lang="fr-FR" dirty="0">
              <a:latin typeface="Calibri" panose="020F05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39" y="2667003"/>
            <a:ext cx="1780817" cy="17808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152722" y="4539891"/>
            <a:ext cx="3226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smtClean="0"/>
              <a:t>Logo de Git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4429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V. Démonstration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14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72" y="1877961"/>
            <a:ext cx="3812186" cy="3812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9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VI. Benchmarks &amp; statistiques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15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8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Difficile de faire des benchmarks parce que difficile de faire des polygones convexes avec beaucoup de sommets</a:t>
            </a: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Génération de points aléatoires</a:t>
            </a: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Parfois difficile de tirer des conclusions sur les temps d’exécution des opérations</a:t>
            </a:r>
          </a:p>
          <a:p>
            <a:pPr lvl="0"/>
            <a:endParaRPr lang="fr-F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VI. Benchmarks &amp; statistiques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16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8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Ajout de sommets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25 000 points aléatoires -&gt; 51 sommets ajoutés en moyenne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Tri des sommets: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Quasiment en temps constant (optimisations JVM)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Performance difficile à évaluer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Vérification de la convexité et opération contient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Complexité en O(n)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endParaRPr lang="fr-F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VI. Benchmarks &amp; statistiques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17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8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Intersection entre polygones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Théorie</a:t>
            </a:r>
            <a:r>
              <a:rPr lang="fr-FR" dirty="0" smtClean="0">
                <a:latin typeface="Calibri" panose="020F0502020204030204" pitchFamily="34" charset="0"/>
              </a:rPr>
              <a:t> : complexité liée au nombre de sommets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Pratique : </a:t>
            </a:r>
          </a:p>
          <a:p>
            <a:pPr lvl="2"/>
            <a:r>
              <a:rPr lang="fr-FR" dirty="0">
                <a:latin typeface="Calibri" panose="020F0502020204030204" pitchFamily="34" charset="0"/>
              </a:rPr>
              <a:t>É</a:t>
            </a:r>
            <a:r>
              <a:rPr lang="fr-FR" dirty="0" smtClean="0">
                <a:latin typeface="Calibri" panose="020F0502020204030204" pitchFamily="34" charset="0"/>
              </a:rPr>
              <a:t>volution linéaire de la complexité temporelle</a:t>
            </a:r>
          </a:p>
          <a:p>
            <a:pPr lvl="2"/>
            <a:r>
              <a:rPr lang="fr-FR" dirty="0" smtClean="0">
                <a:latin typeface="Calibri" panose="020F0502020204030204" pitchFamily="34" charset="0"/>
              </a:rPr>
              <a:t>Mesures de temps n’apportent pas d’informations (ordre de grandeur)</a:t>
            </a:r>
          </a:p>
          <a:p>
            <a:pPr lvl="2"/>
            <a:endParaRPr lang="fr-FR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VI. Benchmarks &amp; statistiques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18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8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Enveloppe convexe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On voit bien l’influence de n : nombre de points sur la complexité temporelle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Intéressant de compter de combien de points est composée l’enveloppe convexe :</a:t>
            </a:r>
          </a:p>
          <a:p>
            <a:pPr lvl="1"/>
            <a:endParaRPr lang="fr-FR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31058"/>
              </p:ext>
            </p:extLst>
          </p:nvPr>
        </p:nvGraphicFramePr>
        <p:xfrm>
          <a:off x="2015612" y="4396926"/>
          <a:ext cx="87113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6"/>
                <a:gridCol w="1742276"/>
                <a:gridCol w="1742276"/>
                <a:gridCol w="1742276"/>
                <a:gridCol w="17422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Nb Points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100 000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1 000 000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Enveloppe (en moyenne)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37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0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Conclusion et fin du projet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19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8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Conclusions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Efficace pour la détection de collisions entre polygones convexes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Plus de problèmes avec des polygones concaves (-&gt; décomposition)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Plus difficile en 3D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Fin de projet :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Améliorer les benchmarks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Améliorer interface graphique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1866899"/>
            <a:ext cx="10018715" cy="3124203"/>
          </a:xfrm>
        </p:spPr>
        <p:txBody>
          <a:bodyPr anchor="t"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I. Rappel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II. Opérations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III. Structure du projet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IV. Découpage du travail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V. Démonstration</a:t>
            </a:r>
          </a:p>
          <a:p>
            <a:pPr lvl="0"/>
            <a:r>
              <a:rPr lang="fr-FR" dirty="0">
                <a:latin typeface="Calibri" panose="020F0502020204030204" pitchFamily="34" charset="0"/>
              </a:rPr>
              <a:t>VI. Benchmarks &amp; statistiques</a:t>
            </a:r>
          </a:p>
          <a:p>
            <a:pPr lvl="0"/>
            <a:endParaRPr lang="fr-FR" dirty="0"/>
          </a:p>
        </p:txBody>
      </p:sp>
      <p:sp>
        <p:nvSpPr>
          <p:cNvPr id="4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5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4A6DBD-5ED9-44DF-BCDD-0F8D7090F17C}" type="slidenum">
              <a:t>2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Questions / Réponses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48A71A-261A-497D-A155-36B3B55BB8BC}" type="slidenum">
              <a:t>20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1026" name="Picture 2" descr="http://www.urps-infirmiers-picardie.fr/images/question-repons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78" y="2275271"/>
            <a:ext cx="4682304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latin typeface="Calibri" panose="020F0502020204030204" pitchFamily="34" charset="0"/>
              </a:rPr>
              <a:t>Références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fr-FR" sz="1800" dirty="0" smtClean="0">
                <a:latin typeface="Calibri" panose="020F0502020204030204" pitchFamily="34" charset="0"/>
              </a:rPr>
              <a:t>Ressources Web :</a:t>
            </a: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2"/>
              </a:rPr>
              <a:t>http://www.dyn4j.org/2010/01/sat</a:t>
            </a:r>
            <a:r>
              <a:rPr lang="fr-FR" sz="1600" dirty="0" smtClean="0">
                <a:latin typeface="Calibri" panose="020F0502020204030204" pitchFamily="34" charset="0"/>
                <a:hlinkClick r:id="rId2"/>
              </a:rPr>
              <a:t>/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3"/>
              </a:rPr>
              <a:t>stackoverflow.com/questions/6989100/sort-points-in-clockwise-order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4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4"/>
              </a:rPr>
              <a:t>www.metanetsoftware.com/technique/tutorialA.html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5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5"/>
              </a:rPr>
              <a:t>docs.oracle.com/javase/7/docs/api/java/awt/Polygon.html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6"/>
              </a:rPr>
              <a:t>http://</a:t>
            </a:r>
            <a:r>
              <a:rPr lang="fr-FR" sz="1600" dirty="0" smtClean="0">
                <a:latin typeface="Calibri" panose="020F0502020204030204" pitchFamily="34" charset="0"/>
                <a:hlinkClick r:id="rId6"/>
              </a:rPr>
              <a:t>www.mathsisfun.com/geometry/polygons-interactive.html</a:t>
            </a:r>
            <a:endParaRPr lang="fr-FR" sz="1600" dirty="0" smtClean="0">
              <a:latin typeface="Calibri" panose="020F0502020204030204" pitchFamily="34" charset="0"/>
            </a:endParaRPr>
          </a:p>
          <a:p>
            <a:pPr lvl="1"/>
            <a:r>
              <a:rPr lang="fr-FR" sz="1600" dirty="0">
                <a:latin typeface="Calibri" panose="020F0502020204030204" pitchFamily="34" charset="0"/>
                <a:hlinkClick r:id="rId7"/>
              </a:rPr>
              <a:t>http://www.ai.univ-paris8.fr/~</a:t>
            </a:r>
            <a:r>
              <a:rPr lang="fr-FR" sz="1600" dirty="0" smtClean="0">
                <a:latin typeface="Calibri" panose="020F0502020204030204" pitchFamily="34" charset="0"/>
                <a:hlinkClick r:id="rId7"/>
              </a:rPr>
              <a:t>audibert/ens/5-ANGLES.pdf</a:t>
            </a:r>
            <a:r>
              <a:rPr lang="fr-FR" sz="16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fr-FR" sz="1800" dirty="0" smtClean="0">
                <a:latin typeface="Calibri" panose="020F0502020204030204" pitchFamily="34" charset="0"/>
              </a:rPr>
              <a:t>Autres</a:t>
            </a:r>
            <a:r>
              <a:rPr lang="fr-FR" sz="1700" dirty="0" smtClean="0">
                <a:latin typeface="Calibri" panose="020F0502020204030204" pitchFamily="34" charset="0"/>
              </a:rPr>
              <a:t> </a:t>
            </a:r>
            <a:r>
              <a:rPr lang="fr-FR" sz="2000" dirty="0" smtClean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fr-FR" sz="1800" dirty="0" smtClean="0">
                <a:latin typeface="Calibri" panose="020F0502020204030204" pitchFamily="34" charset="0"/>
              </a:rPr>
              <a:t>Dirk Gregorius, GDC2013, « </a:t>
            </a:r>
            <a:r>
              <a:rPr lang="en-US" sz="1600" dirty="0"/>
              <a:t>The Separating Axis Test between Convex </a:t>
            </a:r>
            <a:r>
              <a:rPr lang="en-US" sz="1600" dirty="0" err="1" smtClean="0"/>
              <a:t>Polyhedra</a:t>
            </a:r>
            <a:r>
              <a:rPr lang="en-US" sz="1600" dirty="0"/>
              <a:t> </a:t>
            </a:r>
            <a:r>
              <a:rPr lang="fr-FR" sz="1600" dirty="0" smtClean="0"/>
              <a:t>»</a:t>
            </a:r>
            <a:endParaRPr lang="fr-FR" sz="1800" dirty="0" smtClean="0">
              <a:latin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7357F5-C9CF-46F4-9CAC-F6581A3975C2}" type="slidenum">
              <a:t>21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7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I. Rappel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Espace réservé du numéro de diapositive 8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706CBB-1B20-4F90-BC5E-80E29A05D323}" type="slidenum">
              <a:t>3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1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14" name="Espace réservé du contenu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Figures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Polygone</a:t>
            </a:r>
            <a:endParaRPr lang="fr-FR" dirty="0">
              <a:latin typeface="Calibri" panose="020F0502020204030204" pitchFamily="34" charset="0"/>
            </a:endParaRPr>
          </a:p>
          <a:p>
            <a:pPr lvl="0"/>
            <a:r>
              <a:rPr lang="fr-FR" dirty="0" smtClean="0">
                <a:latin typeface="Calibri" panose="020F0502020204030204" pitchFamily="34" charset="0"/>
              </a:rPr>
              <a:t>Notion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Convexité</a:t>
            </a:r>
            <a:endParaRPr lang="fr-FR" dirty="0">
              <a:latin typeface="Calibri" panose="020F050202020403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rcRect r="56702" b="64687"/>
          <a:stretch>
            <a:fillRect/>
          </a:stretch>
        </p:blipFill>
        <p:spPr>
          <a:xfrm>
            <a:off x="4478715" y="2687052"/>
            <a:ext cx="3234571" cy="1483897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8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706CBB-1B20-4F90-BC5E-80E29A05D323}" type="slidenum">
              <a:t>4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Rappel : propriétés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484307" y="2954921"/>
            <a:ext cx="10018715" cy="3124203"/>
          </a:xfrm>
        </p:spPr>
        <p:txBody>
          <a:bodyPr anchor="t"/>
          <a:lstStyle/>
          <a:p>
            <a:r>
              <a:rPr lang="fr-FR" dirty="0" smtClean="0">
                <a:latin typeface="Calibri" panose="020F0502020204030204" pitchFamily="34" charset="0"/>
              </a:rPr>
              <a:t>Angles internes &lt;= 180°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Chaque point d’un segment entre deux points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contenus dans le polygone est aussi dedans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L’angle à chaque sommet contient tous les autres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sommets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4" t="18908" r="32684" b="35885"/>
          <a:stretch/>
        </p:blipFill>
        <p:spPr>
          <a:xfrm>
            <a:off x="8042787" y="3303639"/>
            <a:ext cx="3401961" cy="33036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5" r="35086"/>
          <a:stretch/>
        </p:blipFill>
        <p:spPr>
          <a:xfrm>
            <a:off x="8342954" y="796412"/>
            <a:ext cx="3091964" cy="2413779"/>
          </a:xfrm>
          <a:prstGeom prst="rect">
            <a:avLst/>
          </a:prstGeom>
        </p:spPr>
      </p:pic>
      <p:sp>
        <p:nvSpPr>
          <p:cNvPr id="16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2462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8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706CBB-1B20-4F90-BC5E-80E29A05D323}" type="slidenum">
              <a:t>5</a:t>
            </a:fld>
            <a:endParaRPr lang="fr-FR" sz="1000" b="0" i="0" u="none" strike="noStrike" kern="1200" cap="none" spc="0" baseline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16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Rappel : utilité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484308" y="2667003"/>
            <a:ext cx="10018715" cy="3124203"/>
          </a:xfrm>
        </p:spPr>
        <p:txBody>
          <a:bodyPr anchor="t"/>
          <a:lstStyle/>
          <a:p>
            <a:r>
              <a:rPr lang="fr-FR" dirty="0" smtClean="0">
                <a:latin typeface="Calibri" panose="020F0502020204030204" pitchFamily="34" charset="0"/>
              </a:rPr>
              <a:t>Algorithmes plus simples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Ray casting / </a:t>
            </a:r>
            <a:r>
              <a:rPr lang="fr-FR" dirty="0">
                <a:latin typeface="Calibri" panose="020F0502020204030204" pitchFamily="34" charset="0"/>
              </a:rPr>
              <a:t>Gauche ou droite de toute les </a:t>
            </a:r>
            <a:r>
              <a:rPr lang="fr-FR" dirty="0" smtClean="0">
                <a:latin typeface="Calibri" panose="020F0502020204030204" pitchFamily="34" charset="0"/>
              </a:rPr>
              <a:t>arrêtes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Simplification pour la gestion de collision (avec mouvement)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Découpage de polygones concaves.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Une seule solution pour un ensemble de points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convexes.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3"/>
          <a:stretch/>
        </p:blipFill>
        <p:spPr>
          <a:xfrm>
            <a:off x="7428836" y="495172"/>
            <a:ext cx="4360042" cy="381053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>
          <a:xfrm>
            <a:off x="7428834" y="3333484"/>
            <a:ext cx="4763165" cy="25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II. Opérations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6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10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291789"/>
              </p:ext>
            </p:extLst>
          </p:nvPr>
        </p:nvGraphicFramePr>
        <p:xfrm>
          <a:off x="1484311" y="1916746"/>
          <a:ext cx="1001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312"/>
                <a:gridCol w="80264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PolygoneConvexe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Utilise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cap="none" spc="0" baseline="0" dirty="0" smtClean="0">
                          <a:solidFill>
                            <a:srgbClr val="000000"/>
                          </a:solidFill>
                          <a:uFillTx/>
                          <a:latin typeface="Calibri" panose="020F0502020204030204" pitchFamily="34" charset="0"/>
                        </a:rPr>
                        <a:t>Booléen, Point, Décimal, Entier, Polygone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creerPolygoneConvexe</a:t>
                      </a:r>
                      <a:r>
                        <a:rPr lang="fr-FR" b="1" dirty="0" smtClean="0"/>
                        <a:t> :  Point[] → </a:t>
                      </a:r>
                      <a:r>
                        <a:rPr lang="fr-FR" b="1" dirty="0" err="1" smtClean="0"/>
                        <a:t>PolygoneConvexe</a:t>
                      </a:r>
                      <a:endParaRPr lang="fr-FR" b="1" dirty="0" smtClean="0"/>
                    </a:p>
                    <a:p>
                      <a:r>
                        <a:rPr lang="fr-FR" b="1" dirty="0" err="1" smtClean="0"/>
                        <a:t>insererSommet</a:t>
                      </a:r>
                      <a:r>
                        <a:rPr lang="fr-FR" b="1" baseline="0" dirty="0" smtClean="0"/>
                        <a:t> : </a:t>
                      </a:r>
                      <a:r>
                        <a:rPr lang="fr-FR" b="1" baseline="0" dirty="0" err="1" smtClean="0"/>
                        <a:t>PolygoneConvexe</a:t>
                      </a:r>
                      <a:r>
                        <a:rPr lang="fr-FR" b="1" baseline="0" dirty="0" smtClean="0"/>
                        <a:t> X Point </a:t>
                      </a:r>
                      <a:r>
                        <a:rPr lang="fr-FR" b="1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supprimerSommet</a:t>
                      </a:r>
                      <a:r>
                        <a:rPr lang="fr-FR" b="1" baseline="0" dirty="0" smtClean="0"/>
                        <a:t> : </a:t>
                      </a:r>
                      <a:r>
                        <a:rPr lang="fr-FR" b="1" baseline="0" dirty="0" err="1" smtClean="0"/>
                        <a:t>PolygoneConvexe</a:t>
                      </a:r>
                      <a:r>
                        <a:rPr lang="fr-FR" b="1" baseline="0" dirty="0" smtClean="0"/>
                        <a:t> X Point </a:t>
                      </a:r>
                      <a:r>
                        <a:rPr lang="fr-FR" b="1" dirty="0" smtClean="0"/>
                        <a:t>→ </a:t>
                      </a:r>
                      <a:r>
                        <a:rPr lang="fr-FR" b="1" dirty="0" err="1" smtClean="0"/>
                        <a:t>PolygoneConvexe</a:t>
                      </a:r>
                      <a:endParaRPr lang="fr-FR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estConvexe</a:t>
                      </a:r>
                      <a:r>
                        <a:rPr lang="fr-FR" b="1" baseline="0" dirty="0" smtClean="0"/>
                        <a:t> : </a:t>
                      </a:r>
                      <a:r>
                        <a:rPr lang="fr-FR" b="1" baseline="0" dirty="0" err="1" smtClean="0"/>
                        <a:t>PolygoneConvexe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aCommeSommet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X Point </a:t>
                      </a:r>
                      <a:r>
                        <a:rPr lang="fr-FR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contient : </a:t>
                      </a:r>
                      <a:r>
                        <a:rPr lang="fr-FR" dirty="0" err="1" smtClean="0"/>
                        <a:t>PolygoneConvexe</a:t>
                      </a:r>
                      <a:r>
                        <a:rPr lang="fr-FR" dirty="0" smtClean="0"/>
                        <a:t> X Point 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intersection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X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→ Booléen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enveloppeConvexe</a:t>
                      </a:r>
                      <a:r>
                        <a:rPr lang="fr-FR" dirty="0" smtClean="0"/>
                        <a:t> : Point[]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→ </a:t>
                      </a:r>
                      <a:r>
                        <a:rPr lang="fr-FR" dirty="0" err="1" smtClean="0"/>
                        <a:t>PolygoneConvexe</a:t>
                      </a: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translation</a:t>
                      </a:r>
                      <a:r>
                        <a:rPr lang="fr-FR" baseline="0" dirty="0" smtClean="0"/>
                        <a:t> : </a:t>
                      </a:r>
                      <a:r>
                        <a:rPr lang="fr-FR" baseline="0" dirty="0" err="1" smtClean="0"/>
                        <a:t>PolygoneConvexe</a:t>
                      </a:r>
                      <a:r>
                        <a:rPr lang="fr-FR" baseline="0" dirty="0" smtClean="0"/>
                        <a:t> X </a:t>
                      </a:r>
                      <a:r>
                        <a:rPr lang="fr-FR" baseline="0" dirty="0" err="1" smtClean="0"/>
                        <a:t>Decimal</a:t>
                      </a:r>
                      <a:r>
                        <a:rPr lang="fr-FR" baseline="0" dirty="0" smtClean="0"/>
                        <a:t> X </a:t>
                      </a:r>
                      <a:r>
                        <a:rPr lang="fr-FR" baseline="0" dirty="0" err="1" smtClean="0"/>
                        <a:t>Decimal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→ </a:t>
                      </a:r>
                      <a:r>
                        <a:rPr lang="fr-FR" dirty="0" err="1" smtClean="0"/>
                        <a:t>PolygoneConvexe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II. Opérations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7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pic>
        <p:nvPicPr>
          <p:cNvPr id="11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2" b="69456"/>
          <a:stretch/>
        </p:blipFill>
        <p:spPr>
          <a:xfrm>
            <a:off x="2132455" y="2055266"/>
            <a:ext cx="2981804" cy="150863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3" b="72602"/>
          <a:stretch/>
        </p:blipFill>
        <p:spPr>
          <a:xfrm>
            <a:off x="4864619" y="4331986"/>
            <a:ext cx="2462763" cy="13532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21" b="72692"/>
          <a:stretch/>
        </p:blipFill>
        <p:spPr>
          <a:xfrm>
            <a:off x="6778368" y="2464841"/>
            <a:ext cx="2342647" cy="134881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249745" y="201349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jout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2102" y="199627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238750" y="3990569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II. Opérations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8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2595710" y="2352737"/>
            <a:ext cx="3226650" cy="2966524"/>
            <a:chOff x="6461002" y="2109959"/>
            <a:chExt cx="3724275" cy="3948311"/>
          </a:xfrm>
        </p:grpSpPr>
        <p:pic>
          <p:nvPicPr>
            <p:cNvPr id="18" name="Picture 8" descr="Figure 7: Two Convex Shapes Intersect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002" y="2109959"/>
              <a:ext cx="3724275" cy="37242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/>
          </p:nvSpPr>
          <p:spPr>
            <a:xfrm>
              <a:off x="6461002" y="5812049"/>
              <a:ext cx="3724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00" dirty="0"/>
                <a:t>Source : http://www.dyn4j.org/2010/01/sat/</a:t>
              </a:r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3" b="38038"/>
          <a:stretch/>
        </p:blipFill>
        <p:spPr>
          <a:xfrm>
            <a:off x="7885913" y="2713941"/>
            <a:ext cx="2831248" cy="234166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513685" y="1892808"/>
            <a:ext cx="34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Intersection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298860" y="2261429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Enveloppe convexe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885914" y="5137368"/>
            <a:ext cx="283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Algorithme de chaîne monotone, Andrew (1979)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58377" y="5289769"/>
            <a:ext cx="283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Théorème de séparation des convexes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0569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>
                <a:latin typeface="Calibri" panose="020F0502020204030204" pitchFamily="34" charset="0"/>
              </a:rPr>
              <a:t>II. Opérations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Espace réservé du numéro de diapositive 5"/>
          <p:cNvSpPr txBox="1"/>
          <p:nvPr/>
        </p:nvSpPr>
        <p:spPr>
          <a:xfrm>
            <a:off x="10951860" y="5867128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8AE8E3-9BFA-4088-9D3E-274E4B119923}" type="slidenum">
              <a:t>9</a:t>
            </a:fld>
            <a:endParaRPr lang="fr-FR" sz="10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60" y="133165"/>
            <a:ext cx="1805463" cy="595944"/>
          </a:xfrm>
          <a:prstGeom prst="rect">
            <a:avLst/>
          </a:prstGeom>
        </p:spPr>
      </p:pic>
      <p:sp>
        <p:nvSpPr>
          <p:cNvPr id="9" name="Espace réservé du pied de page 4"/>
          <p:cNvSpPr txBox="1"/>
          <p:nvPr/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INF 7341 –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Polygones convexes -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Romain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Chanoir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, Johan Kayser - </a:t>
            </a:r>
            <a:r>
              <a:rPr lang="fr-FR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16 avril 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 panose="020F0502020204030204" pitchFamily="34" charset="0"/>
              </a:rPr>
              <a:t>2015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83" y="2495553"/>
            <a:ext cx="4470404" cy="335280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552700" y="2726492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dans polygone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9" t="29917" r="27824" b="43255"/>
          <a:stretch/>
        </p:blipFill>
        <p:spPr>
          <a:xfrm>
            <a:off x="6528619" y="3490452"/>
            <a:ext cx="3018504" cy="1533832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7572375" y="280987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Convexité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4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llax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TM03457496%5b%5bfn=Parallaxe%5d%5d</Template>
  <TotalTime>1448</TotalTime>
  <Words>895</Words>
  <Application>Microsoft Office PowerPoint</Application>
  <PresentationFormat>Grand écran</PresentationFormat>
  <Paragraphs>180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Polygones convexes</vt:lpstr>
      <vt:lpstr>Sommaire</vt:lpstr>
      <vt:lpstr>I. Rappel</vt:lpstr>
      <vt:lpstr>Rappel : propriétés</vt:lpstr>
      <vt:lpstr>Rappel : utilité </vt:lpstr>
      <vt:lpstr>II. Opérations</vt:lpstr>
      <vt:lpstr>II. Opérations</vt:lpstr>
      <vt:lpstr>II. Opérations</vt:lpstr>
      <vt:lpstr>II. Opérations</vt:lpstr>
      <vt:lpstr>III. Structure du projet</vt:lpstr>
      <vt:lpstr>III. Structure du projet</vt:lpstr>
      <vt:lpstr>IV. Découpage du travail</vt:lpstr>
      <vt:lpstr>IV. Découpage du travail</vt:lpstr>
      <vt:lpstr>V. Démonstration</vt:lpstr>
      <vt:lpstr>VI. Benchmarks &amp; statistiques</vt:lpstr>
      <vt:lpstr>VI. Benchmarks &amp; statistiques</vt:lpstr>
      <vt:lpstr>VI. Benchmarks &amp; statistiques</vt:lpstr>
      <vt:lpstr>VI. Benchmarks &amp; statistiques</vt:lpstr>
      <vt:lpstr>Conclusion et fin du projet</vt:lpstr>
      <vt:lpstr>Questions / Réponses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Polygones et polyèdre convexes</dc:title>
  <dc:creator>Johan Kayser</dc:creator>
  <cp:lastModifiedBy>Johan Kayser</cp:lastModifiedBy>
  <cp:revision>173</cp:revision>
  <dcterms:created xsi:type="dcterms:W3CDTF">2015-03-12T01:16:22Z</dcterms:created>
  <dcterms:modified xsi:type="dcterms:W3CDTF">2015-04-16T04:37:53Z</dcterms:modified>
</cp:coreProperties>
</file>