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7" r:id="rId5"/>
    <p:sldId id="288" r:id="rId6"/>
    <p:sldId id="259" r:id="rId7"/>
    <p:sldId id="264" r:id="rId8"/>
    <p:sldId id="290" r:id="rId9"/>
    <p:sldId id="272" r:id="rId10"/>
    <p:sldId id="265" r:id="rId11"/>
    <p:sldId id="266" r:id="rId12"/>
    <p:sldId id="280" r:id="rId13"/>
    <p:sldId id="281" r:id="rId14"/>
    <p:sldId id="267" r:id="rId15"/>
    <p:sldId id="291" r:id="rId16"/>
    <p:sldId id="292" r:id="rId17"/>
    <p:sldId id="293" r:id="rId18"/>
    <p:sldId id="294" r:id="rId19"/>
    <p:sldId id="270" r:id="rId20"/>
    <p:sldId id="275" r:id="rId21"/>
    <p:sldId id="276" r:id="rId22"/>
    <p:sldId id="284" r:id="rId23"/>
    <p:sldId id="285" r:id="rId24"/>
    <p:sldId id="297" r:id="rId25"/>
    <p:sldId id="295" r:id="rId26"/>
    <p:sldId id="296" r:id="rId27"/>
    <p:sldId id="289" r:id="rId28"/>
    <p:sldId id="260" r:id="rId29"/>
    <p:sldId id="261" r:id="rId30"/>
    <p:sldId id="263" r:id="rId31"/>
    <p:sldId id="26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8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8C018B5-1FBE-4607-A27A-7B0DE40C325E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DC44DE7-981F-4B15-980A-62CDF096B1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9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14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45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17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320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04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Normale = perpendiculaire à l’arrête</a:t>
            </a:r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1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398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17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78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328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48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Pour le centre, on fait la somme des x et la somme des y et on les divise</a:t>
            </a:r>
            <a:r>
              <a:rPr lang="fr-FR" baseline="0" dirty="0" smtClean="0"/>
              <a:t> par le nombre de sommets</a:t>
            </a:r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660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266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791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28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34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29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65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05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41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31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56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185E98-75D1-43F5-8958-FB11A415F78F}" type="slidenum">
              <a:t>15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18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70"/>
                <a:gd name="f16" fmla="*/ f13 1 1753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652"/>
                <a:gd name="f18" fmla="*/ f15 1 1684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697"/>
                <a:gd name="f14" fmla="*/ f11 1 2693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099"/>
                <a:gd name="f14" fmla="*/ f11 1 2624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883"/>
                <a:gd name="f17" fmla="*/ f14 1 2627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258"/>
                <a:gd name="f21" fmla="*/ f18 1 2696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48369C-4886-4728-81EA-F7E26C48F349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4CEF5F-1F01-4CC0-8666-7005E47A0E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4732861"/>
            <a:ext cx="10018715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4B0406-52D0-43A3-A4A3-C0C10AF79313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D7A93-FCAD-486A-9EA8-9C08A85558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4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304799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53A7B1-4FFB-4B23-ADF2-BC3F3E4A8C6F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ADBEC-367E-4A22-9A31-B8DDA73201D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76EF9-8199-4F2F-8F5C-8EE6434F49BB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0FEB81-1826-4AAE-BA76-121B99EFFD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7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3308582"/>
            <a:ext cx="10018705" cy="1468800"/>
          </a:xfrm>
        </p:spPr>
        <p:txBody>
          <a:bodyPr anchor="b" anchorCtr="0"/>
          <a:lstStyle>
            <a:lvl1pPr algn="r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F8E78F-5BEF-431F-94C4-D06EF0D5386A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82F639-7E2B-4A53-9B25-0316E288E9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2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AA6405-1EA4-4645-847E-C5160D86B879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B8D9E-2B91-4A99-A94B-7AEDE5B573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5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2727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57A510-A883-4199-B94C-2383BD46D9B4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BD6D0-2F83-4CF7-8C23-BDBEFEB2E1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8A906E-722B-4ACE-9FE2-405B1534866F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756C4E-786A-4A94-AFF4-BB8023E602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1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32654" y="685800"/>
            <a:ext cx="1770369" cy="51053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C8B726-C378-42DE-AAEE-A0F0708DB33B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D27D4C-ABBA-4AD7-AFEC-E2E12FC0E5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2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E335A-1945-41C6-8BE1-47683DAE22C6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DF93962-C91A-4EA6-85B6-C427EC6FFF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72280" y="2667003"/>
            <a:ext cx="8930743" cy="2110380"/>
          </a:xfrm>
        </p:spPr>
        <p:txBody>
          <a:bodyPr anchor="b" anchorCtr="0"/>
          <a:lstStyle>
            <a:lvl1pPr algn="r"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4812C2-3BBE-4849-A180-7ABB88F7B98F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EAD3F7-12EB-4885-BB93-F88DDACE0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15FBBA-8F78-4D1F-863A-891AC2A9EF61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103EA5-D999-4185-8673-A2A8BA4C4F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538347-3657-4D83-9A21-DB8429E1CE65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64080-5A04-4861-B30A-7D0243B291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8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DCAEC-9575-499D-9A10-C7D24A4CB7A7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53F4C8-31A8-4027-AEBC-EC512044CE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60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F827B4-0949-4CB5-AACD-4D4101827E2F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064DB-6D02-40F8-AACF-A2E4B3B270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7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E3A463-2757-42F7-BABF-A043DBD3CD39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0EC6C0-9D6B-49CB-A47A-E985B9689B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2727" y="1752603"/>
            <a:ext cx="5426159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65BC4-E570-4B3E-8B13-9F72AB7A4377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1FD20C-0CF8-4E9C-B955-1904556FFC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4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7"/>
                <a:gd name="f16" fmla="*/ f13 1 3357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4"/>
                <a:gd name="f16" fmla="*/ f13 1 3324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774"/>
                <a:gd name="f14" fmla="*/ f11 1 1020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942"/>
                <a:gd name="f14" fmla="*/ f11 1 987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342"/>
                <a:gd name="f17" fmla="*/ f14 1 99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068"/>
                <a:gd name="f20" fmla="*/ f17 1 1020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9C4993AF-66BE-4960-B2E0-8CEFE7FA64CB}" type="datetime1">
              <a:rPr lang="fr-FR"/>
              <a:pPr lvl="0"/>
              <a:t>19/03/2015</a:t>
            </a:fld>
            <a:endParaRPr lang="fr-FR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fr-FR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1C7E1629-CF3D-4E31-979C-4A4AEF4367B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stackoverflow.com/questions/6989100/sort-points-in-clockwise-order" TargetMode="External"/><Relationship Id="rId7" Type="http://schemas.openxmlformats.org/officeDocument/2006/relationships/hyperlink" Target="http://www.ai.univ-paris8.fr/~audibert/ens/5-ANGLES.pdf" TargetMode="External"/><Relationship Id="rId2" Type="http://schemas.openxmlformats.org/officeDocument/2006/relationships/hyperlink" Target="http://www.dyn4j.org/2010/01/s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sisfun.com/geometry/polygons-interactive.html" TargetMode="External"/><Relationship Id="rId5" Type="http://schemas.openxmlformats.org/officeDocument/2006/relationships/hyperlink" Target="http://docs.oracle.com/javase/7/docs/api/java/awt/Polygon.html" TargetMode="External"/><Relationship Id="rId4" Type="http://schemas.openxmlformats.org/officeDocument/2006/relationships/hyperlink" Target="http://www.metanetsoftware.com/technique/tutorial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Polygones et polyèdres convexes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Romain </a:t>
            </a:r>
            <a:r>
              <a:rPr lang="fr-FR" dirty="0" err="1">
                <a:latin typeface="Calibri" panose="020F0502020204030204" pitchFamily="34" charset="0"/>
              </a:rPr>
              <a:t>Chanoir</a:t>
            </a:r>
            <a:r>
              <a:rPr lang="fr-FR" dirty="0">
                <a:latin typeface="Calibri" panose="020F0502020204030204" pitchFamily="34" charset="0"/>
              </a:rPr>
              <a:t>, Johan </a:t>
            </a:r>
            <a:r>
              <a:rPr lang="fr-FR" dirty="0" smtClean="0">
                <a:latin typeface="Calibri" panose="020F0502020204030204" pitchFamily="34" charset="0"/>
              </a:rPr>
              <a:t>Kayser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INF 7341 </a:t>
            </a:r>
            <a:r>
              <a:rPr lang="fr-FR" dirty="0" smtClean="0">
                <a:latin typeface="Calibri" panose="020F0502020204030204" pitchFamily="34" charset="0"/>
              </a:rPr>
              <a:t>– Structures de données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19 </a:t>
            </a:r>
            <a:r>
              <a:rPr lang="fr-FR" dirty="0">
                <a:latin typeface="Calibri" panose="020F0502020204030204" pitchFamily="34" charset="0"/>
              </a:rPr>
              <a:t>mars 2015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>
                <a:latin typeface="Calibri" panose="020F0502020204030204" pitchFamily="34" charset="0"/>
              </a:rPr>
              <a:t>supprimerSommet</a:t>
            </a:r>
            <a:r>
              <a:rPr lang="fr-FR" sz="2800" dirty="0">
                <a:latin typeface="Calibri" panose="020F0502020204030204" pitchFamily="34" charset="0"/>
              </a:rPr>
              <a:t>(Point</a:t>
            </a:r>
            <a:r>
              <a:rPr lang="fr-FR" sz="2800" dirty="0" smtClean="0">
                <a:latin typeface="Calibri" panose="020F0502020204030204" pitchFamily="34" charset="0"/>
              </a:rPr>
              <a:t>)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Précondition : </a:t>
            </a:r>
            <a:r>
              <a:rPr lang="fr-FR" i="1" dirty="0" err="1" smtClean="0">
                <a:latin typeface="Calibri" panose="020F0502020204030204" pitchFamily="34" charset="0"/>
              </a:rPr>
              <a:t>P</a:t>
            </a:r>
            <a:r>
              <a:rPr lang="fr-FR" dirty="0" err="1" smtClean="0">
                <a:latin typeface="Calibri" panose="020F0502020204030204" pitchFamily="34" charset="0"/>
              </a:rPr>
              <a:t>.aCommeSommet</a:t>
            </a:r>
            <a:r>
              <a:rPr lang="fr-FR" dirty="0" smtClean="0">
                <a:latin typeface="Calibri" panose="020F0502020204030204" pitchFamily="34" charset="0"/>
              </a:rPr>
              <a:t>(</a:t>
            </a:r>
            <a:r>
              <a:rPr lang="fr-FR" i="1" dirty="0" smtClean="0">
                <a:latin typeface="Calibri" panose="020F0502020204030204" pitchFamily="34" charset="0"/>
              </a:rPr>
              <a:t>pt</a:t>
            </a:r>
            <a:r>
              <a:rPr lang="fr-FR" dirty="0" smtClean="0">
                <a:latin typeface="Calibri" panose="020F0502020204030204" pitchFamily="34" charset="0"/>
              </a:rPr>
              <a:t>) = </a:t>
            </a:r>
            <a:r>
              <a:rPr lang="fr-FR" dirty="0" err="1" smtClean="0">
                <a:latin typeface="Calibri" panose="020F0502020204030204" pitchFamily="34" charset="0"/>
              </a:rPr>
              <a:t>true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i="1" dirty="0" smtClean="0">
                <a:latin typeface="Calibri" panose="020F0502020204030204" pitchFamily="34" charset="0"/>
              </a:rPr>
              <a:t> P </a:t>
            </a:r>
            <a:r>
              <a:rPr lang="fr-FR" dirty="0" smtClean="0">
                <a:latin typeface="Calibri" panose="020F0502020204030204" pitchFamily="34" charset="0"/>
              </a:rPr>
              <a:t>est un polygone</a:t>
            </a:r>
          </a:p>
          <a:p>
            <a:pPr lvl="1"/>
            <a:r>
              <a:rPr lang="fr-FR" i="1" dirty="0">
                <a:latin typeface="Calibri" panose="020F0502020204030204" pitchFamily="34" charset="0"/>
              </a:rPr>
              <a:t> </a:t>
            </a:r>
            <a:r>
              <a:rPr lang="fr-FR" i="1" dirty="0" smtClean="0">
                <a:latin typeface="Calibri" panose="020F0502020204030204" pitchFamily="34" charset="0"/>
              </a:rPr>
              <a:t>pt </a:t>
            </a:r>
            <a:r>
              <a:rPr lang="fr-FR" dirty="0" smtClean="0">
                <a:latin typeface="Calibri" panose="020F0502020204030204" pitchFamily="34" charset="0"/>
              </a:rPr>
              <a:t>est un point (2D ou 3D)</a:t>
            </a:r>
            <a:endParaRPr lang="fr-FR" i="1" dirty="0" smtClean="0">
              <a:latin typeface="Calibri" panose="020F0502020204030204" pitchFamily="34" charset="0"/>
            </a:endParaRPr>
          </a:p>
          <a:p>
            <a:pPr lvl="1"/>
            <a:endParaRPr lang="fr-FR" i="1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Exemple :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10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3" b="72602"/>
          <a:stretch/>
        </p:blipFill>
        <p:spPr>
          <a:xfrm>
            <a:off x="4030902" y="4229104"/>
            <a:ext cx="2462763" cy="1353275"/>
          </a:xfrm>
          <a:prstGeom prst="rect">
            <a:avLst/>
          </a:prstGeom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17365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>
                <a:latin typeface="Calibri" panose="020F0502020204030204" pitchFamily="34" charset="0"/>
              </a:rPr>
              <a:t>supprimerSommet</a:t>
            </a:r>
            <a:r>
              <a:rPr lang="fr-FR" sz="2800" dirty="0">
                <a:latin typeface="Calibri" panose="020F0502020204030204" pitchFamily="34" charset="0"/>
              </a:rPr>
              <a:t>(Point</a:t>
            </a:r>
            <a:r>
              <a:rPr lang="fr-FR" sz="2800" dirty="0" smtClean="0">
                <a:latin typeface="Calibri" panose="020F0502020204030204" pitchFamily="34" charset="0"/>
              </a:rPr>
              <a:t>)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11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944862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La complexité dépend </a:t>
            </a:r>
            <a:r>
              <a:rPr lang="fr-FR" dirty="0"/>
              <a:t>du nombre de sommets </a:t>
            </a:r>
            <a:r>
              <a:rPr lang="fr-FR" dirty="0" smtClean="0"/>
              <a:t>n du polygone/polyèdre, </a:t>
            </a:r>
            <a:r>
              <a:rPr lang="fr-FR" dirty="0"/>
              <a:t>elle est donc au pire cas </a:t>
            </a:r>
            <a:r>
              <a:rPr lang="fr-FR" dirty="0" smtClean="0"/>
              <a:t>de O(n).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26594" y="1963026"/>
            <a:ext cx="6534150" cy="2809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15116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estConvexe</a:t>
            </a:r>
            <a:r>
              <a:rPr lang="fr-FR" sz="2800" dirty="0" smtClean="0">
                <a:latin typeface="Calibri" panose="020F0502020204030204" pitchFamily="34" charset="0"/>
              </a:rPr>
              <a:t>() : Booléen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Précondition : </a:t>
            </a:r>
            <a:r>
              <a:rPr lang="fr-FR" sz="2000" dirty="0">
                <a:latin typeface="Calibri" panose="020F0502020204030204" pitchFamily="34" charset="0"/>
              </a:rPr>
              <a:t>Aucune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>
                <a:latin typeface="Calibri" panose="020F0502020204030204" pitchFamily="34" charset="0"/>
              </a:rPr>
              <a:t>Entrées/Sorties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Retourne un Booléen</a:t>
            </a:r>
          </a:p>
          <a:p>
            <a:r>
              <a:rPr lang="fr-FR" sz="2000" dirty="0">
                <a:latin typeface="Calibri" panose="020F0502020204030204" pitchFamily="34" charset="0"/>
              </a:rPr>
              <a:t>Cette fonction permet de </a:t>
            </a:r>
            <a:r>
              <a:rPr lang="fr-FR" sz="2000" dirty="0" smtClean="0">
                <a:latin typeface="Calibri" panose="020F0502020204030204" pitchFamily="34" charset="0"/>
              </a:rPr>
              <a:t>vérifier </a:t>
            </a:r>
            <a:r>
              <a:rPr lang="fr-FR" sz="2000" dirty="0">
                <a:latin typeface="Calibri" panose="020F0502020204030204" pitchFamily="34" charset="0"/>
              </a:rPr>
              <a:t>si le polygone est convexe. On </a:t>
            </a:r>
            <a:r>
              <a:rPr lang="fr-FR" sz="2000" dirty="0" smtClean="0">
                <a:latin typeface="Calibri" panose="020F0502020204030204" pitchFamily="34" charset="0"/>
              </a:rPr>
              <a:t>vérifie </a:t>
            </a:r>
            <a:r>
              <a:rPr lang="fr-FR" sz="2000" dirty="0">
                <a:latin typeface="Calibri" panose="020F0502020204030204" pitchFamily="34" charset="0"/>
              </a:rPr>
              <a:t>pour cela si </a:t>
            </a:r>
            <a:r>
              <a:rPr lang="fr-FR" sz="2000" dirty="0" smtClean="0">
                <a:latin typeface="Calibri" panose="020F0502020204030204" pitchFamily="34" charset="0"/>
              </a:rPr>
              <a:t>toutes ses arrêtes </a:t>
            </a:r>
            <a:r>
              <a:rPr lang="fr-FR" sz="2000" dirty="0">
                <a:latin typeface="Calibri" panose="020F0502020204030204" pitchFamily="34" charset="0"/>
              </a:rPr>
              <a:t>adjacentes </a:t>
            </a:r>
            <a:r>
              <a:rPr lang="fr-FR" sz="2000" dirty="0" smtClean="0">
                <a:latin typeface="Calibri" panose="020F0502020204030204" pitchFamily="34" charset="0"/>
              </a:rPr>
              <a:t>possèdent </a:t>
            </a:r>
            <a:r>
              <a:rPr lang="fr-FR" sz="2000" dirty="0">
                <a:latin typeface="Calibri" panose="020F0502020204030204" pitchFamily="34" charset="0"/>
              </a:rPr>
              <a:t>le </a:t>
            </a:r>
            <a:r>
              <a:rPr lang="fr-FR" sz="2000" dirty="0" smtClean="0">
                <a:latin typeface="Calibri" panose="020F0502020204030204" pitchFamily="34" charset="0"/>
              </a:rPr>
              <a:t>même </a:t>
            </a:r>
            <a:r>
              <a:rPr lang="fr-FR" sz="2000" dirty="0">
                <a:latin typeface="Calibri" panose="020F0502020204030204" pitchFamily="34" charset="0"/>
              </a:rPr>
              <a:t>angle (vers la gauche ou vers la droite).</a:t>
            </a:r>
            <a:r>
              <a:rPr lang="fr-FR" sz="2000" dirty="0" smtClean="0">
                <a:latin typeface="Calibri" panose="020F0502020204030204" pitchFamily="34" charset="0"/>
              </a:rPr>
              <a:t> </a:t>
            </a:r>
            <a:endParaRPr lang="fr-FR" sz="2000" dirty="0">
              <a:latin typeface="Calibri" panose="020F0502020204030204" pitchFamily="34" charset="0"/>
            </a:endParaRPr>
          </a:p>
          <a:p>
            <a:pPr lvl="0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12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7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32053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13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944862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Complexité : La </a:t>
            </a:r>
            <a:r>
              <a:rPr lang="fr-FR" dirty="0" smtClean="0"/>
              <a:t>complexité </a:t>
            </a:r>
            <a:r>
              <a:rPr lang="fr-FR" dirty="0"/>
              <a:t>de cette </a:t>
            </a:r>
            <a:r>
              <a:rPr lang="fr-FR" dirty="0" smtClean="0"/>
              <a:t>opération </a:t>
            </a:r>
            <a:r>
              <a:rPr lang="fr-FR" dirty="0"/>
              <a:t>est O(n) </a:t>
            </a:r>
            <a:r>
              <a:rPr lang="fr-FR" dirty="0" smtClean="0"/>
              <a:t>où </a:t>
            </a:r>
            <a:r>
              <a:rPr lang="fr-FR" dirty="0"/>
              <a:t>n est le nombre </a:t>
            </a:r>
            <a:r>
              <a:rPr lang="fr-FR" dirty="0" smtClean="0"/>
              <a:t>d'arrêtes </a:t>
            </a:r>
            <a:r>
              <a:rPr lang="fr-FR" dirty="0"/>
              <a:t>du polygone.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087688" y="294078"/>
            <a:ext cx="6053359" cy="4352925"/>
            <a:chOff x="2966355" y="197851"/>
            <a:chExt cx="6053359" cy="435292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4"/>
            <a:srcRect r="3854"/>
            <a:stretch/>
          </p:blipFill>
          <p:spPr>
            <a:xfrm>
              <a:off x="2966356" y="197851"/>
              <a:ext cx="6053358" cy="27336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355" y="2931526"/>
              <a:ext cx="6048375" cy="1619250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67" y="1122487"/>
            <a:ext cx="4763165" cy="3810532"/>
          </a:xfrm>
          <a:prstGeom prst="rect">
            <a:avLst/>
          </a:prstGeom>
        </p:spPr>
      </p:pic>
      <p:sp>
        <p:nvSpPr>
          <p:cNvPr id="11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8688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aCommeSommet</a:t>
            </a:r>
            <a:r>
              <a:rPr lang="fr-FR" sz="2800" dirty="0" smtClean="0">
                <a:latin typeface="Calibri" panose="020F0502020204030204" pitchFamily="34" charset="0"/>
              </a:rPr>
              <a:t>(Point) : Booléen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Précondition : </a:t>
            </a:r>
            <a:r>
              <a:rPr lang="fr-FR" sz="2000" dirty="0" smtClean="0">
                <a:latin typeface="Calibri" panose="020F0502020204030204" pitchFamily="34" charset="0"/>
              </a:rPr>
              <a:t>Aucune</a:t>
            </a:r>
            <a:endParaRPr lang="fr-FR" i="1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Entrées/Sorties : 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Prend un Point (2D ou 3D)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Retourne un Booléen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Complexité : </a:t>
            </a:r>
            <a:r>
              <a:rPr lang="fr-FR" sz="2000" dirty="0"/>
              <a:t>La complexité dépend du nombre de sommets </a:t>
            </a:r>
            <a:r>
              <a:rPr lang="fr-FR" sz="2000" dirty="0" smtClean="0"/>
              <a:t>n </a:t>
            </a:r>
            <a:r>
              <a:rPr lang="fr-FR" sz="2000" dirty="0"/>
              <a:t>du polygone/polyèdre, elle est donc au pire cas de </a:t>
            </a:r>
            <a:r>
              <a:rPr lang="fr-FR" sz="2000" dirty="0" smtClean="0"/>
              <a:t>O(n).</a:t>
            </a:r>
            <a:endParaRPr lang="fr-FR" sz="20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14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934" y="2156580"/>
            <a:ext cx="5479926" cy="2379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21529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contient(Point) : Booléen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Précondition : </a:t>
            </a:r>
            <a:r>
              <a:rPr lang="fr-FR" sz="2000" dirty="0">
                <a:latin typeface="Calibri" panose="020F0502020204030204" pitchFamily="34" charset="0"/>
              </a:rPr>
              <a:t>Aucune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>
                <a:latin typeface="Calibri" panose="020F0502020204030204" pitchFamily="34" charset="0"/>
              </a:rPr>
              <a:t>Entrées/Sorties :</a:t>
            </a:r>
          </a:p>
          <a:p>
            <a:pPr lvl="1"/>
            <a:r>
              <a:rPr lang="fr-FR" dirty="0">
                <a:latin typeface="Calibri" panose="020F0502020204030204" pitchFamily="34" charset="0"/>
              </a:rPr>
              <a:t>Prend </a:t>
            </a:r>
            <a:r>
              <a:rPr lang="fr-FR" dirty="0" smtClean="0">
                <a:latin typeface="Calibri" panose="020F0502020204030204" pitchFamily="34" charset="0"/>
              </a:rPr>
              <a:t>un Point en entrée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Retourne un Booléen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Exemple </a:t>
            </a:r>
            <a:r>
              <a:rPr lang="fr-FR" dirty="0">
                <a:latin typeface="Calibri" panose="020F0502020204030204" pitchFamily="34" charset="0"/>
              </a:rPr>
              <a:t>: </a:t>
            </a:r>
          </a:p>
          <a:p>
            <a:pPr lvl="0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15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56" y="2333628"/>
            <a:ext cx="4470404" cy="3352803"/>
          </a:xfrm>
          <a:prstGeom prst="rect">
            <a:avLst/>
          </a:prstGeom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27450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16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740676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La complexité est O(n) où </a:t>
            </a:r>
            <a:r>
              <a:rPr lang="fr-FR" dirty="0"/>
              <a:t>n est le nombre </a:t>
            </a:r>
            <a:r>
              <a:rPr lang="fr-FR" dirty="0" smtClean="0"/>
              <a:t>d'arrêtes </a:t>
            </a:r>
            <a:r>
              <a:rPr lang="fr-FR" dirty="0"/>
              <a:t>du polygone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971" y="431137"/>
            <a:ext cx="6191250" cy="3990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40264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17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740676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La complexité de cette opération est O(1).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26" y="1624666"/>
            <a:ext cx="784860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3394759" y="4111835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fonction permet de </a:t>
            </a:r>
            <a:r>
              <a:rPr lang="fr-FR" dirty="0" smtClean="0"/>
              <a:t>vérifier </a:t>
            </a:r>
            <a:r>
              <a:rPr lang="fr-FR" dirty="0"/>
              <a:t>si les segments (p1, p2) </a:t>
            </a:r>
            <a:r>
              <a:rPr lang="fr-FR" dirty="0" smtClean="0"/>
              <a:t>et</a:t>
            </a:r>
          </a:p>
          <a:p>
            <a:r>
              <a:rPr lang="fr-FR" dirty="0" smtClean="0"/>
              <a:t>(p2, p3</a:t>
            </a:r>
            <a:r>
              <a:rPr lang="fr-FR" dirty="0"/>
              <a:t>) tournent vers </a:t>
            </a:r>
            <a:r>
              <a:rPr lang="fr-FR" dirty="0" smtClean="0"/>
              <a:t>la gauche</a:t>
            </a:r>
            <a:r>
              <a:rPr lang="fr-FR" dirty="0"/>
              <a:t>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387359" y="3101256"/>
            <a:ext cx="620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Précondition : Aucune.</a:t>
            </a:r>
          </a:p>
          <a:p>
            <a:r>
              <a:rPr lang="fr-FR" dirty="0" smtClean="0"/>
              <a:t>Prend trois Points en entrée,</a:t>
            </a:r>
          </a:p>
          <a:p>
            <a:r>
              <a:rPr lang="fr-FR" dirty="0" smtClean="0"/>
              <a:t>Retourne un Booléen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37" y="2436160"/>
            <a:ext cx="4818042" cy="3613532"/>
          </a:xfrm>
          <a:prstGeom prst="rect">
            <a:avLst/>
          </a:prstGeom>
        </p:spPr>
      </p:pic>
      <p:sp>
        <p:nvSpPr>
          <p:cNvPr id="11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5545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18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740676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</a:t>
            </a:r>
            <a:r>
              <a:rPr lang="fr-FR" dirty="0"/>
              <a:t>La </a:t>
            </a:r>
            <a:r>
              <a:rPr lang="fr-FR" dirty="0" smtClean="0"/>
              <a:t>complexité </a:t>
            </a:r>
            <a:r>
              <a:rPr lang="fr-FR" dirty="0"/>
              <a:t>de cette </a:t>
            </a:r>
            <a:r>
              <a:rPr lang="fr-FR" dirty="0" smtClean="0"/>
              <a:t>opération </a:t>
            </a:r>
            <a:r>
              <a:rPr lang="fr-FR" dirty="0"/>
              <a:t>est O(n) ou n est le nombre </a:t>
            </a:r>
            <a:r>
              <a:rPr lang="fr-FR" dirty="0" smtClean="0"/>
              <a:t>d'arrêtes </a:t>
            </a:r>
            <a:r>
              <a:rPr lang="fr-FR" dirty="0"/>
              <a:t>du polygone.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387359" y="4459549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Précondition : </a:t>
            </a:r>
            <a:r>
              <a:rPr lang="fr-FR" dirty="0" err="1" smtClean="0"/>
              <a:t>estConvexe</a:t>
            </a:r>
            <a:r>
              <a:rPr lang="fr-FR" dirty="0" smtClean="0"/>
              <a:t>(</a:t>
            </a:r>
            <a:r>
              <a:rPr lang="fr-FR" i="1" dirty="0" smtClean="0"/>
              <a:t>self</a:t>
            </a:r>
            <a:r>
              <a:rPr lang="fr-FR" dirty="0" smtClean="0"/>
              <a:t>).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2366280" y="997139"/>
            <a:ext cx="7496175" cy="3123743"/>
            <a:chOff x="2572280" y="287243"/>
            <a:chExt cx="7496175" cy="312374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2280" y="287243"/>
              <a:ext cx="7496175" cy="1857375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5"/>
            <a:srcRect r="1146"/>
            <a:stretch/>
          </p:blipFill>
          <p:spPr>
            <a:xfrm>
              <a:off x="2572280" y="2096536"/>
              <a:ext cx="7494998" cy="1314450"/>
            </a:xfrm>
            <a:prstGeom prst="rect">
              <a:avLst/>
            </a:prstGeom>
          </p:spPr>
        </p:pic>
      </p:grpSp>
      <p:sp>
        <p:nvSpPr>
          <p:cNvPr id="10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6907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intersection(Polygone) : Booléen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Précondition : </a:t>
            </a:r>
            <a:r>
              <a:rPr lang="fr-FR" sz="2000" dirty="0">
                <a:latin typeface="Calibri" panose="020F0502020204030204" pitchFamily="34" charset="0"/>
              </a:rPr>
              <a:t>Aucune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>
                <a:latin typeface="Calibri" panose="020F0502020204030204" pitchFamily="34" charset="0"/>
              </a:rPr>
              <a:t>Entrées/Sorties :</a:t>
            </a:r>
          </a:p>
          <a:p>
            <a:pPr lvl="1"/>
            <a:r>
              <a:rPr lang="fr-FR" dirty="0">
                <a:latin typeface="Calibri" panose="020F0502020204030204" pitchFamily="34" charset="0"/>
              </a:rPr>
              <a:t>Prend </a:t>
            </a:r>
            <a:r>
              <a:rPr lang="fr-FR" dirty="0" smtClean="0">
                <a:latin typeface="Calibri" panose="020F0502020204030204" pitchFamily="34" charset="0"/>
              </a:rPr>
              <a:t>un polygone en entrée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Retourne un Booléen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Utilisation du théorème de « séparation des convexes » :</a:t>
            </a:r>
          </a:p>
          <a:p>
            <a:pPr lvl="1"/>
            <a:r>
              <a:rPr lang="fr-FR" sz="1600" dirty="0" smtClean="0">
                <a:latin typeface="Calibri" panose="020F0502020204030204" pitchFamily="34" charset="0"/>
              </a:rPr>
              <a:t>« </a:t>
            </a:r>
            <a:r>
              <a:rPr lang="fr-FR" altLang="fr-FR" sz="1600" dirty="0">
                <a:solidFill>
                  <a:srgbClr val="212121"/>
                </a:solidFill>
                <a:latin typeface="Calibri" panose="020F0502020204030204" pitchFamily="34" charset="0"/>
              </a:rPr>
              <a:t>Si deux objets convexes ne </a:t>
            </a:r>
            <a:r>
              <a:rPr lang="fr-FR" altLang="fr-FR" sz="1600" dirty="0" smtClean="0">
                <a:solidFill>
                  <a:srgbClr val="212121"/>
                </a:solidFill>
                <a:latin typeface="Calibri" panose="020F0502020204030204" pitchFamily="34" charset="0"/>
              </a:rPr>
              <a:t>se touchent pas, </a:t>
            </a:r>
            <a:r>
              <a:rPr lang="fr-FR" altLang="fr-FR" sz="1600" dirty="0">
                <a:solidFill>
                  <a:srgbClr val="212121"/>
                </a:solidFill>
                <a:latin typeface="Calibri" panose="020F0502020204030204" pitchFamily="34" charset="0"/>
              </a:rPr>
              <a:t>il existe un axe pour lequel la </a:t>
            </a:r>
            <a:r>
              <a:rPr lang="fr-FR" altLang="fr-FR" sz="1600" dirty="0" smtClean="0">
                <a:solidFill>
                  <a:srgbClr val="212121"/>
                </a:solidFill>
                <a:latin typeface="Calibri" panose="020F0502020204030204" pitchFamily="34" charset="0"/>
              </a:rPr>
              <a:t>projection réciproque </a:t>
            </a:r>
            <a:r>
              <a:rPr lang="fr-FR" altLang="fr-FR" sz="1600" dirty="0">
                <a:solidFill>
                  <a:srgbClr val="212121"/>
                </a:solidFill>
                <a:latin typeface="Calibri" panose="020F0502020204030204" pitchFamily="34" charset="0"/>
              </a:rPr>
              <a:t>des objets </a:t>
            </a:r>
            <a:r>
              <a:rPr lang="fr-FR" altLang="fr-FR" sz="1600" dirty="0" smtClean="0">
                <a:solidFill>
                  <a:srgbClr val="212121"/>
                </a:solidFill>
                <a:latin typeface="Calibri" panose="020F0502020204030204" pitchFamily="34" charset="0"/>
              </a:rPr>
              <a:t>ne se chevauche pas. »</a:t>
            </a:r>
            <a:r>
              <a:rPr lang="fr-FR" altLang="fr-F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fr-FR" altLang="fr-FR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19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7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335438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I. Introduction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II. Spécification </a:t>
            </a:r>
            <a:r>
              <a:rPr lang="fr-FR" dirty="0">
                <a:latin typeface="Calibri" panose="020F0502020204030204" pitchFamily="34" charset="0"/>
              </a:rPr>
              <a:t>algébrique</a:t>
            </a: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III. Détail </a:t>
            </a:r>
            <a:r>
              <a:rPr lang="fr-FR" dirty="0">
                <a:latin typeface="Calibri" panose="020F0502020204030204" pitchFamily="34" charset="0"/>
              </a:rPr>
              <a:t>des opérations</a:t>
            </a: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IV. Exemples </a:t>
            </a:r>
            <a:r>
              <a:rPr lang="fr-FR" dirty="0">
                <a:latin typeface="Calibri" panose="020F0502020204030204" pitchFamily="34" charset="0"/>
              </a:rPr>
              <a:t>d’utilisations</a:t>
            </a: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V. Stratégie </a:t>
            </a:r>
            <a:r>
              <a:rPr lang="fr-FR" dirty="0">
                <a:latin typeface="Calibri" panose="020F0502020204030204" pitchFamily="34" charset="0"/>
              </a:rPr>
              <a:t>d’implémentation</a:t>
            </a:r>
          </a:p>
          <a:p>
            <a:pPr lvl="0"/>
            <a:endParaRPr lang="fr-FR" dirty="0"/>
          </a:p>
        </p:txBody>
      </p:sp>
      <p:sp>
        <p:nvSpPr>
          <p:cNvPr id="4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  <p:sp>
        <p:nvSpPr>
          <p:cNvPr id="5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4A6DBD-5ED9-44DF-BCDD-0F8D7090F17C}" type="slidenum">
              <a:t>2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 intersection(Polygone) : Booléen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numCol="2" anchor="t">
            <a:normAutofit/>
          </a:bodyPr>
          <a:lstStyle/>
          <a:p>
            <a:pPr lvl="0"/>
            <a:r>
              <a:rPr lang="fr-FR" sz="2000" dirty="0" smtClean="0">
                <a:latin typeface="Calibri" panose="020F0502020204030204" pitchFamily="34" charset="0"/>
              </a:rPr>
              <a:t>1) Trouver les axes :		</a:t>
            </a:r>
            <a:r>
              <a:rPr lang="fr-FR" sz="2000" dirty="0">
                <a:latin typeface="Calibri" panose="020F0502020204030204" pitchFamily="34" charset="0"/>
              </a:rPr>
              <a:t>	</a:t>
            </a:r>
            <a:r>
              <a:rPr lang="fr-FR" sz="2000" dirty="0" smtClean="0">
                <a:latin typeface="Calibri" panose="020F0502020204030204" pitchFamily="34" charset="0"/>
              </a:rPr>
              <a:t>les normales de chaque arrêtes du polygone.</a:t>
            </a:r>
            <a:endParaRPr lang="fr-FR" sz="2000" dirty="0">
              <a:latin typeface="Calibri" panose="020F0502020204030204" pitchFamily="34" charset="0"/>
            </a:endParaRPr>
          </a:p>
          <a:p>
            <a:pPr lvl="0"/>
            <a:r>
              <a:rPr lang="fr-FR" sz="2000" dirty="0" smtClean="0">
                <a:latin typeface="Calibri" panose="020F0502020204030204" pitchFamily="34" charset="0"/>
              </a:rPr>
              <a:t>2) Réaliser les projetés orthogonaux des polygones sur les axes et vérifier si les projetés se chevauchent </a:t>
            </a:r>
            <a:endParaRPr lang="fr-FR" sz="20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20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pic>
        <p:nvPicPr>
          <p:cNvPr id="3076" name="Picture 4" descr="Figure 8: Edge Norm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31" y="1882345"/>
            <a:ext cx="1152525" cy="1152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6461002" y="1916004"/>
            <a:ext cx="3724275" cy="3998312"/>
            <a:chOff x="6461002" y="1916004"/>
            <a:chExt cx="3724275" cy="3998312"/>
          </a:xfrm>
        </p:grpSpPr>
        <p:pic>
          <p:nvPicPr>
            <p:cNvPr id="3080" name="Picture 8" descr="Figure 7: Two Convex Shapes Intersecti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002" y="1916004"/>
              <a:ext cx="3724275" cy="37242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6461002" y="5668095"/>
              <a:ext cx="3724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Source : http://www.dyn4j.org/2010/01/sat/</a:t>
              </a:r>
            </a:p>
          </p:txBody>
        </p:sp>
      </p:grpSp>
      <p:sp>
        <p:nvSpPr>
          <p:cNvPr id="11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33172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21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944862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La complexité dépend du nombre d’arrêtes a1 et a2 des polygones P et P1, elle est de O(a1+a2).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17527" y="133165"/>
            <a:ext cx="4552282" cy="4811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349377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enveloppeConvexe</a:t>
            </a:r>
            <a:r>
              <a:rPr lang="fr-FR" sz="2800" dirty="0" smtClean="0">
                <a:latin typeface="Calibri" panose="020F0502020204030204" pitchFamily="34" charset="0"/>
              </a:rPr>
              <a:t>(Point[]) : </a:t>
            </a:r>
            <a:r>
              <a:rPr lang="fr-FR" sz="2800" dirty="0" err="1" smtClean="0">
                <a:latin typeface="Calibri" panose="020F0502020204030204" pitchFamily="34" charset="0"/>
              </a:rPr>
              <a:t>PolygoneConvexe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Précondition : </a:t>
            </a:r>
            <a:r>
              <a:rPr lang="fr-FR" sz="2000" dirty="0">
                <a:latin typeface="Calibri" panose="020F0502020204030204" pitchFamily="34" charset="0"/>
              </a:rPr>
              <a:t>Aucune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>
                <a:latin typeface="Calibri" panose="020F0502020204030204" pitchFamily="34" charset="0"/>
              </a:rPr>
              <a:t>Entrées/Sorties :</a:t>
            </a:r>
          </a:p>
          <a:p>
            <a:pPr lvl="1"/>
            <a:r>
              <a:rPr lang="fr-FR" dirty="0">
                <a:latin typeface="Calibri" panose="020F0502020204030204" pitchFamily="34" charset="0"/>
              </a:rPr>
              <a:t>Prend </a:t>
            </a:r>
            <a:r>
              <a:rPr lang="fr-FR" dirty="0" smtClean="0">
                <a:latin typeface="Calibri" panose="020F0502020204030204" pitchFamily="34" charset="0"/>
              </a:rPr>
              <a:t>un tableau de Points en entrée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Retourne un polygone convexe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Exemple </a:t>
            </a:r>
            <a:r>
              <a:rPr lang="fr-FR" dirty="0">
                <a:latin typeface="Calibri" panose="020F0502020204030204" pitchFamily="34" charset="0"/>
              </a:rPr>
              <a:t>: </a:t>
            </a:r>
          </a:p>
          <a:p>
            <a:pPr lvl="0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22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pic>
        <p:nvPicPr>
          <p:cNvPr id="1026" name="Picture 2" descr="http://mathworld.wolfram.com/images/eps-gif/ConvexHull2D_7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40" y="3112353"/>
            <a:ext cx="1722916" cy="18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17459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23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944862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La complexité est O(n log n) où n est le nombre de points du tableau passé en paramètre.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67" b="37483"/>
          <a:stretch/>
        </p:blipFill>
        <p:spPr>
          <a:xfrm>
            <a:off x="1075377" y="2130669"/>
            <a:ext cx="2808365" cy="2362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651" y="28014"/>
            <a:ext cx="5534025" cy="498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41868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 smtClean="0">
                <a:latin typeface="Calibri" panose="020F0502020204030204" pitchFamily="34" charset="0"/>
              </a:rPr>
              <a:t>decomposer</a:t>
            </a:r>
            <a:r>
              <a:rPr lang="fr-FR" sz="2500" dirty="0" smtClean="0">
                <a:latin typeface="+mn-lt"/>
              </a:rPr>
              <a:t>() : </a:t>
            </a:r>
            <a:r>
              <a:rPr lang="fr-FR" sz="2500" dirty="0" err="1" smtClean="0">
                <a:latin typeface="+mn-lt"/>
              </a:rPr>
              <a:t>PolygoneConvexe</a:t>
            </a:r>
            <a:r>
              <a:rPr lang="fr-FR" sz="2500" dirty="0">
                <a:latin typeface="+mn-lt"/>
              </a:rPr>
              <a:t>[]</a:t>
            </a:r>
            <a:r>
              <a:rPr lang="fr-FR" dirty="0">
                <a:latin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Précondition : </a:t>
            </a:r>
            <a:r>
              <a:rPr lang="fr-FR" dirty="0" err="1" smtClean="0">
                <a:latin typeface="Calibri" panose="020F0502020204030204" pitchFamily="34" charset="0"/>
              </a:rPr>
              <a:t>P.estConvexe</a:t>
            </a:r>
            <a:r>
              <a:rPr lang="fr-FR" dirty="0" smtClean="0">
                <a:latin typeface="Calibri" panose="020F0502020204030204" pitchFamily="34" charset="0"/>
              </a:rPr>
              <a:t>() = false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Entrées/Sorties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Retourne un tableau de polygones convexes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Utilisation de deux algorithmes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Triangulation (plusieurs techniques)</a:t>
            </a:r>
          </a:p>
          <a:p>
            <a:pPr lvl="1"/>
            <a:r>
              <a:rPr lang="fr-FR" dirty="0" smtClean="0"/>
              <a:t>Hertel-</a:t>
            </a:r>
            <a:r>
              <a:rPr lang="fr-FR" dirty="0" err="1" smtClean="0"/>
              <a:t>Mehlhorn</a:t>
            </a:r>
            <a:r>
              <a:rPr lang="fr-FR" dirty="0" smtClean="0"/>
              <a:t> (pour enlever les triangles inutiles)</a:t>
            </a:r>
            <a:endParaRPr lang="fr-FR" dirty="0" smtClean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24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17" y="3329675"/>
            <a:ext cx="2260144" cy="2231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171348" y="5506567"/>
            <a:ext cx="4020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Source : http://www.ai.univ-paris8.fr/~audibert/ens/5-ANGLES.pdf</a:t>
            </a:r>
          </a:p>
        </p:txBody>
      </p:sp>
    </p:spTree>
    <p:extLst>
      <p:ext uri="{BB962C8B-B14F-4D97-AF65-F5344CB8AC3E}">
        <p14:creationId xmlns:p14="http://schemas.microsoft.com/office/powerpoint/2010/main" val="23182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translation(Décimal, Décimal)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Précondition : </a:t>
            </a:r>
            <a:r>
              <a:rPr lang="fr-FR" sz="2000" dirty="0" smtClean="0">
                <a:latin typeface="Calibri" panose="020F0502020204030204" pitchFamily="34" charset="0"/>
              </a:rPr>
              <a:t>Aucune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Entrées/Sorties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Prend des nombres décimaux (x, y pour la 2D et x, y, z pour la 3D)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Ne retourne rien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Exemple :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25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21" b="72692"/>
          <a:stretch/>
        </p:blipFill>
        <p:spPr>
          <a:xfrm>
            <a:off x="4055806" y="4561100"/>
            <a:ext cx="2342647" cy="1348811"/>
          </a:xfrm>
          <a:prstGeom prst="rect">
            <a:avLst/>
          </a:prstGeom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19958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 translation(Décimal, Décimal)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26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740676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La complexité dépend </a:t>
            </a:r>
            <a:r>
              <a:rPr lang="fr-FR" dirty="0"/>
              <a:t>du nombre de sommets </a:t>
            </a:r>
            <a:r>
              <a:rPr lang="fr-FR" dirty="0" smtClean="0"/>
              <a:t>n du polygone/polyèdre, </a:t>
            </a:r>
            <a:r>
              <a:rPr lang="fr-FR" dirty="0"/>
              <a:t>elle est donc au pire cas </a:t>
            </a:r>
            <a:r>
              <a:rPr lang="fr-FR" dirty="0" smtClean="0"/>
              <a:t>de O(n).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394755" y="4094085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déplace </a:t>
            </a:r>
            <a:r>
              <a:rPr lang="fr-FR" dirty="0"/>
              <a:t>tous </a:t>
            </a:r>
            <a:r>
              <a:rPr lang="fr-FR" dirty="0" smtClean="0"/>
              <a:t>les sommets </a:t>
            </a:r>
            <a:r>
              <a:rPr lang="fr-FR" dirty="0"/>
              <a:t>du </a:t>
            </a:r>
            <a:r>
              <a:rPr lang="fr-FR" dirty="0" smtClean="0"/>
              <a:t>polygone/polyèdre </a:t>
            </a:r>
            <a:r>
              <a:rPr lang="fr-FR" dirty="0"/>
              <a:t>selon les valeurs fournies pour chaque </a:t>
            </a:r>
            <a:r>
              <a:rPr lang="fr-FR" dirty="0" smtClean="0"/>
              <a:t>axe.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07" y="1922489"/>
            <a:ext cx="6057715" cy="2013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14170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27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0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À propos des polyèdres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r>
              <a:rPr lang="fr-FR" dirty="0" smtClean="0">
                <a:latin typeface="Calibri" panose="020F0502020204030204" pitchFamily="34" charset="0"/>
              </a:rPr>
              <a:t>Plus complexe pour les opérations concernées par la convexité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Pour la </a:t>
            </a:r>
            <a:r>
              <a:rPr lang="fr-FR" dirty="0" smtClean="0">
                <a:latin typeface="Calibri" panose="020F0502020204030204" pitchFamily="34" charset="0"/>
              </a:rPr>
              <a:t>détection </a:t>
            </a:r>
            <a:r>
              <a:rPr lang="fr-FR" dirty="0" smtClean="0">
                <a:latin typeface="Calibri" panose="020F0502020204030204" pitchFamily="34" charset="0"/>
              </a:rPr>
              <a:t>de collisions, l’algorithme SAT est aussi utilisable avec la </a:t>
            </a:r>
            <a:r>
              <a:rPr lang="fr-FR" dirty="0" smtClean="0">
                <a:latin typeface="Calibri" panose="020F0502020204030204" pitchFamily="34" charset="0"/>
              </a:rPr>
              <a:t>3D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Augmentation du nombre de tests à faire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Sommets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Arrêtes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Faces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IV. Exemples </a:t>
            </a:r>
            <a:r>
              <a:rPr lang="fr-FR" dirty="0">
                <a:latin typeface="Calibri" panose="020F0502020204030204" pitchFamily="34" charset="0"/>
              </a:rPr>
              <a:t>d’utilisation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Détection </a:t>
            </a:r>
            <a:r>
              <a:rPr lang="fr-FR" dirty="0">
                <a:latin typeface="Calibri" panose="020F0502020204030204" pitchFamily="34" charset="0"/>
              </a:rPr>
              <a:t>de collision (Simulations, jeux vidéos, moteurs physiques, …)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Traitement d’images</a:t>
            </a:r>
          </a:p>
          <a:p>
            <a:pPr lvl="1"/>
            <a:r>
              <a:rPr lang="fr-FR" dirty="0">
                <a:latin typeface="Calibri" panose="020F0502020204030204" pitchFamily="34" charset="0"/>
              </a:rPr>
              <a:t>Logiciels d’édition d’images</a:t>
            </a:r>
          </a:p>
          <a:p>
            <a:pPr lvl="1"/>
            <a:r>
              <a:rPr lang="fr-FR" dirty="0">
                <a:latin typeface="Calibri" panose="020F0502020204030204" pitchFamily="34" charset="0"/>
              </a:rPr>
              <a:t>Météo</a:t>
            </a:r>
          </a:p>
          <a:p>
            <a:pPr lvl="1"/>
            <a:r>
              <a:rPr lang="fr-FR" dirty="0">
                <a:latin typeface="Calibri" panose="020F0502020204030204" pitchFamily="34" charset="0"/>
              </a:rPr>
              <a:t>Cartographie</a:t>
            </a:r>
          </a:p>
          <a:p>
            <a:pPr lvl="0"/>
            <a:endParaRPr lang="fr-FR" dirty="0"/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28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8006455" y="3705590"/>
            <a:ext cx="3336755" cy="2281860"/>
            <a:chOff x="8006455" y="3723346"/>
            <a:chExt cx="3336755" cy="2281860"/>
          </a:xfrm>
        </p:grpSpPr>
        <p:pic>
          <p:nvPicPr>
            <p:cNvPr id="6" name="Image 7"/>
            <p:cNvPicPr>
              <a:picLocks noChangeAspect="1"/>
            </p:cNvPicPr>
            <p:nvPr/>
          </p:nvPicPr>
          <p:blipFill>
            <a:blip r:embed="rId3"/>
            <a:srcRect l="19399" t="4921" r="19104" b="34500"/>
            <a:stretch>
              <a:fillRect/>
            </a:stretch>
          </p:blipFill>
          <p:spPr>
            <a:xfrm>
              <a:off x="8006455" y="3723346"/>
              <a:ext cx="3336755" cy="20533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ZoneTexte 6"/>
            <p:cNvSpPr txBox="1"/>
            <p:nvPr/>
          </p:nvSpPr>
          <p:spPr>
            <a:xfrm>
              <a:off x="8034291" y="5758985"/>
              <a:ext cx="3240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Source : Dirk Gregorius, GDC 2013</a:t>
              </a:r>
              <a:endParaRPr lang="fr-FR" sz="1000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1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V. Stratégie </a:t>
            </a:r>
            <a:r>
              <a:rPr lang="fr-FR" dirty="0">
                <a:latin typeface="Calibri" panose="020F0502020204030204" pitchFamily="34" charset="0"/>
              </a:rPr>
              <a:t>d’implémentation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Langage : Java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Répartition des tâches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Collaboration : Git, </a:t>
            </a:r>
            <a:r>
              <a:rPr lang="fr-FR" dirty="0" smtClean="0">
                <a:latin typeface="Calibri" panose="020F0502020204030204" pitchFamily="34" charset="0"/>
              </a:rPr>
              <a:t>réunions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Objectif </a:t>
            </a:r>
            <a:r>
              <a:rPr lang="fr-FR" dirty="0">
                <a:latin typeface="Calibri" panose="020F0502020204030204" pitchFamily="34" charset="0"/>
              </a:rPr>
              <a:t>: déterminer collision </a:t>
            </a:r>
            <a:r>
              <a:rPr lang="fr-FR" dirty="0" smtClean="0">
                <a:latin typeface="Calibri" panose="020F0502020204030204" pitchFamily="34" charset="0"/>
              </a:rPr>
              <a:t>entre polygones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Application graphique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3D ?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5F8406-FD4D-4DAC-98BB-6A05E0A355D7}" type="slidenum">
              <a:t>29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7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I. Introduction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Figures : 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Polygone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r>
              <a:rPr lang="fr-FR" dirty="0">
                <a:latin typeface="Calibri" panose="020F0502020204030204" pitchFamily="34" charset="0"/>
              </a:rPr>
              <a:t>Polyèdre</a:t>
            </a: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Notion : 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Convexité</a:t>
            </a:r>
            <a:endParaRPr lang="fr-FR" dirty="0">
              <a:latin typeface="Calibri" panose="020F0502020204030204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4351631" y="1909011"/>
            <a:ext cx="3759628" cy="3809198"/>
            <a:chOff x="4351631" y="1909011"/>
            <a:chExt cx="3759628" cy="380919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rcRect r="56702" b="64687"/>
            <a:stretch>
              <a:fillRect/>
            </a:stretch>
          </p:blipFill>
          <p:spPr>
            <a:xfrm>
              <a:off x="4730337" y="1909011"/>
              <a:ext cx="3234571" cy="1483897"/>
            </a:xfrm>
            <a:prstGeom prst="rect">
              <a:avLst/>
            </a:prstGeom>
            <a:noFill/>
            <a:ln cap="rnd">
              <a:noFill/>
            </a:ln>
          </p:spPr>
        </p:pic>
        <p:pic>
          <p:nvPicPr>
            <p:cNvPr id="5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631" y="3032763"/>
              <a:ext cx="3759628" cy="2685446"/>
            </a:xfrm>
            <a:prstGeom prst="rect">
              <a:avLst/>
            </a:prstGeom>
            <a:noFill/>
            <a:ln cap="rnd">
              <a:noFill/>
            </a:ln>
          </p:spPr>
        </p:pic>
      </p:grpSp>
      <p:sp>
        <p:nvSpPr>
          <p:cNvPr id="7" name="Espace réservé du numéro de diapositive 8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706CBB-1B20-4F90-BC5E-80E29A05D323}" type="slidenum">
              <a:t>3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1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Questions / Réponses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48A71A-261A-497D-A155-36B3B55BB8BC}" type="slidenum">
              <a:t>30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1026" name="Picture 2" descr="http://www.urps-infirmiers-picardie.fr/images/question-repons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78" y="2275271"/>
            <a:ext cx="4682304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Références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fr-FR" sz="1800" dirty="0" smtClean="0">
                <a:latin typeface="Calibri" panose="020F0502020204030204" pitchFamily="34" charset="0"/>
              </a:rPr>
              <a:t>Ressources Web :</a:t>
            </a: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2"/>
              </a:rPr>
              <a:t>http://www.dyn4j.org/2010/01/sat</a:t>
            </a:r>
            <a:r>
              <a:rPr lang="fr-FR" sz="1600" dirty="0" smtClean="0">
                <a:latin typeface="Calibri" panose="020F0502020204030204" pitchFamily="34" charset="0"/>
                <a:hlinkClick r:id="rId2"/>
              </a:rPr>
              <a:t>/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3"/>
              </a:rPr>
              <a:t>stackoverflow.com/questions/6989100/sort-points-in-clockwise-order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4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4"/>
              </a:rPr>
              <a:t>www.metanetsoftware.com/technique/tutorialA.html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5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5"/>
              </a:rPr>
              <a:t>docs.oracle.com/javase/7/docs/api/java/awt/Polygon.html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6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6"/>
              </a:rPr>
              <a:t>www.mathsisfun.com/geometry/polygons-interactive.html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7"/>
              </a:rPr>
              <a:t>http://www.ai.univ-paris8.fr/~</a:t>
            </a:r>
            <a:r>
              <a:rPr lang="fr-FR" sz="1600" dirty="0" smtClean="0">
                <a:latin typeface="Calibri" panose="020F0502020204030204" pitchFamily="34" charset="0"/>
                <a:hlinkClick r:id="rId7"/>
              </a:rPr>
              <a:t>audibert/ens/5-ANGLES.pdf</a:t>
            </a:r>
            <a:r>
              <a:rPr lang="fr-FR" sz="16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Autres</a:t>
            </a:r>
            <a:r>
              <a:rPr lang="fr-FR" sz="1700" dirty="0" smtClean="0">
                <a:latin typeface="Calibri" panose="020F0502020204030204" pitchFamily="34" charset="0"/>
              </a:rPr>
              <a:t> </a:t>
            </a:r>
            <a:r>
              <a:rPr lang="fr-FR" sz="2000" dirty="0" smtClean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fr-FR" sz="1800" dirty="0" smtClean="0">
                <a:latin typeface="Calibri" panose="020F0502020204030204" pitchFamily="34" charset="0"/>
              </a:rPr>
              <a:t>Dirk Gregorius, GDC2013, « </a:t>
            </a:r>
            <a:r>
              <a:rPr lang="en-US" sz="1600" dirty="0"/>
              <a:t>The Separating Axis Test between Convex </a:t>
            </a:r>
            <a:r>
              <a:rPr lang="en-US" sz="1600" dirty="0" err="1" smtClean="0"/>
              <a:t>Polyhedra</a:t>
            </a:r>
            <a:r>
              <a:rPr lang="en-US" sz="1600" dirty="0"/>
              <a:t> </a:t>
            </a:r>
            <a:r>
              <a:rPr lang="fr-FR" sz="1600" dirty="0" smtClean="0"/>
              <a:t>»</a:t>
            </a:r>
            <a:endParaRPr lang="fr-FR" sz="1800" dirty="0" smtClean="0">
              <a:latin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7357F5-C9CF-46F4-9CAC-F6581A3975C2}" type="slidenum">
              <a:t>31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7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8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706CBB-1B20-4F90-BC5E-80E29A05D323}" type="slidenum">
              <a:t>4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Propriétés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484307" y="2954921"/>
            <a:ext cx="10018715" cy="3124203"/>
          </a:xfrm>
        </p:spPr>
        <p:txBody>
          <a:bodyPr anchor="t"/>
          <a:lstStyle/>
          <a:p>
            <a:r>
              <a:rPr lang="fr-FR" dirty="0" smtClean="0">
                <a:latin typeface="Calibri" panose="020F0502020204030204" pitchFamily="34" charset="0"/>
              </a:rPr>
              <a:t>Angles internes &lt;= 180°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Chaque point d’un segment entre deux points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contenus dans le polygone est aussi dedans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L’angle à chaque sommet contient tous les autres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sommets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4" t="18908" r="32684" b="35885"/>
          <a:stretch/>
        </p:blipFill>
        <p:spPr>
          <a:xfrm>
            <a:off x="8042787" y="3303639"/>
            <a:ext cx="3401961" cy="33036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5" r="35086"/>
          <a:stretch/>
        </p:blipFill>
        <p:spPr>
          <a:xfrm>
            <a:off x="8057818" y="796412"/>
            <a:ext cx="3091964" cy="2413779"/>
          </a:xfrm>
          <a:prstGeom prst="rect">
            <a:avLst/>
          </a:prstGeom>
        </p:spPr>
      </p:pic>
      <p:sp>
        <p:nvSpPr>
          <p:cNvPr id="16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32462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8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706CBB-1B20-4F90-BC5E-80E29A05D323}" type="slidenum">
              <a:t>5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6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Utilité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r>
              <a:rPr lang="fr-FR" dirty="0" smtClean="0">
                <a:latin typeface="Calibri" panose="020F0502020204030204" pitchFamily="34" charset="0"/>
              </a:rPr>
              <a:t>Algorithmes plus simples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Ray casting / </a:t>
            </a:r>
            <a:r>
              <a:rPr lang="fr-FR" dirty="0">
                <a:latin typeface="Calibri" panose="020F0502020204030204" pitchFamily="34" charset="0"/>
              </a:rPr>
              <a:t>Gauche ou droite de toute les </a:t>
            </a:r>
            <a:r>
              <a:rPr lang="fr-FR" dirty="0" smtClean="0">
                <a:latin typeface="Calibri" panose="020F0502020204030204" pitchFamily="34" charset="0"/>
              </a:rPr>
              <a:t>arrêtes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Simplification pour la gestion de collision (avec mouvement)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Découpage de polygones concaves.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Une seule solution pour un ensemble de points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convexes.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3"/>
          <a:stretch/>
        </p:blipFill>
        <p:spPr>
          <a:xfrm>
            <a:off x="7428836" y="495172"/>
            <a:ext cx="4360042" cy="381053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>
          <a:xfrm>
            <a:off x="7428834" y="3333484"/>
            <a:ext cx="4763165" cy="2526542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98323" y="608988"/>
            <a:ext cx="4878439" cy="1820588"/>
            <a:chOff x="0" y="923620"/>
            <a:chExt cx="4878439" cy="1820588"/>
          </a:xfrm>
        </p:grpSpPr>
        <p:pic>
          <p:nvPicPr>
            <p:cNvPr id="1026" name="Picture 2" descr="http://www.wildbunny.co.uk/blog/wp-content/uploads/2012/10/figure2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4" y="923620"/>
              <a:ext cx="4772025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0" y="2313321"/>
              <a:ext cx="48784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Source : http://www.wildbunny.co.uk/blog/2012/10/31/2d-polygonal-collision-detection-and-internal-edges/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9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II. Spécification </a:t>
            </a:r>
            <a:r>
              <a:rPr lang="fr-FR" dirty="0">
                <a:latin typeface="Calibri" panose="020F0502020204030204" pitchFamily="34" charset="0"/>
              </a:rPr>
              <a:t>algébrique</a:t>
            </a: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6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0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967512"/>
              </p:ext>
            </p:extLst>
          </p:nvPr>
        </p:nvGraphicFramePr>
        <p:xfrm>
          <a:off x="1484311" y="1916746"/>
          <a:ext cx="10018712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312"/>
                <a:gridCol w="80264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PolygoneConvexe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Utilise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cap="none" spc="0" baseline="0" dirty="0" smtClean="0">
                          <a:solidFill>
                            <a:srgbClr val="000000"/>
                          </a:solidFill>
                          <a:uFillTx/>
                          <a:latin typeface="Calibri" panose="020F0502020204030204" pitchFamily="34" charset="0"/>
                        </a:rPr>
                        <a:t>Booléen, Point, Décimal, Entier, Polygone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creerPolygoneConvexe</a:t>
                      </a:r>
                      <a:r>
                        <a:rPr lang="fr-FR" b="1" dirty="0" smtClean="0"/>
                        <a:t> :  Point[] → </a:t>
                      </a:r>
                      <a:r>
                        <a:rPr lang="fr-FR" b="1" dirty="0" err="1" smtClean="0"/>
                        <a:t>PolygoneConvexe</a:t>
                      </a:r>
                      <a:endParaRPr lang="fr-FR" b="1" dirty="0" smtClean="0"/>
                    </a:p>
                    <a:p>
                      <a:r>
                        <a:rPr lang="fr-FR" b="1" dirty="0" err="1" smtClean="0"/>
                        <a:t>insererSommet</a:t>
                      </a:r>
                      <a:r>
                        <a:rPr lang="fr-FR" b="1" baseline="0" dirty="0" smtClean="0"/>
                        <a:t> : </a:t>
                      </a:r>
                      <a:r>
                        <a:rPr lang="fr-FR" b="1" baseline="0" dirty="0" err="1" smtClean="0"/>
                        <a:t>PolygoneConvexe</a:t>
                      </a:r>
                      <a:r>
                        <a:rPr lang="fr-FR" b="1" baseline="0" dirty="0" smtClean="0"/>
                        <a:t> X Point </a:t>
                      </a:r>
                      <a:r>
                        <a:rPr lang="fr-FR" b="1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supprimerSommet</a:t>
                      </a:r>
                      <a:r>
                        <a:rPr lang="fr-FR" b="1" baseline="0" dirty="0" smtClean="0"/>
                        <a:t> : </a:t>
                      </a:r>
                      <a:r>
                        <a:rPr lang="fr-FR" b="1" baseline="0" dirty="0" err="1" smtClean="0"/>
                        <a:t>PolygoneConvexe</a:t>
                      </a:r>
                      <a:r>
                        <a:rPr lang="fr-FR" b="1" baseline="0" dirty="0" smtClean="0"/>
                        <a:t> X Point </a:t>
                      </a:r>
                      <a:r>
                        <a:rPr lang="fr-FR" b="1" dirty="0" smtClean="0"/>
                        <a:t>→ </a:t>
                      </a:r>
                      <a:r>
                        <a:rPr lang="fr-FR" b="1" dirty="0" err="1" smtClean="0"/>
                        <a:t>PolygoneConvexe</a:t>
                      </a:r>
                      <a:endParaRPr lang="fr-FR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estConvexe</a:t>
                      </a:r>
                      <a:r>
                        <a:rPr lang="fr-FR" b="1" baseline="0" dirty="0" smtClean="0"/>
                        <a:t> : </a:t>
                      </a:r>
                      <a:r>
                        <a:rPr lang="fr-FR" b="1" baseline="0" dirty="0" err="1" smtClean="0"/>
                        <a:t>PolygoneConvexe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aCommeSommet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X Point </a:t>
                      </a:r>
                      <a:r>
                        <a:rPr lang="fr-FR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contient : </a:t>
                      </a:r>
                      <a:r>
                        <a:rPr lang="fr-FR" dirty="0" err="1" smtClean="0"/>
                        <a:t>PolygoneConvexe</a:t>
                      </a:r>
                      <a:r>
                        <a:rPr lang="fr-FR" dirty="0" smtClean="0"/>
                        <a:t> X Point 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intersection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X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enveloppeConvexe</a:t>
                      </a:r>
                      <a:r>
                        <a:rPr lang="fr-FR" dirty="0" smtClean="0"/>
                        <a:t> : Point[]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→ </a:t>
                      </a:r>
                      <a:r>
                        <a:rPr lang="fr-FR" dirty="0" err="1" smtClean="0"/>
                        <a:t>PolygoneConvexe</a:t>
                      </a: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decomposer</a:t>
                      </a:r>
                      <a:r>
                        <a:rPr lang="fr-FR" dirty="0" smtClean="0"/>
                        <a:t> : Polygone → </a:t>
                      </a:r>
                      <a:r>
                        <a:rPr lang="fr-FR" dirty="0" err="1" smtClean="0"/>
                        <a:t>PolygoneConvexe</a:t>
                      </a:r>
                      <a:r>
                        <a:rPr lang="fr-FR" dirty="0" smtClean="0"/>
                        <a:t>[]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translation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X </a:t>
                      </a:r>
                      <a:r>
                        <a:rPr lang="fr-FR" baseline="0" dirty="0" err="1" smtClean="0"/>
                        <a:t>Decimal</a:t>
                      </a:r>
                      <a:r>
                        <a:rPr lang="fr-FR" baseline="0" dirty="0" smtClean="0"/>
                        <a:t> X </a:t>
                      </a:r>
                      <a:r>
                        <a:rPr lang="fr-FR" baseline="0" dirty="0" err="1" smtClean="0"/>
                        <a:t>Decimal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→ </a:t>
                      </a:r>
                      <a:r>
                        <a:rPr lang="fr-FR" dirty="0" err="1" smtClean="0"/>
                        <a:t>PolygoneConvexe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III. Détail des opérations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>
                <a:latin typeface="Calibri" panose="020F0502020204030204" pitchFamily="34" charset="0"/>
              </a:rPr>
              <a:t>insérerSommet</a:t>
            </a:r>
            <a:r>
              <a:rPr lang="fr-FR" sz="2800" dirty="0">
                <a:latin typeface="Calibri" panose="020F0502020204030204" pitchFamily="34" charset="0"/>
              </a:rPr>
              <a:t>(Point) : Booléen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Précondition : </a:t>
            </a:r>
            <a:r>
              <a:rPr lang="fr-FR" i="1" dirty="0" err="1">
                <a:latin typeface="Calibri" panose="020F0502020204030204" pitchFamily="34" charset="0"/>
              </a:rPr>
              <a:t>P</a:t>
            </a:r>
            <a:r>
              <a:rPr lang="fr-FR" dirty="0" err="1">
                <a:latin typeface="Calibri" panose="020F0502020204030204" pitchFamily="34" charset="0"/>
              </a:rPr>
              <a:t>.aCommeSommet</a:t>
            </a:r>
            <a:r>
              <a:rPr lang="fr-FR" dirty="0">
                <a:latin typeface="Calibri" panose="020F0502020204030204" pitchFamily="34" charset="0"/>
              </a:rPr>
              <a:t>(</a:t>
            </a:r>
            <a:r>
              <a:rPr lang="fr-FR" i="1" dirty="0">
                <a:latin typeface="Calibri" panose="020F0502020204030204" pitchFamily="34" charset="0"/>
              </a:rPr>
              <a:t>pt</a:t>
            </a:r>
            <a:r>
              <a:rPr lang="fr-FR" dirty="0">
                <a:latin typeface="Calibri" panose="020F0502020204030204" pitchFamily="34" charset="0"/>
              </a:rPr>
              <a:t>) = </a:t>
            </a:r>
            <a:r>
              <a:rPr lang="fr-FR" dirty="0" smtClean="0">
                <a:latin typeface="Calibri" panose="020F0502020204030204" pitchFamily="34" charset="0"/>
              </a:rPr>
              <a:t>false</a:t>
            </a:r>
          </a:p>
          <a:p>
            <a:pPr lvl="1"/>
            <a:r>
              <a:rPr lang="fr-FR" i="1" dirty="0" smtClean="0">
                <a:latin typeface="Calibri" panose="020F0502020204030204" pitchFamily="34" charset="0"/>
              </a:rPr>
              <a:t> P </a:t>
            </a:r>
            <a:r>
              <a:rPr lang="fr-FR" dirty="0">
                <a:latin typeface="Calibri" panose="020F0502020204030204" pitchFamily="34" charset="0"/>
              </a:rPr>
              <a:t>est un polygone</a:t>
            </a:r>
          </a:p>
          <a:p>
            <a:pPr lvl="1"/>
            <a:r>
              <a:rPr lang="fr-FR" i="1" dirty="0">
                <a:latin typeface="Calibri" panose="020F0502020204030204" pitchFamily="34" charset="0"/>
              </a:rPr>
              <a:t> pt </a:t>
            </a:r>
            <a:r>
              <a:rPr lang="fr-FR" dirty="0">
                <a:latin typeface="Calibri" panose="020F0502020204030204" pitchFamily="34" charset="0"/>
              </a:rPr>
              <a:t>est un point (</a:t>
            </a:r>
            <a:r>
              <a:rPr lang="fr-FR" dirty="0" smtClean="0">
                <a:latin typeface="Calibri" panose="020F0502020204030204" pitchFamily="34" charset="0"/>
              </a:rPr>
              <a:t>2D)</a:t>
            </a:r>
          </a:p>
          <a:p>
            <a:pPr lvl="1"/>
            <a:endParaRPr lang="fr-FR" i="1" dirty="0">
              <a:latin typeface="Calibri" panose="020F0502020204030204" pitchFamily="34" charset="0"/>
            </a:endParaRPr>
          </a:p>
          <a:p>
            <a:pPr lvl="0"/>
            <a:r>
              <a:rPr lang="fr-FR" dirty="0">
                <a:latin typeface="Calibri" panose="020F0502020204030204" pitchFamily="34" charset="0"/>
              </a:rPr>
              <a:t>Exemple :</a:t>
            </a:r>
            <a:endParaRPr lang="fr-FR" dirty="0" smtClean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7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2" b="69456"/>
          <a:stretch/>
        </p:blipFill>
        <p:spPr>
          <a:xfrm>
            <a:off x="3902442" y="4033795"/>
            <a:ext cx="2981840" cy="1508609"/>
          </a:xfrm>
          <a:prstGeom prst="rect">
            <a:avLst/>
          </a:prstGeom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27318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>
                <a:latin typeface="Calibri" panose="020F0502020204030204" pitchFamily="34" charset="0"/>
              </a:rPr>
              <a:t>insérerSommet</a:t>
            </a:r>
            <a:r>
              <a:rPr lang="fr-FR" sz="2800" dirty="0">
                <a:latin typeface="Calibri" panose="020F0502020204030204" pitchFamily="34" charset="0"/>
              </a:rPr>
              <a:t>(Point) : Booléen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8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0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r>
              <a:rPr lang="fr-FR" dirty="0" smtClean="0"/>
              <a:t>Lors de l’insertion il faut vérifier que le polygone reste convexe.</a:t>
            </a:r>
          </a:p>
          <a:p>
            <a:r>
              <a:rPr lang="fr-FR" dirty="0" smtClean="0"/>
              <a:t>Avant de vérifier, il faut réordonner les sommets.</a:t>
            </a:r>
          </a:p>
          <a:p>
            <a:r>
              <a:rPr lang="fr-FR" dirty="0" smtClean="0"/>
              <a:t>On détermine le centre du polygone.</a:t>
            </a:r>
          </a:p>
          <a:p>
            <a:r>
              <a:rPr lang="fr-FR" dirty="0" smtClean="0"/>
              <a:t>On compare l’angle des sommets</a:t>
            </a:r>
            <a:br>
              <a:rPr lang="fr-FR" dirty="0" smtClean="0"/>
            </a:br>
            <a:r>
              <a:rPr lang="fr-FR" dirty="0" smtClean="0"/>
              <a:t>par rapport au centre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8" t="8644" r="65676" b="39400"/>
          <a:stretch/>
        </p:blipFill>
        <p:spPr>
          <a:xfrm>
            <a:off x="7795704" y="3224986"/>
            <a:ext cx="2320414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 </a:t>
            </a:r>
            <a:r>
              <a:rPr lang="fr-FR" sz="2800" dirty="0" err="1">
                <a:latin typeface="Calibri" panose="020F0502020204030204" pitchFamily="34" charset="0"/>
              </a:rPr>
              <a:t>insérerSommet</a:t>
            </a:r>
            <a:r>
              <a:rPr lang="fr-FR" sz="2800" dirty="0">
                <a:latin typeface="Calibri" panose="020F0502020204030204" pitchFamily="34" charset="0"/>
              </a:rPr>
              <a:t>(Point) : Booléen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EFEDF7-EBEC-4570-98AF-D06792FB4AD4}" type="slidenum">
              <a:t>9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93281" y="4944862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Complexité : La complexité est O(n) où n est le nombre de sommets du polygone.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7272" y="1832498"/>
            <a:ext cx="4292793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Polygones et Polyèdres convexes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19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mars 2015</a:t>
            </a:r>
          </a:p>
        </p:txBody>
      </p:sp>
    </p:spTree>
    <p:extLst>
      <p:ext uri="{BB962C8B-B14F-4D97-AF65-F5344CB8AC3E}">
        <p14:creationId xmlns:p14="http://schemas.microsoft.com/office/powerpoint/2010/main" val="20415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llax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TM03457496%5b%5bfn=Parallaxe%5d%5d</Template>
  <TotalTime>1175</TotalTime>
  <Words>1493</Words>
  <Application>Microsoft Office PowerPoint</Application>
  <PresentationFormat>Grand écran</PresentationFormat>
  <Paragraphs>243</Paragraphs>
  <Slides>31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Parallaxe</vt:lpstr>
      <vt:lpstr>Polygones et polyèdres convexes</vt:lpstr>
      <vt:lpstr>Sommaire</vt:lpstr>
      <vt:lpstr>I. Introduction</vt:lpstr>
      <vt:lpstr>Propriétés</vt:lpstr>
      <vt:lpstr>Utilité </vt:lpstr>
      <vt:lpstr>II. Spécification algébrique</vt:lpstr>
      <vt:lpstr>III. Détail des opérations  insérerSommet(Point) : Booléen</vt:lpstr>
      <vt:lpstr> insérerSommet(Point) : Booléen</vt:lpstr>
      <vt:lpstr> insérerSommet(Point) : Booléen</vt:lpstr>
      <vt:lpstr>III. Détail des opérations  supprimerSommet(Point)</vt:lpstr>
      <vt:lpstr> supprimerSommet(Point)</vt:lpstr>
      <vt:lpstr>III. Détail des opérations  estConvexe() : Booléen</vt:lpstr>
      <vt:lpstr>Présentation PowerPoint</vt:lpstr>
      <vt:lpstr>III. Détail des opérations  aCommeSommet(Point) : Booléen</vt:lpstr>
      <vt:lpstr>III. Détail des opérations  contient(Point) : Booléen</vt:lpstr>
      <vt:lpstr>Présentation PowerPoint</vt:lpstr>
      <vt:lpstr>Présentation PowerPoint</vt:lpstr>
      <vt:lpstr>Présentation PowerPoint</vt:lpstr>
      <vt:lpstr>III. Détail des opérations  intersection(Polygone) : Booléen</vt:lpstr>
      <vt:lpstr> intersection(Polygone) : Booléen</vt:lpstr>
      <vt:lpstr>Présentation PowerPoint</vt:lpstr>
      <vt:lpstr>III. Détail des opérations  enveloppeConvexe(Point[]) : PolygoneConvexe</vt:lpstr>
      <vt:lpstr>Présentation PowerPoint</vt:lpstr>
      <vt:lpstr>III. Détail des opérations  decomposer() : PolygoneConvexe[] </vt:lpstr>
      <vt:lpstr>III. Détail des opérations  translation(Décimal, Décimal)</vt:lpstr>
      <vt:lpstr> translation(Décimal, Décimal)</vt:lpstr>
      <vt:lpstr>À propos des polyèdres</vt:lpstr>
      <vt:lpstr>IV. Exemples d’utilisation</vt:lpstr>
      <vt:lpstr>V. Stratégie d’implémentation</vt:lpstr>
      <vt:lpstr>Questions / Réponses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Polygones et polyèdre convexes</dc:title>
  <dc:creator>Johan Kayser</dc:creator>
  <cp:lastModifiedBy>Johan Kayser</cp:lastModifiedBy>
  <cp:revision>138</cp:revision>
  <dcterms:created xsi:type="dcterms:W3CDTF">2015-03-12T01:16:22Z</dcterms:created>
  <dcterms:modified xsi:type="dcterms:W3CDTF">2015-03-19T13:14:44Z</dcterms:modified>
</cp:coreProperties>
</file>