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41" r:id="rId2"/>
    <p:sldId id="585" r:id="rId3"/>
    <p:sldId id="551" r:id="rId4"/>
    <p:sldId id="552" r:id="rId5"/>
    <p:sldId id="587" r:id="rId6"/>
    <p:sldId id="568" r:id="rId7"/>
    <p:sldId id="586" r:id="rId8"/>
    <p:sldId id="557" r:id="rId9"/>
    <p:sldId id="578" r:id="rId10"/>
    <p:sldId id="588" r:id="rId11"/>
    <p:sldId id="589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1" r:id="rId22"/>
    <p:sldId id="602" r:id="rId23"/>
    <p:sldId id="600" r:id="rId24"/>
    <p:sldId id="590" r:id="rId25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8DB"/>
    <a:srgbClr val="1B01DD"/>
    <a:srgbClr val="031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7" autoAdjust="0"/>
    <p:restoredTop sz="94660"/>
  </p:normalViewPr>
  <p:slideViewPr>
    <p:cSldViewPr>
      <p:cViewPr varScale="1">
        <p:scale>
          <a:sx n="89" d="100"/>
          <a:sy n="89" d="100"/>
        </p:scale>
        <p:origin x="64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NER BREZOLIN" userId="5965b03a-a112-4328-8103-b970c0ab26ec" providerId="ADAL" clId="{B4BA82E4-AF46-45C5-8A2E-BCF1ACE1D535}"/>
    <pc:docChg chg="custSel modSld">
      <pc:chgData name="WARNER BREZOLIN" userId="5965b03a-a112-4328-8103-b970c0ab26ec" providerId="ADAL" clId="{B4BA82E4-AF46-45C5-8A2E-BCF1ACE1D535}" dt="2022-11-16T10:39:31.563" v="0" actId="478"/>
      <pc:docMkLst>
        <pc:docMk/>
      </pc:docMkLst>
      <pc:sldChg chg="delSp mod">
        <pc:chgData name="WARNER BREZOLIN" userId="5965b03a-a112-4328-8103-b970c0ab26ec" providerId="ADAL" clId="{B4BA82E4-AF46-45C5-8A2E-BCF1ACE1D535}" dt="2022-11-16T10:39:31.563" v="0" actId="478"/>
        <pc:sldMkLst>
          <pc:docMk/>
          <pc:sldMk cId="3021931668" sldId="341"/>
        </pc:sldMkLst>
        <pc:picChg chg="del">
          <ac:chgData name="WARNER BREZOLIN" userId="5965b03a-a112-4328-8103-b970c0ab26ec" providerId="ADAL" clId="{B4BA82E4-AF46-45C5-8A2E-BCF1ACE1D535}" dt="2022-11-16T10:39:31.563" v="0" actId="478"/>
          <ac:picMkLst>
            <pc:docMk/>
            <pc:sldMk cId="3021931668" sldId="341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4A04-21C9-49CB-8065-F35E7AEFBFBC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CC81-3FE2-46B3-928E-DB46E27C1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9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16/11/2022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31540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5658484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  <a:latin typeface="Century Gothic"/>
              </a:rPr>
              <a:t>BANCO de dados</a:t>
            </a:r>
            <a:br>
              <a:rPr lang="pt-BR" dirty="0">
                <a:solidFill>
                  <a:schemeClr val="tx1"/>
                </a:solidFill>
                <a:latin typeface="Century Gothic"/>
              </a:rPr>
            </a:br>
            <a:r>
              <a:rPr lang="pt-BR" sz="2800" b="1" dirty="0">
                <a:solidFill>
                  <a:srgbClr val="FF0000"/>
                </a:solidFill>
                <a:latin typeface="Century Gothic"/>
              </a:rPr>
              <a:t>A linguagem SQL. VIEWS | </a:t>
            </a:r>
            <a:r>
              <a:rPr lang="pt-BR" sz="2800" b="1" dirty="0" err="1">
                <a:solidFill>
                  <a:srgbClr val="FF0000"/>
                </a:solidFill>
                <a:latin typeface="Century Gothic"/>
              </a:rPr>
              <a:t>Stored</a:t>
            </a:r>
            <a:r>
              <a:rPr lang="pt-BR" sz="2800" b="1" dirty="0">
                <a:solidFill>
                  <a:srgbClr val="FF0000"/>
                </a:solidFill>
                <a:latin typeface="Century Gothic"/>
              </a:rPr>
              <a:t> Procedures</a:t>
            </a:r>
            <a:endParaRPr lang="pt-BR" sz="2800" b="1" i="0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</a:rPr>
              <a:t>Prof. Me. Warner </a:t>
            </a:r>
            <a:r>
              <a:rPr lang="pt-BR" b="0" i="0" dirty="0" err="1">
                <a:solidFill>
                  <a:schemeClr val="tx1"/>
                </a:solidFill>
              </a:rPr>
              <a:t>Brezolin</a:t>
            </a:r>
            <a:endParaRPr lang="pt-BR" b="0" i="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</a:rPr>
              <a:t>wbrezolin@gmail.com</a:t>
            </a:r>
            <a:endParaRPr lang="pt-BR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3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Alterando </a:t>
            </a:r>
            <a:r>
              <a:rPr lang="pt-BR" sz="4200" dirty="0" err="1"/>
              <a:t>Views</a:t>
            </a:r>
            <a:endParaRPr sz="4200" dirty="0"/>
          </a:p>
        </p:txBody>
      </p:sp>
      <p:sp>
        <p:nvSpPr>
          <p:cNvPr id="6" name="Retângulo 5"/>
          <p:cNvSpPr/>
          <p:nvPr/>
        </p:nvSpPr>
        <p:spPr>
          <a:xfrm>
            <a:off x="609600" y="1317927"/>
            <a:ext cx="1131938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Sintaxe</a:t>
            </a:r>
            <a:r>
              <a:rPr lang="en-US" sz="2800" b="1" dirty="0"/>
              <a:t>:</a:t>
            </a:r>
          </a:p>
          <a:p>
            <a:endParaRPr lang="en-US" dirty="0"/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ALTER VIEW </a:t>
            </a:r>
            <a:r>
              <a:rPr lang="pt-BR" sz="2800" dirty="0">
                <a:latin typeface="Consolas" panose="020B0609020204030204" pitchFamily="49" charset="0"/>
              </a:rPr>
              <a:t>&lt;nome da </a:t>
            </a:r>
            <a:r>
              <a:rPr lang="pt-BR" sz="2800" dirty="0" err="1">
                <a:latin typeface="Consolas" panose="020B0609020204030204" pitchFamily="49" charset="0"/>
              </a:rPr>
              <a:t>visao</a:t>
            </a:r>
            <a:r>
              <a:rPr lang="pt-BR" sz="2800" dirty="0">
                <a:latin typeface="Consolas" panose="020B0609020204030204" pitchFamily="49" charset="0"/>
              </a:rPr>
              <a:t>&gt; 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pt-BR" sz="2800" dirty="0">
                <a:latin typeface="Consolas" panose="020B0609020204030204" pitchFamily="49" charset="0"/>
              </a:rPr>
              <a:t>( &lt;instrução SELECT&gt; )</a:t>
            </a:r>
          </a:p>
          <a:p>
            <a:endParaRPr lang="pt-BR" sz="2800" dirty="0">
              <a:latin typeface="Consolas" panose="020B0609020204030204" pitchFamily="49" charset="0"/>
            </a:endParaRPr>
          </a:p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pt-BR" dirty="0"/>
          </a:p>
          <a:p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ALTER VIEW </a:t>
            </a:r>
            <a:r>
              <a:rPr lang="en-US" sz="2800" dirty="0" err="1">
                <a:latin typeface="Consolas" panose="020B0609020204030204" pitchFamily="49" charset="0"/>
              </a:rPr>
              <a:t>cliped</a:t>
            </a:r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 AS (</a:t>
            </a:r>
          </a:p>
          <a:p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 err="1">
                <a:latin typeface="Consolas" panose="020B0609020204030204" pitchFamily="49" charset="0"/>
              </a:rPr>
              <a:t>p.Num_PED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c.Nome_CLI</a:t>
            </a:r>
            <a:r>
              <a:rPr lang="en-US" sz="2800" dirty="0">
                <a:latin typeface="Consolas" panose="020B0609020204030204" pitchFamily="49" charset="0"/>
              </a:rPr>
              <a:t> as </a:t>
            </a:r>
            <a:r>
              <a:rPr lang="en-US" sz="2800" dirty="0" err="1">
                <a:latin typeface="Consolas" panose="020B0609020204030204" pitchFamily="49" charset="0"/>
              </a:rPr>
              <a:t>Nome_Cliente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v.Nome_VEND</a:t>
            </a:r>
            <a:r>
              <a:rPr lang="en-US" sz="2800" dirty="0">
                <a:latin typeface="Consolas" panose="020B0609020204030204" pitchFamily="49" charset="0"/>
              </a:rPr>
              <a:t> as </a:t>
            </a:r>
            <a:r>
              <a:rPr lang="en-US" sz="2800" dirty="0" err="1">
                <a:latin typeface="Consolas" panose="020B0609020204030204" pitchFamily="49" charset="0"/>
              </a:rPr>
              <a:t>Nome_Vendedor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FROM </a:t>
            </a:r>
            <a:r>
              <a:rPr lang="en-US" sz="2800" dirty="0" err="1">
                <a:latin typeface="Consolas" panose="020B0609020204030204" pitchFamily="49" charset="0"/>
              </a:rPr>
              <a:t>cliente</a:t>
            </a:r>
            <a:r>
              <a:rPr lang="en-US" sz="2800" dirty="0">
                <a:latin typeface="Consolas" panose="020B0609020204030204" pitchFamily="49" charset="0"/>
              </a:rPr>
              <a:t> c</a:t>
            </a:r>
          </a:p>
          <a:p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INNER JOIN </a:t>
            </a:r>
            <a:r>
              <a:rPr lang="en-US" sz="2800" dirty="0" err="1">
                <a:latin typeface="Consolas" panose="020B0609020204030204" pitchFamily="49" charset="0"/>
              </a:rPr>
              <a:t>pedido</a:t>
            </a:r>
            <a:r>
              <a:rPr lang="en-US" sz="2800" dirty="0">
                <a:latin typeface="Consolas" panose="020B0609020204030204" pitchFamily="49" charset="0"/>
              </a:rPr>
              <a:t> p </a:t>
            </a:r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ON </a:t>
            </a:r>
            <a:r>
              <a:rPr lang="en-US" sz="2800" dirty="0" err="1">
                <a:latin typeface="Consolas" panose="020B0609020204030204" pitchFamily="49" charset="0"/>
              </a:rPr>
              <a:t>p.Cod_CLI</a:t>
            </a:r>
            <a:r>
              <a:rPr lang="en-US" sz="2800" dirty="0">
                <a:latin typeface="Consolas" panose="020B0609020204030204" pitchFamily="49" charset="0"/>
              </a:rPr>
              <a:t>=</a:t>
            </a:r>
            <a:r>
              <a:rPr lang="en-US" sz="2800" dirty="0" err="1">
                <a:latin typeface="Consolas" panose="020B0609020204030204" pitchFamily="49" charset="0"/>
              </a:rPr>
              <a:t>c.Cod_CLI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INNER JOIN </a:t>
            </a:r>
            <a:r>
              <a:rPr lang="en-US" sz="2800" dirty="0" err="1">
                <a:latin typeface="Consolas" panose="020B0609020204030204" pitchFamily="49" charset="0"/>
              </a:rPr>
              <a:t>vendedor</a:t>
            </a:r>
            <a:r>
              <a:rPr lang="en-US" sz="2800" dirty="0">
                <a:latin typeface="Consolas" panose="020B0609020204030204" pitchFamily="49" charset="0"/>
              </a:rPr>
              <a:t> v</a:t>
            </a:r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 ON </a:t>
            </a:r>
            <a:r>
              <a:rPr lang="en-US" sz="2800" dirty="0" err="1">
                <a:latin typeface="Consolas" panose="020B0609020204030204" pitchFamily="49" charset="0"/>
              </a:rPr>
              <a:t>p.Cod_VEND</a:t>
            </a:r>
            <a:r>
              <a:rPr lang="en-US" sz="2800" dirty="0">
                <a:latin typeface="Consolas" panose="020B0609020204030204" pitchFamily="49" charset="0"/>
              </a:rPr>
              <a:t>=</a:t>
            </a:r>
            <a:r>
              <a:rPr lang="en-US" sz="2800" dirty="0" err="1">
                <a:latin typeface="Consolas" panose="020B0609020204030204" pitchFamily="49" charset="0"/>
              </a:rPr>
              <a:t>v.Cod_VEND</a:t>
            </a:r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17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 err="1"/>
              <a:t>Excluíndo</a:t>
            </a:r>
            <a:r>
              <a:rPr lang="pt-BR" sz="4200" dirty="0"/>
              <a:t> </a:t>
            </a:r>
            <a:r>
              <a:rPr lang="pt-BR" sz="4200" dirty="0" err="1"/>
              <a:t>Views</a:t>
            </a:r>
            <a:endParaRPr sz="4200" dirty="0"/>
          </a:p>
        </p:txBody>
      </p:sp>
      <p:sp>
        <p:nvSpPr>
          <p:cNvPr id="6" name="Retângulo 5"/>
          <p:cNvSpPr/>
          <p:nvPr/>
        </p:nvSpPr>
        <p:spPr>
          <a:xfrm>
            <a:off x="609600" y="1317927"/>
            <a:ext cx="1131938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Sintaxe</a:t>
            </a:r>
            <a:r>
              <a:rPr lang="en-US" sz="2800" b="1" dirty="0"/>
              <a:t>:</a:t>
            </a:r>
          </a:p>
          <a:p>
            <a:endParaRPr lang="en-US" dirty="0"/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DROP VIEW </a:t>
            </a:r>
            <a:r>
              <a:rPr lang="pt-BR" sz="2800" dirty="0">
                <a:latin typeface="Consolas" panose="020B0609020204030204" pitchFamily="49" charset="0"/>
              </a:rPr>
              <a:t>&lt;nome da </a:t>
            </a:r>
            <a:r>
              <a:rPr lang="pt-BR" sz="2800" dirty="0" err="1">
                <a:latin typeface="Consolas" panose="020B0609020204030204" pitchFamily="49" charset="0"/>
              </a:rPr>
              <a:t>visao</a:t>
            </a:r>
            <a:r>
              <a:rPr lang="pt-BR" sz="2800" dirty="0">
                <a:latin typeface="Consolas" panose="020B0609020204030204" pitchFamily="49" charset="0"/>
              </a:rPr>
              <a:t>&gt; 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pt-BR" sz="2800" dirty="0">
                <a:latin typeface="Consolas" panose="020B0609020204030204" pitchFamily="49" charset="0"/>
              </a:rPr>
              <a:t>( &lt;instrução SELECT&gt; )</a:t>
            </a:r>
          </a:p>
          <a:p>
            <a:endParaRPr lang="pt-BR" sz="2800" dirty="0">
              <a:latin typeface="Consolas" panose="020B0609020204030204" pitchFamily="49" charset="0"/>
            </a:endParaRPr>
          </a:p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pt-BR" dirty="0"/>
          </a:p>
          <a:p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DROP VIEW </a:t>
            </a:r>
            <a:r>
              <a:rPr lang="en-US" sz="2800" dirty="0" err="1">
                <a:latin typeface="Consolas" panose="020B0609020204030204" pitchFamily="49" charset="0"/>
              </a:rPr>
              <a:t>cliped</a:t>
            </a:r>
            <a:endParaRPr lang="en-US" sz="2800" dirty="0">
              <a:solidFill>
                <a:srgbClr val="0318D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5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1981200" y="2667000"/>
            <a:ext cx="824915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pt-BR" sz="7200" kern="0" dirty="0" err="1"/>
              <a:t>Stored</a:t>
            </a:r>
            <a:r>
              <a:rPr lang="pt-BR" sz="7200" kern="0" dirty="0"/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99847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 err="1"/>
              <a:t>Stored</a:t>
            </a:r>
            <a:r>
              <a:rPr lang="pt-BR" sz="4200" dirty="0"/>
              <a:t> Procedures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926367"/>
            <a:ext cx="9982199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/>
            </a:lvl1pPr>
            <a:lvl2pPr marL="914400" lvl="1" indent="-457200">
              <a:buFont typeface="Courier New" panose="02070309020205020404" pitchFamily="49" charset="0"/>
              <a:buChar char="o"/>
              <a:defRPr sz="2800"/>
            </a:lvl2pPr>
            <a:lvl3pPr marL="1371600" lvl="2" indent="-457200">
              <a:buFont typeface="Arial" panose="020B0604020202020204" pitchFamily="34" charset="0"/>
              <a:buChar char="•"/>
              <a:defRPr sz="2800"/>
            </a:lvl3pPr>
          </a:lstStyle>
          <a:p>
            <a:r>
              <a:rPr lang="pt-BR" b="1" dirty="0"/>
              <a:t>O que é uma </a:t>
            </a:r>
            <a:r>
              <a:rPr lang="pt-BR" b="1" dirty="0" err="1"/>
              <a:t>Stored</a:t>
            </a:r>
            <a:r>
              <a:rPr lang="pt-BR" b="1" dirty="0"/>
              <a:t> Procedures?</a:t>
            </a:r>
          </a:p>
          <a:p>
            <a:endParaRPr lang="pt-BR" b="1" dirty="0"/>
          </a:p>
          <a:p>
            <a:r>
              <a:rPr lang="pt-BR" dirty="0"/>
              <a:t>Uma </a:t>
            </a:r>
            <a:r>
              <a:rPr lang="pt-BR" dirty="0" err="1"/>
              <a:t>Stored</a:t>
            </a:r>
            <a:r>
              <a:rPr lang="pt-BR" dirty="0"/>
              <a:t> Procedure é um segmento da SQL declarativa para armazenar funcionalidades que podem ser chamados através de triggers ou aplicações escritas em Java, C#, PHP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7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 err="1"/>
              <a:t>Stored</a:t>
            </a:r>
            <a:r>
              <a:rPr lang="pt-BR" sz="4200" dirty="0"/>
              <a:t> Procedures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926367"/>
            <a:ext cx="9982199" cy="35394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/>
            </a:lvl1pPr>
            <a:lvl2pPr marL="914400" lvl="1" indent="-457200">
              <a:buFont typeface="Courier New" panose="02070309020205020404" pitchFamily="49" charset="0"/>
              <a:buChar char="o"/>
              <a:defRPr sz="2800"/>
            </a:lvl2pPr>
            <a:lvl3pPr marL="1371600" lvl="2" indent="-457200">
              <a:buFont typeface="Arial" panose="020B0604020202020204" pitchFamily="34" charset="0"/>
              <a:buChar char="•"/>
              <a:defRPr sz="2800"/>
            </a:lvl3pPr>
          </a:lstStyle>
          <a:p>
            <a:r>
              <a:rPr lang="pt-BR" b="1" dirty="0"/>
              <a:t>Vantagens</a:t>
            </a:r>
          </a:p>
          <a:p>
            <a:endParaRPr lang="pt-BR" b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dirty="0"/>
              <a:t>Aumento da performance da aplicação, a </a:t>
            </a:r>
            <a:r>
              <a:rPr lang="pt-BR" dirty="0" err="1"/>
              <a:t>stored</a:t>
            </a:r>
            <a:r>
              <a:rPr lang="pt-BR" dirty="0"/>
              <a:t> procedure é compilada e armazenada no banco de dados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dirty="0"/>
              <a:t>Diminui o tráfego de dados entre a aplicação e o banco de dados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dirty="0"/>
              <a:t>As </a:t>
            </a:r>
            <a:r>
              <a:rPr lang="pt-BR" dirty="0" err="1"/>
              <a:t>Stored</a:t>
            </a:r>
            <a:r>
              <a:rPr lang="pt-BR" dirty="0"/>
              <a:t> procedures são reutilizáveis em diversas aplicações, ela está implementada no banco de dados.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dirty="0"/>
              <a:t>Melhor administração de permissão de cada aplicação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29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 err="1"/>
              <a:t>Stored</a:t>
            </a:r>
            <a:r>
              <a:rPr lang="pt-BR" sz="4200" dirty="0"/>
              <a:t> Procedures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926367"/>
            <a:ext cx="9982199" cy="31085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/>
            </a:lvl1pPr>
            <a:lvl2pPr marL="914400" lvl="1" indent="-457200">
              <a:buFont typeface="Courier New" panose="02070309020205020404" pitchFamily="49" charset="0"/>
              <a:buChar char="o"/>
              <a:defRPr sz="2800"/>
            </a:lvl2pPr>
            <a:lvl3pPr marL="1371600" lvl="2" indent="-457200">
              <a:buFont typeface="Arial" panose="020B0604020202020204" pitchFamily="34" charset="0"/>
              <a:buChar char="•"/>
              <a:defRPr sz="2800"/>
            </a:lvl3pPr>
          </a:lstStyle>
          <a:p>
            <a:r>
              <a:rPr lang="pt-BR" b="1" dirty="0"/>
              <a:t>Desvantagens</a:t>
            </a:r>
          </a:p>
          <a:p>
            <a:endParaRPr lang="pt-BR" b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dirty="0"/>
              <a:t>Alto uso de memória para cada conexão das SP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dirty="0"/>
              <a:t>Alto uso da CPU, </a:t>
            </a:r>
            <a:r>
              <a:rPr lang="pt-BR"/>
              <a:t>visto que o </a:t>
            </a:r>
            <a:r>
              <a:rPr lang="pt-BR" dirty="0"/>
              <a:t>servidor de banco de dados não foi projetado para trabalhar com operações lógicas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dirty="0"/>
              <a:t>Manutenção complexa em desenvolver e manter as SP e correlaciona-las com as necessidades dos sistemas.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24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44013" y="1676400"/>
            <a:ext cx="96429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Sintaxe</a:t>
            </a:r>
            <a:r>
              <a:rPr lang="en-US" sz="2800" b="1" dirty="0"/>
              <a:t>:</a:t>
            </a:r>
          </a:p>
          <a:p>
            <a:endParaRPr lang="en-US" dirty="0"/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CREATE PROCEDURE </a:t>
            </a:r>
            <a:r>
              <a:rPr lang="pt-BR" sz="2800" dirty="0">
                <a:latin typeface="Consolas" panose="020B0609020204030204" pitchFamily="49" charset="0"/>
              </a:rPr>
              <a:t>&lt;nome da SP&gt; 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pt-BR" sz="2800" dirty="0">
                <a:latin typeface="Consolas" panose="020B0609020204030204" pitchFamily="49" charset="0"/>
              </a:rPr>
              <a:t>( &lt;instrução SELECT&gt; )</a:t>
            </a:r>
          </a:p>
          <a:p>
            <a:endParaRPr lang="pt-BR" sz="2800" dirty="0">
              <a:latin typeface="Consolas" panose="020B0609020204030204" pitchFamily="49" charset="0"/>
            </a:endParaRPr>
          </a:p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pt-BR" dirty="0"/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CREATE PROCEDURE </a:t>
            </a:r>
            <a:r>
              <a:rPr lang="pt-BR" sz="2800" dirty="0" err="1">
                <a:latin typeface="Consolas" panose="020B0609020204030204" pitchFamily="49" charset="0"/>
              </a:rPr>
              <a:t>cliped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AS (</a:t>
            </a: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 err="1">
                <a:latin typeface="Consolas" panose="020B0609020204030204" pitchFamily="49" charset="0"/>
              </a:rPr>
              <a:t>c.Nome_CLI</a:t>
            </a:r>
            <a:r>
              <a:rPr lang="pt-BR" sz="2800" dirty="0">
                <a:latin typeface="Consolas" panose="020B0609020204030204" pitchFamily="49" charset="0"/>
              </a:rPr>
              <a:t>, </a:t>
            </a:r>
            <a:r>
              <a:rPr lang="pt-BR" sz="2800" dirty="0" err="1">
                <a:latin typeface="Consolas" panose="020B0609020204030204" pitchFamily="49" charset="0"/>
              </a:rPr>
              <a:t>c.Cidade</a:t>
            </a:r>
            <a:r>
              <a:rPr lang="pt-BR" sz="2800" dirty="0">
                <a:latin typeface="Consolas" panose="020B0609020204030204" pitchFamily="49" charset="0"/>
              </a:rPr>
              <a:t>, </a:t>
            </a:r>
            <a:r>
              <a:rPr lang="pt-BR" sz="2800" dirty="0" err="1">
                <a:latin typeface="Consolas" panose="020B0609020204030204" pitchFamily="49" charset="0"/>
              </a:rPr>
              <a:t>p.Num_PED</a:t>
            </a:r>
            <a:endParaRPr lang="pt-BR" sz="2800" dirty="0"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FROM </a:t>
            </a:r>
            <a:r>
              <a:rPr lang="pt-BR" sz="2800" dirty="0">
                <a:latin typeface="Consolas" panose="020B0609020204030204" pitchFamily="49" charset="0"/>
              </a:rPr>
              <a:t>cliente c</a:t>
            </a:r>
          </a:p>
          <a:p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INNER JOIN </a:t>
            </a:r>
            <a:r>
              <a:rPr lang="en-US" sz="2800" dirty="0" err="1">
                <a:latin typeface="Consolas" panose="020B0609020204030204" pitchFamily="49" charset="0"/>
              </a:rPr>
              <a:t>pedido</a:t>
            </a:r>
            <a:r>
              <a:rPr lang="en-US" sz="2800" dirty="0">
                <a:latin typeface="Consolas" panose="020B0609020204030204" pitchFamily="49" charset="0"/>
              </a:rPr>
              <a:t> p</a:t>
            </a:r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 ON </a:t>
            </a:r>
            <a:r>
              <a:rPr lang="en-US" sz="2800" dirty="0" err="1">
                <a:latin typeface="Consolas" panose="020B0609020204030204" pitchFamily="49" charset="0"/>
              </a:rPr>
              <a:t>p.Cod_CLI</a:t>
            </a:r>
            <a:r>
              <a:rPr lang="en-US" sz="2800" dirty="0">
                <a:latin typeface="Consolas" panose="020B0609020204030204" pitchFamily="49" charset="0"/>
              </a:rPr>
              <a:t>=</a:t>
            </a:r>
            <a:r>
              <a:rPr lang="en-US" sz="2800" dirty="0" err="1">
                <a:latin typeface="Consolas" panose="020B0609020204030204" pitchFamily="49" charset="0"/>
              </a:rPr>
              <a:t>c.Cod_CLI</a:t>
            </a:r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Criando - </a:t>
            </a:r>
            <a:r>
              <a:rPr lang="pt-BR" sz="4200" kern="0" dirty="0" err="1"/>
              <a:t>Stored</a:t>
            </a:r>
            <a:r>
              <a:rPr lang="pt-BR" sz="4200" kern="0" dirty="0"/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284267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Executando - </a:t>
            </a:r>
            <a:r>
              <a:rPr lang="pt-BR" sz="4200" dirty="0" err="1"/>
              <a:t>Stored</a:t>
            </a:r>
            <a:r>
              <a:rPr lang="pt-BR" sz="4200" dirty="0"/>
              <a:t> Procedures </a:t>
            </a:r>
            <a:endParaRPr sz="4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276600"/>
            <a:ext cx="4705350" cy="16859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362075" y="2514600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EXEC </a:t>
            </a:r>
            <a:r>
              <a:rPr lang="pt-BR" sz="2800" dirty="0" err="1">
                <a:latin typeface="Consolas" panose="020B0609020204030204" pitchFamily="49" charset="0"/>
              </a:rPr>
              <a:t>cliped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161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44013" y="1676400"/>
            <a:ext cx="11166987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pt-BR" dirty="0"/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CREATE PROCEDURE </a:t>
            </a:r>
            <a:r>
              <a:rPr lang="pt-BR" sz="2800" dirty="0">
                <a:latin typeface="Consolas" panose="020B0609020204030204" pitchFamily="49" charset="0"/>
              </a:rPr>
              <a:t>cliped2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latin typeface="Consolas" panose="020B0609020204030204" pitchFamily="49" charset="0"/>
              </a:rPr>
              <a:t>@cidade </a:t>
            </a:r>
            <a:r>
              <a:rPr lang="pt-BR" sz="2800" dirty="0" err="1">
                <a:solidFill>
                  <a:srgbClr val="0318DB"/>
                </a:solidFill>
                <a:latin typeface="Consolas" panose="020B0609020204030204" pitchFamily="49" charset="0"/>
              </a:rPr>
              <a:t>nvarchar</a:t>
            </a:r>
            <a:r>
              <a:rPr lang="pt-BR" sz="2800" dirty="0">
                <a:latin typeface="Consolas" panose="020B0609020204030204" pitchFamily="49" charset="0"/>
              </a:rPr>
              <a:t>(30)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AS 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 err="1">
                <a:latin typeface="Consolas" panose="020B0609020204030204" pitchFamily="49" charset="0"/>
              </a:rPr>
              <a:t>c.Nome_CLI</a:t>
            </a:r>
            <a:r>
              <a:rPr lang="pt-BR" sz="2800" dirty="0">
                <a:latin typeface="Consolas" panose="020B0609020204030204" pitchFamily="49" charset="0"/>
              </a:rPr>
              <a:t>, </a:t>
            </a:r>
            <a:r>
              <a:rPr lang="pt-BR" sz="2800" dirty="0" err="1">
                <a:latin typeface="Consolas" panose="020B0609020204030204" pitchFamily="49" charset="0"/>
              </a:rPr>
              <a:t>c.Cidade</a:t>
            </a:r>
            <a:r>
              <a:rPr lang="pt-BR" sz="2800" dirty="0">
                <a:latin typeface="Consolas" panose="020B0609020204030204" pitchFamily="49" charset="0"/>
              </a:rPr>
              <a:t>, </a:t>
            </a:r>
            <a:r>
              <a:rPr lang="pt-BR" sz="2800" dirty="0" err="1">
                <a:latin typeface="Consolas" panose="020B0609020204030204" pitchFamily="49" charset="0"/>
              </a:rPr>
              <a:t>p.Num_PED</a:t>
            </a:r>
            <a:endParaRPr lang="pt-BR" sz="2800" dirty="0"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FROM </a:t>
            </a:r>
            <a:r>
              <a:rPr lang="pt-BR" sz="2800" dirty="0">
                <a:latin typeface="Consolas" panose="020B0609020204030204" pitchFamily="49" charset="0"/>
              </a:rPr>
              <a:t>cliente c</a:t>
            </a: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INNER JOIN </a:t>
            </a:r>
            <a:r>
              <a:rPr lang="pt-BR" sz="2800" dirty="0">
                <a:latin typeface="Consolas" panose="020B0609020204030204" pitchFamily="49" charset="0"/>
              </a:rPr>
              <a:t>pedido p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ON </a:t>
            </a:r>
            <a:r>
              <a:rPr lang="pt-BR" sz="2800" dirty="0" err="1">
                <a:latin typeface="Consolas" panose="020B0609020204030204" pitchFamily="49" charset="0"/>
              </a:rPr>
              <a:t>p.Cod_CLI</a:t>
            </a:r>
            <a:r>
              <a:rPr lang="pt-BR" sz="2800" dirty="0">
                <a:latin typeface="Consolas" panose="020B0609020204030204" pitchFamily="49" charset="0"/>
              </a:rPr>
              <a:t>=</a:t>
            </a:r>
            <a:r>
              <a:rPr lang="pt-BR" sz="2800" dirty="0" err="1">
                <a:latin typeface="Consolas" panose="020B0609020204030204" pitchFamily="49" charset="0"/>
              </a:rPr>
              <a:t>c.Cod_CLI</a:t>
            </a:r>
            <a:endParaRPr lang="pt-BR" sz="2800" dirty="0"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WHERE </a:t>
            </a:r>
            <a:r>
              <a:rPr lang="pt-BR" sz="2800" dirty="0">
                <a:latin typeface="Consolas" panose="020B0609020204030204" pitchFamily="49" charset="0"/>
              </a:rPr>
              <a:t>cidade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LIKE </a:t>
            </a:r>
            <a:r>
              <a:rPr lang="pt-BR" sz="2800" dirty="0">
                <a:latin typeface="Consolas" panose="020B0609020204030204" pitchFamily="49" charset="0"/>
              </a:rPr>
              <a:t>@cidade)</a:t>
            </a:r>
          </a:p>
          <a:p>
            <a:endParaRPr lang="pt-BR" sz="2800" dirty="0">
              <a:latin typeface="Consolas" panose="020B0609020204030204" pitchFamily="49" charset="0"/>
            </a:endParaRPr>
          </a:p>
          <a:p>
            <a:r>
              <a:rPr lang="en-US" sz="2800" b="1" dirty="0" err="1"/>
              <a:t>Executando</a:t>
            </a:r>
            <a:r>
              <a:rPr lang="en-US" sz="2800" b="1" dirty="0"/>
              <a:t>:</a:t>
            </a: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EXEC </a:t>
            </a:r>
            <a:r>
              <a:rPr lang="pt-BR" sz="2800" dirty="0">
                <a:latin typeface="Consolas" panose="020B0609020204030204" pitchFamily="49" charset="0"/>
              </a:rPr>
              <a:t>cliped2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latin typeface="Consolas" panose="020B0609020204030204" pitchFamily="49" charset="0"/>
              </a:rPr>
              <a:t>@cidade = '</a:t>
            </a:r>
            <a:r>
              <a:rPr lang="pt-BR" sz="2800" dirty="0" err="1">
                <a:latin typeface="Consolas" panose="020B0609020204030204" pitchFamily="49" charset="0"/>
              </a:rPr>
              <a:t>cur</a:t>
            </a:r>
            <a:r>
              <a:rPr lang="pt-BR" sz="2800" dirty="0">
                <a:latin typeface="Consolas" panose="020B0609020204030204" pitchFamily="49" charset="0"/>
              </a:rPr>
              <a:t>%'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609600" y="629556"/>
            <a:ext cx="108966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Criando - </a:t>
            </a:r>
            <a:r>
              <a:rPr lang="pt-BR" sz="4200" kern="0" dirty="0" err="1"/>
              <a:t>Stored</a:t>
            </a:r>
            <a:r>
              <a:rPr lang="pt-BR" sz="4200" kern="0" dirty="0"/>
              <a:t> Procedures com parâmetro </a:t>
            </a:r>
          </a:p>
        </p:txBody>
      </p:sp>
    </p:spTree>
    <p:extLst>
      <p:ext uri="{BB962C8B-B14F-4D97-AF65-F5344CB8AC3E}">
        <p14:creationId xmlns:p14="http://schemas.microsoft.com/office/powerpoint/2010/main" val="77791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9600" y="1935683"/>
            <a:ext cx="11166987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pt-BR" dirty="0"/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CREATE PROCEDURE </a:t>
            </a:r>
            <a:r>
              <a:rPr lang="pt-BR" sz="2800" dirty="0">
                <a:latin typeface="Consolas" panose="020B0609020204030204" pitchFamily="49" charset="0"/>
              </a:rPr>
              <a:t>cliped3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latin typeface="Consolas" panose="020B0609020204030204" pitchFamily="49" charset="0"/>
              </a:rPr>
              <a:t>@cidade </a:t>
            </a:r>
            <a:r>
              <a:rPr lang="pt-BR" sz="2800" dirty="0" err="1">
                <a:solidFill>
                  <a:srgbClr val="0318DB"/>
                </a:solidFill>
                <a:latin typeface="Consolas" panose="020B0609020204030204" pitchFamily="49" charset="0"/>
              </a:rPr>
              <a:t>nvarchar</a:t>
            </a:r>
            <a:r>
              <a:rPr lang="pt-BR" sz="2800" dirty="0">
                <a:latin typeface="Consolas" panose="020B0609020204030204" pitchFamily="49" charset="0"/>
              </a:rPr>
              <a:t>(30), @</a:t>
            </a:r>
            <a:r>
              <a:rPr lang="pt-BR" sz="2800" dirty="0" err="1">
                <a:latin typeface="Consolas" panose="020B0609020204030204" pitchFamily="49" charset="0"/>
              </a:rPr>
              <a:t>nome_cli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318DB"/>
                </a:solidFill>
                <a:latin typeface="Consolas" panose="020B0609020204030204" pitchFamily="49" charset="0"/>
              </a:rPr>
              <a:t>nvarchar</a:t>
            </a:r>
            <a:r>
              <a:rPr lang="pt-BR" sz="2800" dirty="0">
                <a:latin typeface="Consolas" panose="020B0609020204030204" pitchFamily="49" charset="0"/>
              </a:rPr>
              <a:t>(30)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AS 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 err="1">
                <a:latin typeface="Consolas" panose="020B0609020204030204" pitchFamily="49" charset="0"/>
              </a:rPr>
              <a:t>c.Nome_CLI</a:t>
            </a:r>
            <a:r>
              <a:rPr lang="pt-BR" sz="2800" dirty="0">
                <a:latin typeface="Consolas" panose="020B0609020204030204" pitchFamily="49" charset="0"/>
              </a:rPr>
              <a:t>, </a:t>
            </a:r>
            <a:r>
              <a:rPr lang="pt-BR" sz="2800" dirty="0" err="1">
                <a:latin typeface="Consolas" panose="020B0609020204030204" pitchFamily="49" charset="0"/>
              </a:rPr>
              <a:t>c.Cidade</a:t>
            </a:r>
            <a:r>
              <a:rPr lang="pt-BR" sz="2800" dirty="0">
                <a:latin typeface="Consolas" panose="020B0609020204030204" pitchFamily="49" charset="0"/>
              </a:rPr>
              <a:t>, </a:t>
            </a:r>
            <a:r>
              <a:rPr lang="pt-BR" sz="2800" dirty="0" err="1">
                <a:latin typeface="Consolas" panose="020B0609020204030204" pitchFamily="49" charset="0"/>
              </a:rPr>
              <a:t>p.Num_PED</a:t>
            </a:r>
            <a:endParaRPr lang="pt-BR" sz="2800" dirty="0"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FROM </a:t>
            </a:r>
            <a:r>
              <a:rPr lang="pt-BR" sz="2800" dirty="0">
                <a:latin typeface="Consolas" panose="020B0609020204030204" pitchFamily="49" charset="0"/>
              </a:rPr>
              <a:t>cliente c</a:t>
            </a: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INNER JOIN </a:t>
            </a:r>
            <a:r>
              <a:rPr lang="pt-BR" sz="2800" dirty="0">
                <a:latin typeface="Consolas" panose="020B0609020204030204" pitchFamily="49" charset="0"/>
              </a:rPr>
              <a:t>pedido p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ON </a:t>
            </a:r>
            <a:r>
              <a:rPr lang="pt-BR" sz="2800" dirty="0" err="1">
                <a:latin typeface="Consolas" panose="020B0609020204030204" pitchFamily="49" charset="0"/>
              </a:rPr>
              <a:t>p.Cod_CLI</a:t>
            </a:r>
            <a:r>
              <a:rPr lang="pt-BR" sz="2800" dirty="0">
                <a:latin typeface="Consolas" panose="020B0609020204030204" pitchFamily="49" charset="0"/>
              </a:rPr>
              <a:t>=</a:t>
            </a:r>
            <a:r>
              <a:rPr lang="pt-BR" sz="2800" dirty="0" err="1">
                <a:latin typeface="Consolas" panose="020B0609020204030204" pitchFamily="49" charset="0"/>
              </a:rPr>
              <a:t>c.Cod_CLI</a:t>
            </a:r>
            <a:endParaRPr lang="pt-BR" sz="2800" dirty="0"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WHERE </a:t>
            </a:r>
            <a:r>
              <a:rPr lang="pt-BR" sz="2800" dirty="0">
                <a:latin typeface="Consolas" panose="020B0609020204030204" pitchFamily="49" charset="0"/>
              </a:rPr>
              <a:t>cidade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LIKE </a:t>
            </a:r>
            <a:r>
              <a:rPr lang="pt-BR" sz="2800" dirty="0">
                <a:latin typeface="Consolas" panose="020B0609020204030204" pitchFamily="49" charset="0"/>
              </a:rPr>
              <a:t>@cidade AND </a:t>
            </a:r>
            <a:r>
              <a:rPr lang="pt-BR" sz="2800" dirty="0" err="1">
                <a:latin typeface="Consolas" panose="020B0609020204030204" pitchFamily="49" charset="0"/>
              </a:rPr>
              <a:t>nome_cli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</a:rPr>
              <a:t>like</a:t>
            </a:r>
            <a:r>
              <a:rPr lang="pt-BR" sz="2800" dirty="0">
                <a:latin typeface="Consolas" panose="020B0609020204030204" pitchFamily="49" charset="0"/>
              </a:rPr>
              <a:t> @</a:t>
            </a:r>
            <a:r>
              <a:rPr lang="pt-BR" sz="2800" dirty="0" err="1">
                <a:latin typeface="Consolas" panose="020B0609020204030204" pitchFamily="49" charset="0"/>
              </a:rPr>
              <a:t>nome_cli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endParaRPr lang="pt-BR" sz="2800" dirty="0">
              <a:latin typeface="Consolas" panose="020B0609020204030204" pitchFamily="49" charset="0"/>
            </a:endParaRPr>
          </a:p>
          <a:p>
            <a:r>
              <a:rPr lang="en-US" sz="2800" b="1" dirty="0" err="1"/>
              <a:t>Executando</a:t>
            </a:r>
            <a:r>
              <a:rPr lang="en-US" sz="2800" b="1" dirty="0"/>
              <a:t>:</a:t>
            </a: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EXEC </a:t>
            </a:r>
            <a:r>
              <a:rPr lang="pt-BR" sz="2800" dirty="0">
                <a:latin typeface="Consolas" panose="020B0609020204030204" pitchFamily="49" charset="0"/>
              </a:rPr>
              <a:t>cliped2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latin typeface="Consolas" panose="020B0609020204030204" pitchFamily="49" charset="0"/>
              </a:rPr>
              <a:t>@cidade = ‘%‘, @</a:t>
            </a:r>
            <a:r>
              <a:rPr lang="pt-BR" sz="2800" dirty="0" err="1">
                <a:latin typeface="Consolas" panose="020B0609020204030204" pitchFamily="49" charset="0"/>
              </a:rPr>
              <a:t>nome_cli</a:t>
            </a:r>
            <a:r>
              <a:rPr lang="pt-BR" sz="2800" dirty="0">
                <a:latin typeface="Consolas" panose="020B0609020204030204" pitchFamily="49" charset="0"/>
              </a:rPr>
              <a:t> = ‘%a%’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609600" y="629556"/>
            <a:ext cx="108966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Criando - </a:t>
            </a:r>
            <a:r>
              <a:rPr lang="pt-BR" sz="4200" kern="0" dirty="0" err="1"/>
              <a:t>Stored</a:t>
            </a:r>
            <a:r>
              <a:rPr lang="pt-BR" sz="4200" kern="0" dirty="0"/>
              <a:t> Procedures com múltiplos parâmetros </a:t>
            </a:r>
          </a:p>
        </p:txBody>
      </p:sp>
    </p:spTree>
    <p:extLst>
      <p:ext uri="{BB962C8B-B14F-4D97-AF65-F5344CB8AC3E}">
        <p14:creationId xmlns:p14="http://schemas.microsoft.com/office/powerpoint/2010/main" val="372692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 err="1"/>
              <a:t>Views</a:t>
            </a:r>
            <a:r>
              <a:rPr lang="pt-BR" sz="4200" dirty="0"/>
              <a:t> - visões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926367"/>
            <a:ext cx="9982199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/>
            </a:lvl1pPr>
            <a:lvl2pPr marL="914400" lvl="1" indent="-457200">
              <a:buFont typeface="Courier New" panose="02070309020205020404" pitchFamily="49" charset="0"/>
              <a:buChar char="o"/>
              <a:defRPr sz="2800"/>
            </a:lvl2pPr>
            <a:lvl3pPr marL="1371600" lvl="2" indent="-457200">
              <a:buFont typeface="Arial" panose="020B0604020202020204" pitchFamily="34" charset="0"/>
              <a:buChar char="•"/>
              <a:defRPr sz="2800"/>
            </a:lvl3pPr>
          </a:lstStyle>
          <a:p>
            <a:r>
              <a:rPr lang="pt-BR" b="1" dirty="0"/>
              <a:t>O que é uma </a:t>
            </a:r>
            <a:r>
              <a:rPr lang="pt-BR" b="1" dirty="0" err="1"/>
              <a:t>View</a:t>
            </a:r>
            <a:r>
              <a:rPr lang="pt-BR" b="1" dirty="0"/>
              <a:t>?</a:t>
            </a:r>
          </a:p>
          <a:p>
            <a:r>
              <a:rPr lang="pt-BR" dirty="0"/>
              <a:t>Uma </a:t>
            </a:r>
            <a:r>
              <a:rPr lang="pt-BR" dirty="0" err="1"/>
              <a:t>view</a:t>
            </a:r>
            <a:r>
              <a:rPr lang="pt-BR" dirty="0"/>
              <a:t> pode ser definida como uma tabela lógica baseada em uma tabela ou mais tabelas ou em outra </a:t>
            </a:r>
            <a:r>
              <a:rPr lang="pt-BR" dirty="0" err="1"/>
              <a:t>view</a:t>
            </a:r>
            <a:r>
              <a:rPr lang="pt-BR" dirty="0"/>
              <a:t>.  Uma </a:t>
            </a:r>
            <a:r>
              <a:rPr lang="pt-BR" dirty="0" err="1"/>
              <a:t>view</a:t>
            </a:r>
            <a:r>
              <a:rPr lang="pt-BR" dirty="0"/>
              <a:t> não possui dados próprios.</a:t>
            </a:r>
          </a:p>
          <a:p>
            <a:endParaRPr lang="pt-BR" dirty="0"/>
          </a:p>
          <a:p>
            <a:r>
              <a:rPr lang="pt-BR" dirty="0"/>
              <a:t>As tabelas que compõe uma </a:t>
            </a:r>
            <a:r>
              <a:rPr lang="pt-BR" dirty="0" err="1"/>
              <a:t>view</a:t>
            </a:r>
            <a:r>
              <a:rPr lang="pt-BR" dirty="0"/>
              <a:t> são chamadas de tabelas-base.  A </a:t>
            </a:r>
            <a:r>
              <a:rPr lang="pt-BR" dirty="0" err="1"/>
              <a:t>view</a:t>
            </a:r>
            <a:r>
              <a:rPr lang="pt-BR" dirty="0"/>
              <a:t> é armazenada como uma instrução SELECT no dicionário de dados.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61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101346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Criando - </a:t>
            </a:r>
            <a:r>
              <a:rPr lang="pt-BR" sz="4200" dirty="0" err="1"/>
              <a:t>Stored</a:t>
            </a:r>
            <a:r>
              <a:rPr lang="pt-BR" sz="4200" dirty="0"/>
              <a:t> Procedures INSERT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9600" y="1317927"/>
            <a:ext cx="1131938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647700" y="181778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minhaSP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@COD_PROD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@DESC_PROD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@UNIDADE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@VALOR_PROD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PRODUTO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Desc_PROD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Unidade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@COD_PROD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@DESC_PROD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@UNIDADE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@VALOR_PROD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62600" y="1289352"/>
            <a:ext cx="2016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Executando</a:t>
            </a:r>
            <a:r>
              <a:rPr lang="en-US" sz="2800" b="1" dirty="0"/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5562600" y="21181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minhaSP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@COD_PROD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@DESC_PROD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'TESTE'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@UNIDADE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'2'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@VALOR_PROD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03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101346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Criando - </a:t>
            </a:r>
            <a:r>
              <a:rPr lang="pt-BR" sz="4200" dirty="0" err="1"/>
              <a:t>Stored</a:t>
            </a:r>
            <a:r>
              <a:rPr lang="pt-BR" sz="4200" dirty="0"/>
              <a:t> Procedures UPDATE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9600" y="1317927"/>
            <a:ext cx="1131938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5562600" y="1289352"/>
            <a:ext cx="2016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Executando</a:t>
            </a:r>
            <a:r>
              <a:rPr lang="en-US" sz="2800" b="1" dirty="0"/>
              <a:t>:</a:t>
            </a:r>
          </a:p>
        </p:txBody>
      </p:sp>
      <p:sp>
        <p:nvSpPr>
          <p:cNvPr id="7" name="Retângulo 6"/>
          <p:cNvSpPr/>
          <p:nvPr/>
        </p:nvSpPr>
        <p:spPr>
          <a:xfrm>
            <a:off x="685800" y="197772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minhaSP_UP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@COD_PROD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@DESC_PROD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@UNIDADE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@VALOR_PROD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Desc_PROD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@DESC_PROD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Unidade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@UNIDADE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Valor_PROD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@VALOR_PROD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COD_PROD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@COD_PROD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572125" y="21467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minhaSP_UP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@COD_PROD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@DESC_PROD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'TESTE ALTERADO'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@UNIDADE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'4'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@VALOR_PROD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58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101346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Criando - </a:t>
            </a:r>
            <a:r>
              <a:rPr lang="pt-BR" sz="4200" dirty="0" err="1"/>
              <a:t>Stored</a:t>
            </a:r>
            <a:r>
              <a:rPr lang="pt-BR" sz="4200" dirty="0"/>
              <a:t> Procedures - IF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9600" y="1317927"/>
            <a:ext cx="1131938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581024" y="5257467"/>
            <a:ext cx="2016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Executando</a:t>
            </a:r>
            <a:r>
              <a:rPr lang="en-US" sz="2800" b="1" dirty="0"/>
              <a:t>:</a:t>
            </a:r>
          </a:p>
        </p:txBody>
      </p:sp>
      <p:sp>
        <p:nvSpPr>
          <p:cNvPr id="2" name="Retângulo 1"/>
          <p:cNvSpPr/>
          <p:nvPr/>
        </p:nvSpPr>
        <p:spPr>
          <a:xfrm>
            <a:off x="581024" y="1841147"/>
            <a:ext cx="11534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UPD_INS_PRODUTOS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@COD_PROD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@DESC_PROD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@UNIDADE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@VALOR_PROD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(EXISTS(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COD_PROD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COD_PROD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@COD_PROD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PRODUTO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Desc_PROD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@DESC_PROD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Unidade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@UNIDADE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alor_PROD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@VALOR_PROD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@COD_PROD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PRODUTO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C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od_PROD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Desc_PROD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Unidade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@COD_PROD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@DESC_PROD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@UNIDADE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@VALOR_PROD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09600" y="578068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UPD_INS_PRODUTOS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@COD_PROD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23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@DESC_PROD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'TESTE NOVO'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@UNIDADE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'3'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@VALOR_PROD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3724788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 err="1"/>
              <a:t>Excluíndo</a:t>
            </a:r>
            <a:r>
              <a:rPr lang="pt-BR" sz="4200" dirty="0"/>
              <a:t> - </a:t>
            </a:r>
            <a:r>
              <a:rPr lang="pt-BR" sz="4200" dirty="0" err="1"/>
              <a:t>Stored</a:t>
            </a:r>
            <a:r>
              <a:rPr lang="pt-BR" sz="4200" dirty="0"/>
              <a:t> Procedures </a:t>
            </a:r>
            <a:endParaRPr sz="4200" dirty="0"/>
          </a:p>
        </p:txBody>
      </p:sp>
      <p:sp>
        <p:nvSpPr>
          <p:cNvPr id="6" name="Retângulo 5"/>
          <p:cNvSpPr/>
          <p:nvPr/>
        </p:nvSpPr>
        <p:spPr>
          <a:xfrm>
            <a:off x="609600" y="1317927"/>
            <a:ext cx="1131938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Sintaxe</a:t>
            </a:r>
            <a:r>
              <a:rPr lang="en-US" sz="2800" b="1" dirty="0"/>
              <a:t>:</a:t>
            </a:r>
          </a:p>
          <a:p>
            <a:endParaRPr lang="en-US" dirty="0"/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DROP PROCEDURE </a:t>
            </a:r>
            <a:r>
              <a:rPr lang="pt-BR" sz="2800" dirty="0">
                <a:latin typeface="Consolas" panose="020B0609020204030204" pitchFamily="49" charset="0"/>
              </a:rPr>
              <a:t>&lt;nome da </a:t>
            </a:r>
            <a:r>
              <a:rPr lang="pt-BR" sz="2800" dirty="0" err="1">
                <a:latin typeface="Consolas" panose="020B0609020204030204" pitchFamily="49" charset="0"/>
              </a:rPr>
              <a:t>visao</a:t>
            </a:r>
            <a:r>
              <a:rPr lang="pt-BR" sz="2800" dirty="0">
                <a:latin typeface="Consolas" panose="020B0609020204030204" pitchFamily="49" charset="0"/>
              </a:rPr>
              <a:t>&gt; 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pt-BR" sz="2800" dirty="0">
                <a:latin typeface="Consolas" panose="020B0609020204030204" pitchFamily="49" charset="0"/>
              </a:rPr>
              <a:t>( &lt;instrução SELECT&gt; )</a:t>
            </a:r>
          </a:p>
          <a:p>
            <a:endParaRPr lang="pt-BR" sz="2800" dirty="0">
              <a:latin typeface="Consolas" panose="020B0609020204030204" pitchFamily="49" charset="0"/>
            </a:endParaRPr>
          </a:p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pt-BR" dirty="0"/>
          </a:p>
          <a:p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DROP PROCEDURE </a:t>
            </a:r>
            <a:r>
              <a:rPr lang="en-US" sz="2800" dirty="0" err="1">
                <a:latin typeface="Consolas" panose="020B0609020204030204" pitchFamily="49" charset="0"/>
              </a:rPr>
              <a:t>cliped</a:t>
            </a:r>
            <a:endParaRPr lang="en-US" sz="2800" dirty="0">
              <a:solidFill>
                <a:srgbClr val="0318D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6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1981200" y="2667000"/>
            <a:ext cx="824915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pt-BR" sz="7200" kern="0"/>
              <a:t>Exercícios</a:t>
            </a:r>
            <a:endParaRPr lang="pt-BR" sz="7200" kern="0" dirty="0"/>
          </a:p>
        </p:txBody>
      </p:sp>
    </p:spTree>
    <p:extLst>
      <p:ext uri="{BB962C8B-B14F-4D97-AF65-F5344CB8AC3E}">
        <p14:creationId xmlns:p14="http://schemas.microsoft.com/office/powerpoint/2010/main" val="38477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 err="1"/>
              <a:t>Views</a:t>
            </a:r>
            <a:endParaRPr sz="4200" dirty="0"/>
          </a:p>
        </p:txBody>
      </p:sp>
      <p:sp>
        <p:nvSpPr>
          <p:cNvPr id="6" name="Retângulo 5"/>
          <p:cNvSpPr/>
          <p:nvPr/>
        </p:nvSpPr>
        <p:spPr>
          <a:xfrm>
            <a:off x="619125" y="1676400"/>
            <a:ext cx="9753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Por que usar </a:t>
            </a:r>
            <a:r>
              <a:rPr lang="pt-BR" sz="2800" b="1" dirty="0" err="1"/>
              <a:t>Views</a:t>
            </a:r>
            <a:r>
              <a:rPr lang="pt-BR" sz="2800" b="1" dirty="0"/>
              <a:t>?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pt-BR" sz="2800" dirty="0"/>
              <a:t>Para facilitar consultas complexas.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pt-BR" sz="2800" dirty="0"/>
              <a:t>Para permitir independência de dados.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pt-BR" sz="2800" dirty="0"/>
              <a:t>Para apresentar diferentes </a:t>
            </a:r>
            <a:r>
              <a:rPr lang="pt-BR" sz="2800" dirty="0" err="1"/>
              <a:t>views</a:t>
            </a:r>
            <a:r>
              <a:rPr lang="pt-BR" sz="2800" dirty="0"/>
              <a:t> dos mesmos dados.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pt-BR" sz="2800" dirty="0"/>
              <a:t>Com as visões pode-se restringir o acesso aos dados especificando quais colunas e/ou  linhas um determinado usuário, aplicação ou grupo pode ver.</a:t>
            </a:r>
          </a:p>
        </p:txBody>
      </p:sp>
    </p:spTree>
    <p:extLst>
      <p:ext uri="{BB962C8B-B14F-4D97-AF65-F5344CB8AC3E}">
        <p14:creationId xmlns:p14="http://schemas.microsoft.com/office/powerpoint/2010/main" val="231026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Criando </a:t>
            </a:r>
            <a:r>
              <a:rPr lang="pt-BR" sz="4200" dirty="0" err="1"/>
              <a:t>Views</a:t>
            </a:r>
            <a:endParaRPr sz="4200" dirty="0"/>
          </a:p>
        </p:txBody>
      </p:sp>
      <p:sp>
        <p:nvSpPr>
          <p:cNvPr id="6" name="Retângulo 5"/>
          <p:cNvSpPr/>
          <p:nvPr/>
        </p:nvSpPr>
        <p:spPr>
          <a:xfrm>
            <a:off x="644013" y="1676400"/>
            <a:ext cx="96429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Sintaxe</a:t>
            </a:r>
            <a:r>
              <a:rPr lang="en-US" sz="2800" b="1" dirty="0"/>
              <a:t>:</a:t>
            </a:r>
          </a:p>
          <a:p>
            <a:endParaRPr lang="en-US" dirty="0"/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CREATE VIEW </a:t>
            </a:r>
            <a:r>
              <a:rPr lang="pt-BR" sz="2800" dirty="0">
                <a:latin typeface="Consolas" panose="020B0609020204030204" pitchFamily="49" charset="0"/>
              </a:rPr>
              <a:t>&lt;nome da </a:t>
            </a:r>
            <a:r>
              <a:rPr lang="pt-BR" sz="2800" dirty="0" err="1">
                <a:latin typeface="Consolas" panose="020B0609020204030204" pitchFamily="49" charset="0"/>
              </a:rPr>
              <a:t>visao</a:t>
            </a:r>
            <a:r>
              <a:rPr lang="pt-BR" sz="2800" dirty="0">
                <a:latin typeface="Consolas" panose="020B0609020204030204" pitchFamily="49" charset="0"/>
              </a:rPr>
              <a:t>&gt; 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pt-BR" sz="2800" dirty="0">
                <a:latin typeface="Consolas" panose="020B0609020204030204" pitchFamily="49" charset="0"/>
              </a:rPr>
              <a:t>( &lt;instrução SELECT&gt; )</a:t>
            </a:r>
          </a:p>
          <a:p>
            <a:endParaRPr lang="pt-BR" sz="2800" dirty="0">
              <a:latin typeface="Consolas" panose="020B0609020204030204" pitchFamily="49" charset="0"/>
            </a:endParaRPr>
          </a:p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pt-BR" dirty="0"/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CREATE VIEW </a:t>
            </a:r>
            <a:r>
              <a:rPr lang="pt-BR" sz="2800" dirty="0" err="1">
                <a:latin typeface="Consolas" panose="020B0609020204030204" pitchFamily="49" charset="0"/>
              </a:rPr>
              <a:t>cliped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AS (</a:t>
            </a: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 err="1">
                <a:latin typeface="Consolas" panose="020B0609020204030204" pitchFamily="49" charset="0"/>
              </a:rPr>
              <a:t>c.Nome_CLI</a:t>
            </a:r>
            <a:r>
              <a:rPr lang="pt-BR" sz="2800" dirty="0">
                <a:latin typeface="Consolas" panose="020B0609020204030204" pitchFamily="49" charset="0"/>
              </a:rPr>
              <a:t>, </a:t>
            </a:r>
            <a:r>
              <a:rPr lang="pt-BR" sz="2800" dirty="0" err="1">
                <a:latin typeface="Consolas" panose="020B0609020204030204" pitchFamily="49" charset="0"/>
              </a:rPr>
              <a:t>c.Cidade</a:t>
            </a:r>
            <a:r>
              <a:rPr lang="pt-BR" sz="2800" dirty="0">
                <a:latin typeface="Consolas" panose="020B0609020204030204" pitchFamily="49" charset="0"/>
              </a:rPr>
              <a:t>, </a:t>
            </a:r>
            <a:r>
              <a:rPr lang="pt-BR" sz="2800" dirty="0" err="1">
                <a:latin typeface="Consolas" panose="020B0609020204030204" pitchFamily="49" charset="0"/>
              </a:rPr>
              <a:t>p.Num_PED</a:t>
            </a:r>
            <a:endParaRPr lang="pt-BR" sz="2800" dirty="0"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FROM </a:t>
            </a:r>
            <a:r>
              <a:rPr lang="pt-BR" sz="2800" dirty="0">
                <a:latin typeface="Consolas" panose="020B0609020204030204" pitchFamily="49" charset="0"/>
              </a:rPr>
              <a:t>cliente c</a:t>
            </a:r>
          </a:p>
          <a:p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INNER JOIN </a:t>
            </a:r>
            <a:r>
              <a:rPr lang="en-US" sz="2800" dirty="0" err="1">
                <a:latin typeface="Consolas" panose="020B0609020204030204" pitchFamily="49" charset="0"/>
              </a:rPr>
              <a:t>pedido</a:t>
            </a:r>
            <a:r>
              <a:rPr lang="en-US" sz="2800" dirty="0">
                <a:latin typeface="Consolas" panose="020B0609020204030204" pitchFamily="49" charset="0"/>
              </a:rPr>
              <a:t> p</a:t>
            </a:r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 ON </a:t>
            </a:r>
            <a:r>
              <a:rPr lang="en-US" sz="2800" dirty="0" err="1">
                <a:latin typeface="Consolas" panose="020B0609020204030204" pitchFamily="49" charset="0"/>
              </a:rPr>
              <a:t>p.Cod_CLI</a:t>
            </a:r>
            <a:r>
              <a:rPr lang="en-US" sz="2800" dirty="0">
                <a:latin typeface="Consolas" panose="020B0609020204030204" pitchFamily="49" charset="0"/>
              </a:rPr>
              <a:t>=</a:t>
            </a:r>
            <a:r>
              <a:rPr lang="en-US" sz="2800" dirty="0" err="1">
                <a:latin typeface="Consolas" panose="020B0609020204030204" pitchFamily="49" charset="0"/>
              </a:rPr>
              <a:t>c.Cod_CLI</a:t>
            </a:r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296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Verificando os campos das </a:t>
            </a:r>
            <a:r>
              <a:rPr lang="pt-BR" sz="4200" dirty="0" err="1"/>
              <a:t>Views</a:t>
            </a:r>
            <a:endParaRPr sz="4200" dirty="0"/>
          </a:p>
        </p:txBody>
      </p:sp>
      <p:sp>
        <p:nvSpPr>
          <p:cNvPr id="6" name="Retângulo 5"/>
          <p:cNvSpPr/>
          <p:nvPr/>
        </p:nvSpPr>
        <p:spPr>
          <a:xfrm>
            <a:off x="644013" y="1676400"/>
            <a:ext cx="964298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en-US" dirty="0"/>
          </a:p>
          <a:p>
            <a:r>
              <a:rPr lang="pt-BR" sz="2800" dirty="0" err="1">
                <a:solidFill>
                  <a:srgbClr val="0318DB"/>
                </a:solidFill>
                <a:latin typeface="Consolas" panose="020B0609020204030204" pitchFamily="49" charset="0"/>
              </a:rPr>
              <a:t>sp_help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318DB"/>
                </a:solidFill>
                <a:latin typeface="Consolas" panose="020B0609020204030204" pitchFamily="49" charset="0"/>
              </a:rPr>
              <a:t>cliped</a:t>
            </a:r>
            <a:endParaRPr lang="pt-BR" sz="2800" dirty="0">
              <a:solidFill>
                <a:srgbClr val="0318DB"/>
              </a:solidFill>
              <a:latin typeface="Consolas" panose="020B0609020204030204" pitchFamily="49" charset="0"/>
            </a:endParaRPr>
          </a:p>
          <a:p>
            <a:endParaRPr lang="pt-BR" sz="2800" dirty="0">
              <a:latin typeface="Consolas" panose="020B0609020204030204" pitchFamily="49" charset="0"/>
            </a:endParaRPr>
          </a:p>
          <a:p>
            <a:endParaRPr lang="en-US" sz="2800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800" dirty="0"/>
              <a:t>Quais os nomes das colunas da </a:t>
            </a:r>
            <a:r>
              <a:rPr lang="pt-BR" sz="2800" dirty="0" err="1"/>
              <a:t>view</a:t>
            </a:r>
            <a:r>
              <a:rPr lang="pt-BR" sz="2800" dirty="0"/>
              <a:t>?</a:t>
            </a:r>
          </a:p>
          <a:p>
            <a:r>
              <a:rPr lang="pt-BR" sz="2800" dirty="0"/>
              <a:t>De onde vieram estes nomes?</a:t>
            </a:r>
          </a:p>
          <a:p>
            <a:r>
              <a:rPr lang="pt-BR" sz="2800" dirty="0"/>
              <a:t>Quais o tipos de dados das colunas da </a:t>
            </a:r>
            <a:r>
              <a:rPr lang="pt-BR" sz="2800" dirty="0" err="1"/>
              <a:t>view</a:t>
            </a:r>
            <a:r>
              <a:rPr lang="pt-BR" sz="2800" dirty="0"/>
              <a:t>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8343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9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Selecionando dados da </a:t>
            </a:r>
            <a:r>
              <a:rPr lang="pt-BR" sz="4200" dirty="0" err="1"/>
              <a:t>View</a:t>
            </a:r>
            <a:endParaRPr sz="4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276600"/>
            <a:ext cx="4705350" cy="16859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362075" y="2514600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>
                <a:latin typeface="Consolas" panose="020B0609020204030204" pitchFamily="49" charset="0"/>
              </a:rPr>
              <a:t>*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FROM </a:t>
            </a:r>
            <a:r>
              <a:rPr lang="pt-BR" sz="2800" dirty="0" err="1">
                <a:latin typeface="Consolas" panose="020B0609020204030204" pitchFamily="49" charset="0"/>
              </a:rPr>
              <a:t>cliped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9266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Criando </a:t>
            </a:r>
            <a:r>
              <a:rPr lang="pt-BR" sz="4200" dirty="0" err="1"/>
              <a:t>Views</a:t>
            </a:r>
            <a:endParaRPr sz="4200" dirty="0"/>
          </a:p>
        </p:txBody>
      </p:sp>
      <p:sp>
        <p:nvSpPr>
          <p:cNvPr id="6" name="Retângulo 5"/>
          <p:cNvSpPr/>
          <p:nvPr/>
        </p:nvSpPr>
        <p:spPr>
          <a:xfrm>
            <a:off x="644013" y="1676400"/>
            <a:ext cx="964298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Sintaxe</a:t>
            </a:r>
            <a:r>
              <a:rPr lang="en-US" sz="2800" b="1" dirty="0"/>
              <a:t>:</a:t>
            </a:r>
          </a:p>
          <a:p>
            <a:endParaRPr lang="en-US" dirty="0"/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CREATE VIEW </a:t>
            </a:r>
            <a:r>
              <a:rPr lang="pt-BR" sz="2800" dirty="0">
                <a:latin typeface="Consolas" panose="020B0609020204030204" pitchFamily="49" charset="0"/>
              </a:rPr>
              <a:t>&lt;nome da </a:t>
            </a:r>
            <a:r>
              <a:rPr lang="pt-BR" sz="2800" dirty="0" err="1">
                <a:latin typeface="Consolas" panose="020B0609020204030204" pitchFamily="49" charset="0"/>
              </a:rPr>
              <a:t>visao</a:t>
            </a:r>
            <a:r>
              <a:rPr lang="pt-BR" sz="2800" dirty="0">
                <a:latin typeface="Consolas" panose="020B0609020204030204" pitchFamily="49" charset="0"/>
              </a:rPr>
              <a:t>&gt; 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pt-BR" sz="2800" dirty="0">
                <a:latin typeface="Consolas" panose="020B0609020204030204" pitchFamily="49" charset="0"/>
              </a:rPr>
              <a:t>( &lt;instrução SELECT&gt; )</a:t>
            </a:r>
          </a:p>
          <a:p>
            <a:endParaRPr lang="pt-BR" sz="2800" dirty="0">
              <a:latin typeface="Consolas" panose="020B0609020204030204" pitchFamily="49" charset="0"/>
            </a:endParaRPr>
          </a:p>
          <a:p>
            <a:r>
              <a:rPr lang="en-US" sz="2800" b="1" dirty="0" err="1"/>
              <a:t>Exemplo</a:t>
            </a:r>
            <a:r>
              <a:rPr lang="en-US" sz="2800" b="1" dirty="0"/>
              <a:t>:</a:t>
            </a:r>
          </a:p>
          <a:p>
            <a:endParaRPr lang="pt-BR" dirty="0"/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CREATE VIEW </a:t>
            </a:r>
            <a:r>
              <a:rPr lang="pt-BR" sz="2800" dirty="0">
                <a:latin typeface="Consolas" panose="020B0609020204030204" pitchFamily="49" charset="0"/>
              </a:rPr>
              <a:t>cliped2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 AS (</a:t>
            </a: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 err="1">
                <a:latin typeface="Consolas" panose="020B0609020204030204" pitchFamily="49" charset="0"/>
              </a:rPr>
              <a:t>c.Nome_CLI</a:t>
            </a:r>
            <a:r>
              <a:rPr lang="pt-BR" sz="2800" dirty="0">
                <a:latin typeface="Consolas" panose="020B0609020204030204" pitchFamily="49" charset="0"/>
              </a:rPr>
              <a:t> as </a:t>
            </a:r>
            <a:r>
              <a:rPr lang="pt-BR" sz="2800" dirty="0" err="1">
                <a:latin typeface="Consolas" panose="020B0609020204030204" pitchFamily="49" charset="0"/>
              </a:rPr>
              <a:t>Nome_Cliente</a:t>
            </a:r>
            <a:r>
              <a:rPr lang="pt-BR" sz="2800" dirty="0">
                <a:latin typeface="Consolas" panose="020B0609020204030204" pitchFamily="49" charset="0"/>
              </a:rPr>
              <a:t>, </a:t>
            </a:r>
            <a:r>
              <a:rPr lang="pt-BR" sz="2800" dirty="0" err="1">
                <a:latin typeface="Consolas" panose="020B0609020204030204" pitchFamily="49" charset="0"/>
              </a:rPr>
              <a:t>c.Cidade</a:t>
            </a:r>
            <a:r>
              <a:rPr lang="pt-BR" sz="2800" dirty="0">
                <a:latin typeface="Consolas" panose="020B0609020204030204" pitchFamily="49" charset="0"/>
              </a:rPr>
              <a:t>, </a:t>
            </a:r>
            <a:r>
              <a:rPr lang="pt-BR" sz="2800" dirty="0" err="1">
                <a:latin typeface="Consolas" panose="020B0609020204030204" pitchFamily="49" charset="0"/>
              </a:rPr>
              <a:t>p.Num_PED</a:t>
            </a:r>
            <a:r>
              <a:rPr lang="pt-BR" sz="2800" dirty="0">
                <a:latin typeface="Consolas" panose="020B0609020204030204" pitchFamily="49" charset="0"/>
              </a:rPr>
              <a:t> as </a:t>
            </a:r>
            <a:r>
              <a:rPr lang="pt-BR" sz="2800" dirty="0" err="1">
                <a:latin typeface="Consolas" panose="020B0609020204030204" pitchFamily="49" charset="0"/>
              </a:rPr>
              <a:t>Num_Pedido</a:t>
            </a:r>
            <a:endParaRPr lang="pt-BR" sz="2800" dirty="0"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FROM </a:t>
            </a:r>
            <a:r>
              <a:rPr lang="pt-BR" sz="2800" dirty="0">
                <a:latin typeface="Consolas" panose="020B0609020204030204" pitchFamily="49" charset="0"/>
              </a:rPr>
              <a:t>cliente c</a:t>
            </a:r>
          </a:p>
          <a:p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INNER JOIN </a:t>
            </a:r>
            <a:r>
              <a:rPr lang="en-US" sz="2800" dirty="0" err="1">
                <a:latin typeface="Consolas" panose="020B0609020204030204" pitchFamily="49" charset="0"/>
              </a:rPr>
              <a:t>pedido</a:t>
            </a:r>
            <a:r>
              <a:rPr lang="en-US" sz="2800" dirty="0">
                <a:latin typeface="Consolas" panose="020B0609020204030204" pitchFamily="49" charset="0"/>
              </a:rPr>
              <a:t> p</a:t>
            </a:r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 ON </a:t>
            </a:r>
            <a:r>
              <a:rPr lang="en-US" sz="2800" dirty="0" err="1">
                <a:latin typeface="Consolas" panose="020B0609020204030204" pitchFamily="49" charset="0"/>
              </a:rPr>
              <a:t>p.Cod_CLI</a:t>
            </a:r>
            <a:r>
              <a:rPr lang="en-US" sz="2800" dirty="0">
                <a:latin typeface="Consolas" panose="020B0609020204030204" pitchFamily="49" charset="0"/>
              </a:rPr>
              <a:t>=</a:t>
            </a:r>
            <a:r>
              <a:rPr lang="en-US" sz="2800" dirty="0" err="1">
                <a:latin typeface="Consolas" panose="020B0609020204030204" pitchFamily="49" charset="0"/>
              </a:rPr>
              <a:t>c.Cod_CLI</a:t>
            </a:r>
            <a:r>
              <a:rPr lang="en-US" sz="2800" dirty="0">
                <a:solidFill>
                  <a:srgbClr val="0318DB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Retângulo 1"/>
          <p:cNvSpPr/>
          <p:nvPr/>
        </p:nvSpPr>
        <p:spPr>
          <a:xfrm rot="20523464">
            <a:off x="6765648" y="2790460"/>
            <a:ext cx="4758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O que tem de diferente?</a:t>
            </a:r>
          </a:p>
        </p:txBody>
      </p:sp>
    </p:spTree>
    <p:extLst>
      <p:ext uri="{BB962C8B-B14F-4D97-AF65-F5344CB8AC3E}">
        <p14:creationId xmlns:p14="http://schemas.microsoft.com/office/powerpoint/2010/main" val="110293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>
                <a:solidFill>
                  <a:sysClr val="windowText" lastClr="000000"/>
                </a:solidFill>
              </a:rPr>
              <a:t>Views</a:t>
            </a:r>
            <a:endParaRPr lang="pt-BR" sz="42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19200" y="1676400"/>
            <a:ext cx="9525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/>
              <a:t>Recaptulando</a:t>
            </a:r>
            <a:r>
              <a:rPr lang="pt-BR" sz="2800" b="1" dirty="0"/>
              <a:t>: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pt-BR" sz="28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pt-BR" sz="2800" dirty="0" err="1"/>
              <a:t>View</a:t>
            </a:r>
            <a:r>
              <a:rPr lang="pt-BR" sz="2800" dirty="0"/>
              <a:t> não tem dados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pt-BR" sz="2800" dirty="0"/>
              <a:t>Os dados continuam nas tabelas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pt-BR" sz="2800" dirty="0"/>
          </a:p>
          <a:p>
            <a:r>
              <a:rPr lang="pt-BR" sz="2800" dirty="0"/>
              <a:t>Existem algumas restrições no uso de  </a:t>
            </a:r>
            <a:r>
              <a:rPr lang="pt-BR" sz="2800" dirty="0" err="1"/>
              <a:t>View´s</a:t>
            </a:r>
            <a:r>
              <a:rPr lang="pt-BR" sz="2800" dirty="0"/>
              <a:t>, são elas: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pt-BR" sz="2800" dirty="0"/>
              <a:t>Não utilizar a cláusula UNION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pt-BR" sz="2800" dirty="0"/>
              <a:t>Não utilizar a cláusula ORDER BY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pt-BR" sz="2800" dirty="0"/>
              <a:t>Caso exista colunas com o mesmo nome em sentenças com mais de 2 tabelas as mesmas deverão ser nomeadas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2639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609600" y="629556"/>
            <a:ext cx="7995107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Selecionando dados da </a:t>
            </a:r>
            <a:r>
              <a:rPr lang="pt-BR" sz="4200" kern="0" dirty="0" err="1"/>
              <a:t>View</a:t>
            </a:r>
            <a:r>
              <a:rPr lang="pt-BR" sz="4200" kern="0" dirty="0"/>
              <a:t> com restrições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38200" y="251460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cliped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2800" dirty="0">
                <a:solidFill>
                  <a:srgbClr val="1B01DD"/>
                </a:solidFill>
                <a:latin typeface="Consolas" panose="020B0609020204030204" pitchFamily="49" charset="0"/>
              </a:rPr>
              <a:t>WHERE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cidade 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cur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7200"/>
            <a:ext cx="38195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49BF920FF5924CAADFAA78BFD81884" ma:contentTypeVersion="3" ma:contentTypeDescription="Crie um novo documento." ma:contentTypeScope="" ma:versionID="654dd185191f6130389085dd1aedd0f9">
  <xsd:schema xmlns:xsd="http://www.w3.org/2001/XMLSchema" xmlns:xs="http://www.w3.org/2001/XMLSchema" xmlns:p="http://schemas.microsoft.com/office/2006/metadata/properties" xmlns:ns2="68cdf223-b833-448e-a239-9cbcaee21272" targetNamespace="http://schemas.microsoft.com/office/2006/metadata/properties" ma:root="true" ma:fieldsID="e27877b8f2a1456a4227da0e7f524221" ns2:_="">
    <xsd:import namespace="68cdf223-b833-448e-a239-9cbcaee21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df223-b833-448e-a239-9cbcaee21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884BE9-8E82-4C29-9408-9E835C6E0CE9}"/>
</file>

<file path=customXml/itemProps2.xml><?xml version="1.0" encoding="utf-8"?>
<ds:datastoreItem xmlns:ds="http://schemas.openxmlformats.org/officeDocument/2006/customXml" ds:itemID="{0FDCD439-6C25-4826-A016-BAE186151B5B}"/>
</file>

<file path=customXml/itemProps3.xml><?xml version="1.0" encoding="utf-8"?>
<ds:datastoreItem xmlns:ds="http://schemas.openxmlformats.org/officeDocument/2006/customXml" ds:itemID="{2365801D-FB55-4695-9F98-5B91F49DA0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</TotalTime>
  <Words>1327</Words>
  <Application>Microsoft Office PowerPoint</Application>
  <PresentationFormat>Widescreen</PresentationFormat>
  <Paragraphs>216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Calibri</vt:lpstr>
      <vt:lpstr>Carlito</vt:lpstr>
      <vt:lpstr>Century Gothic</vt:lpstr>
      <vt:lpstr>Consolas</vt:lpstr>
      <vt:lpstr>Courier New</vt:lpstr>
      <vt:lpstr>Trebuchet MS</vt:lpstr>
      <vt:lpstr>Office Theme</vt:lpstr>
      <vt:lpstr>BANCO de dados A linguagem SQL. VIEWS | Stored Procedures</vt:lpstr>
      <vt:lpstr>Views - visões</vt:lpstr>
      <vt:lpstr>Views</vt:lpstr>
      <vt:lpstr>Criando Views</vt:lpstr>
      <vt:lpstr>Verificando os campos das Views</vt:lpstr>
      <vt:lpstr>Selecionando dados da View</vt:lpstr>
      <vt:lpstr>Criando Views</vt:lpstr>
      <vt:lpstr>Apresentação do PowerPoint</vt:lpstr>
      <vt:lpstr>Apresentação do PowerPoint</vt:lpstr>
      <vt:lpstr>Alterando Views</vt:lpstr>
      <vt:lpstr>Excluíndo Views</vt:lpstr>
      <vt:lpstr>Apresentação do PowerPoint</vt:lpstr>
      <vt:lpstr>Stored Procedures</vt:lpstr>
      <vt:lpstr>Stored Procedures</vt:lpstr>
      <vt:lpstr>Stored Procedures</vt:lpstr>
      <vt:lpstr>Apresentação do PowerPoint</vt:lpstr>
      <vt:lpstr>Executando - Stored Procedures </vt:lpstr>
      <vt:lpstr>Apresentação do PowerPoint</vt:lpstr>
      <vt:lpstr>Apresentação do PowerPoint</vt:lpstr>
      <vt:lpstr>Criando - Stored Procedures INSERT</vt:lpstr>
      <vt:lpstr>Criando - Stored Procedures UPDATE</vt:lpstr>
      <vt:lpstr>Criando - Stored Procedures - IF</vt:lpstr>
      <vt:lpstr>Excluíndo - Stored Procedures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BUSTAMANTE FERREIRA LEONOR</dc:creator>
  <cp:lastModifiedBy>WARNER BREZOLIN</cp:lastModifiedBy>
  <cp:revision>574</cp:revision>
  <dcterms:created xsi:type="dcterms:W3CDTF">2020-02-06T23:16:28Z</dcterms:created>
  <dcterms:modified xsi:type="dcterms:W3CDTF">2022-11-16T10:39:33Z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2019-03-22T00:00:00Z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2020-02-06T00:00:00Z</vt:filetime>
  </property>
  <property fmtid="{D5CDD505-2E9C-101B-9397-08002B2CF9AE}" pid="5" name="ContentTypeId">
    <vt:lpwstr>0x0101005749BF920FF5924CAADFAA78BFD81884</vt:lpwstr>
  </property>
</Properties>
</file>