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41" r:id="rId2"/>
    <p:sldId id="625" r:id="rId3"/>
    <p:sldId id="626" r:id="rId4"/>
    <p:sldId id="627" r:id="rId5"/>
    <p:sldId id="629" r:id="rId6"/>
    <p:sldId id="628" r:id="rId7"/>
    <p:sldId id="630" r:id="rId8"/>
    <p:sldId id="591" r:id="rId9"/>
    <p:sldId id="619" r:id="rId10"/>
    <p:sldId id="592" r:id="rId11"/>
    <p:sldId id="593" r:id="rId12"/>
    <p:sldId id="595" r:id="rId13"/>
    <p:sldId id="599" r:id="rId14"/>
    <p:sldId id="600" r:id="rId15"/>
    <p:sldId id="617" r:id="rId16"/>
    <p:sldId id="618" r:id="rId17"/>
    <p:sldId id="603" r:id="rId18"/>
    <p:sldId id="620" r:id="rId19"/>
    <p:sldId id="622" r:id="rId20"/>
    <p:sldId id="606" r:id="rId21"/>
    <p:sldId id="610" r:id="rId22"/>
    <p:sldId id="623" r:id="rId23"/>
    <p:sldId id="624" r:id="rId24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1DD"/>
    <a:srgbClr val="0318DB"/>
    <a:srgbClr val="031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7" autoAdjust="0"/>
    <p:restoredTop sz="94660"/>
  </p:normalViewPr>
  <p:slideViewPr>
    <p:cSldViewPr>
      <p:cViewPr varScale="1">
        <p:scale>
          <a:sx n="89" d="100"/>
          <a:sy n="89" d="100"/>
        </p:scale>
        <p:origin x="643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E4A04-21C9-49CB-8065-F35E7AEFBFBC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6CC81-3FE2-46B3-928E-DB46E27C1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4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96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pt-BR" smtClean="0"/>
              <a:t>28/10/2022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315404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189"/>
            <a:ext cx="5658484" cy="4210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  <a:latin typeface="Century Gothic"/>
              </a:rPr>
              <a:t>BANCO de dados</a:t>
            </a:r>
            <a:br>
              <a:rPr lang="pt-BR" dirty="0">
                <a:solidFill>
                  <a:schemeClr val="tx1"/>
                </a:solidFill>
                <a:latin typeface="Century Gothic"/>
              </a:rPr>
            </a:br>
            <a:r>
              <a:rPr lang="pt-BR" sz="2800" b="1" dirty="0">
                <a:solidFill>
                  <a:srgbClr val="FF0000"/>
                </a:solidFill>
                <a:latin typeface="Century Gothic"/>
              </a:rPr>
              <a:t>TRIGGERS - TRANSAÇÕES</a:t>
            </a:r>
            <a:endParaRPr lang="pt-BR" sz="2800" b="1" i="0" dirty="0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5" name="Retângulo 4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chemeClr val="tx1"/>
                </a:solidFill>
              </a:rPr>
              <a:t>Prof. Me. Warner </a:t>
            </a:r>
            <a:r>
              <a:rPr lang="pt-BR" b="0" i="0" dirty="0" err="1">
                <a:solidFill>
                  <a:schemeClr val="tx1"/>
                </a:solidFill>
              </a:rPr>
              <a:t>Brezolin</a:t>
            </a:r>
            <a:endParaRPr lang="pt-BR" b="0" i="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tx1"/>
                </a:solidFill>
              </a:rPr>
              <a:t>wbrezolin@gmail.com</a:t>
            </a:r>
            <a:endParaRPr lang="pt-BR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3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Controle de Transações em SQL</a:t>
            </a:r>
          </a:p>
        </p:txBody>
      </p:sp>
      <p:sp>
        <p:nvSpPr>
          <p:cNvPr id="6" name="Retângulo 5"/>
          <p:cNvSpPr/>
          <p:nvPr/>
        </p:nvSpPr>
        <p:spPr>
          <a:xfrm>
            <a:off x="533400" y="1410355"/>
            <a:ext cx="11049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</a:pPr>
            <a:r>
              <a:rPr lang="pt-BR" sz="2800" spc="-5" dirty="0">
                <a:cs typeface="Arial"/>
              </a:rPr>
              <a:t>Sintaxe:</a:t>
            </a:r>
            <a:endParaRPr lang="pt-BR" sz="2800" dirty="0">
              <a:cs typeface="Arial"/>
            </a:endParaRPr>
          </a:p>
          <a:p>
            <a:pPr>
              <a:spcBef>
                <a:spcPts val="45"/>
              </a:spcBef>
            </a:pPr>
            <a:endParaRPr lang="pt-BR" sz="2800" dirty="0">
              <a:latin typeface="Arial"/>
              <a:cs typeface="Arial"/>
            </a:endParaRPr>
          </a:p>
          <a:p>
            <a:endParaRPr lang="pt-BR" sz="2800" dirty="0">
              <a:solidFill>
                <a:srgbClr val="0318DB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BEGIN TRANSACTION</a:t>
            </a:r>
          </a:p>
          <a:p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SAVE TRANSACTION </a:t>
            </a:r>
            <a:r>
              <a:rPr lang="pt-BR" sz="2400" dirty="0">
                <a:latin typeface="Consolas" panose="020B0609020204030204" pitchFamily="49" charset="0"/>
              </a:rPr>
              <a:t>ex01</a:t>
            </a:r>
          </a:p>
          <a:p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	INSERT </a:t>
            </a:r>
            <a:r>
              <a:rPr lang="pt-BR" sz="2400" dirty="0">
                <a:latin typeface="Consolas" panose="020B0609020204030204" pitchFamily="49" charset="0"/>
              </a:rPr>
              <a:t>...;</a:t>
            </a:r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 DELETE </a:t>
            </a:r>
            <a:r>
              <a:rPr lang="pt-BR" sz="2400" dirty="0">
                <a:latin typeface="Consolas" panose="020B0609020204030204" pitchFamily="49" charset="0"/>
              </a:rPr>
              <a:t>...;</a:t>
            </a:r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SAVE TRANSACTION </a:t>
            </a:r>
            <a:r>
              <a:rPr lang="pt-BR" sz="2400" dirty="0">
                <a:latin typeface="Consolas" panose="020B0609020204030204" pitchFamily="49" charset="0"/>
              </a:rPr>
              <a:t>ex02</a:t>
            </a:r>
          </a:p>
          <a:p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	UPDATE </a:t>
            </a:r>
            <a:r>
              <a:rPr lang="pt-BR" sz="2400" dirty="0">
                <a:latin typeface="Consolas" panose="020B0609020204030204" pitchFamily="49" charset="0"/>
              </a:rPr>
              <a:t>...;</a:t>
            </a:r>
            <a:endParaRPr lang="pt-BR" sz="2400" dirty="0">
              <a:solidFill>
                <a:srgbClr val="0318DB"/>
              </a:solidFill>
              <a:latin typeface="Consolas" panose="020B0609020204030204" pitchFamily="49" charset="0"/>
            </a:endParaRPr>
          </a:p>
          <a:p>
            <a:endParaRPr lang="pt-BR" sz="2400" dirty="0">
              <a:solidFill>
                <a:srgbClr val="0318DB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COMMIT TRANSACTION </a:t>
            </a:r>
            <a:r>
              <a:rPr lang="pt-BR" sz="2400" dirty="0">
                <a:latin typeface="Consolas" panose="020B0609020204030204" pitchFamily="49" charset="0"/>
              </a:rPr>
              <a:t>ex01;</a:t>
            </a:r>
          </a:p>
          <a:p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ROLLBACK TRANSACTION </a:t>
            </a:r>
            <a:r>
              <a:rPr lang="pt-BR" sz="2400" dirty="0">
                <a:latin typeface="Consolas" panose="020B0609020204030204" pitchFamily="49" charset="0"/>
              </a:rPr>
              <a:t>ex02;</a:t>
            </a:r>
          </a:p>
        </p:txBody>
      </p:sp>
    </p:spTree>
    <p:extLst>
      <p:ext uri="{BB962C8B-B14F-4D97-AF65-F5344CB8AC3E}">
        <p14:creationId xmlns:p14="http://schemas.microsoft.com/office/powerpoint/2010/main" val="96330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Controle de Transações em SQL</a:t>
            </a:r>
          </a:p>
        </p:txBody>
      </p:sp>
      <p:sp>
        <p:nvSpPr>
          <p:cNvPr id="7" name="Retângulo 6"/>
          <p:cNvSpPr/>
          <p:nvPr/>
        </p:nvSpPr>
        <p:spPr>
          <a:xfrm>
            <a:off x="762000" y="1752600"/>
            <a:ext cx="9982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sz="2400" dirty="0"/>
              <a:t>Uma transação é uma unidade lógica de trabalho, que faz acesso e possivelmente modifica dados.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sz="2400" dirty="0"/>
              <a:t>Uma transação pode ser formada por uma ou mais  instruções que realizem operações sobre uma base de  dados.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Exemplo de transação:</a:t>
            </a:r>
          </a:p>
          <a:p>
            <a:pPr algn="just"/>
            <a:endParaRPr lang="pt-BR" sz="2400" dirty="0"/>
          </a:p>
          <a:p>
            <a:r>
              <a:rPr lang="pt-BR" sz="2400" dirty="0">
                <a:solidFill>
                  <a:srgbClr val="1B01DD"/>
                </a:solidFill>
                <a:latin typeface="Consolas" panose="020B0609020204030204" pitchFamily="49" charset="0"/>
              </a:rPr>
              <a:t>INSERT INTO </a:t>
            </a:r>
            <a:r>
              <a:rPr lang="pt-BR" sz="2400" dirty="0">
                <a:latin typeface="Consolas" panose="020B0609020204030204" pitchFamily="49" charset="0"/>
              </a:rPr>
              <a:t>MOVIMENTACAO (IDCONTA, TIPOMOV, VALORMOV, DATAMOV) </a:t>
            </a:r>
            <a:r>
              <a:rPr lang="pt-BR" sz="2400" dirty="0">
                <a:solidFill>
                  <a:srgbClr val="1B01DD"/>
                </a:solidFill>
                <a:latin typeface="Consolas" panose="020B0609020204030204" pitchFamily="49" charset="0"/>
              </a:rPr>
              <a:t>VALUES</a:t>
            </a:r>
            <a:r>
              <a:rPr lang="pt-BR" sz="2400" dirty="0">
                <a:latin typeface="Consolas" panose="020B0609020204030204" pitchFamily="49" charset="0"/>
              </a:rPr>
              <a:t> (@IDCONTA, @TIPOMOV, @VALORMOV, </a:t>
            </a:r>
            <a:r>
              <a:rPr lang="pt-BR" sz="2400" dirty="0">
                <a:solidFill>
                  <a:srgbClr val="1B01DD"/>
                </a:solidFill>
                <a:latin typeface="Consolas" panose="020B0609020204030204" pitchFamily="49" charset="0"/>
              </a:rPr>
              <a:t>GETDATE</a:t>
            </a:r>
            <a:r>
              <a:rPr lang="pt-BR" sz="2400" dirty="0">
                <a:latin typeface="Consolas" panose="020B0609020204030204" pitchFamily="49" charset="0"/>
              </a:rPr>
              <a:t>());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			</a:t>
            </a:r>
          </a:p>
          <a:p>
            <a:r>
              <a:rPr lang="pt-BR" sz="2400" dirty="0">
                <a:solidFill>
                  <a:srgbClr val="1B01DD"/>
                </a:solidFill>
                <a:latin typeface="Consolas" panose="020B0609020204030204" pitchFamily="49" charset="0"/>
              </a:rPr>
              <a:t>UPDATE</a:t>
            </a:r>
            <a:r>
              <a:rPr lang="pt-BR" sz="2400" dirty="0">
                <a:latin typeface="Consolas" panose="020B0609020204030204" pitchFamily="49" charset="0"/>
              </a:rPr>
              <a:t> CONTA </a:t>
            </a:r>
            <a:r>
              <a:rPr lang="pt-BR" sz="2400" dirty="0">
                <a:solidFill>
                  <a:srgbClr val="1B01DD"/>
                </a:solidFill>
                <a:latin typeface="Consolas" panose="020B0609020204030204" pitchFamily="49" charset="0"/>
              </a:rPr>
              <a:t>SET</a:t>
            </a:r>
            <a:r>
              <a:rPr lang="pt-BR" sz="2400" dirty="0">
                <a:latin typeface="Consolas" panose="020B0609020204030204" pitchFamily="49" charset="0"/>
              </a:rPr>
              <a:t> SALDO = (</a:t>
            </a:r>
            <a:r>
              <a:rPr lang="pt-BR" sz="2400" dirty="0">
                <a:solidFill>
                  <a:srgbClr val="1B01DD"/>
                </a:solidFill>
                <a:latin typeface="Consolas" panose="020B0609020204030204" pitchFamily="49" charset="0"/>
              </a:rPr>
              <a:t>SELECT</a:t>
            </a:r>
            <a:r>
              <a:rPr lang="pt-BR" sz="2400" dirty="0">
                <a:latin typeface="Consolas" panose="020B0609020204030204" pitchFamily="49" charset="0"/>
              </a:rPr>
              <a:t> SALDO + @VALORMOV </a:t>
            </a:r>
            <a:r>
              <a:rPr lang="pt-BR" sz="2400" dirty="0">
                <a:solidFill>
                  <a:srgbClr val="1B01DD"/>
                </a:solidFill>
                <a:latin typeface="Consolas" panose="020B0609020204030204" pitchFamily="49" charset="0"/>
              </a:rPr>
              <a:t>FROM</a:t>
            </a:r>
            <a:r>
              <a:rPr lang="pt-BR" sz="2400" dirty="0">
                <a:latin typeface="Consolas" panose="020B0609020204030204" pitchFamily="49" charset="0"/>
              </a:rPr>
              <a:t> CONTA </a:t>
            </a:r>
            <a:r>
              <a:rPr lang="pt-BR" sz="2400" dirty="0">
                <a:solidFill>
                  <a:srgbClr val="1B01DD"/>
                </a:solidFill>
                <a:latin typeface="Consolas" panose="020B0609020204030204" pitchFamily="49" charset="0"/>
              </a:rPr>
              <a:t>WHERE</a:t>
            </a:r>
            <a:r>
              <a:rPr lang="pt-BR" sz="2400" dirty="0">
                <a:latin typeface="Consolas" panose="020B0609020204030204" pitchFamily="49" charset="0"/>
              </a:rPr>
              <a:t> IDCONTA=@IDCONTA) </a:t>
            </a:r>
            <a:r>
              <a:rPr lang="pt-BR" sz="2400" dirty="0">
                <a:solidFill>
                  <a:srgbClr val="1B01DD"/>
                </a:solidFill>
                <a:latin typeface="Consolas" panose="020B0609020204030204" pitchFamily="49" charset="0"/>
              </a:rPr>
              <a:t>WHERE</a:t>
            </a:r>
            <a:r>
              <a:rPr lang="pt-BR" sz="2400" dirty="0">
                <a:latin typeface="Consolas" panose="020B0609020204030204" pitchFamily="49" charset="0"/>
              </a:rPr>
              <a:t> IDCONTA=@IDCONTA;</a:t>
            </a:r>
          </a:p>
        </p:txBody>
      </p:sp>
    </p:spTree>
    <p:extLst>
      <p:ext uri="{BB962C8B-B14F-4D97-AF65-F5344CB8AC3E}">
        <p14:creationId xmlns:p14="http://schemas.microsoft.com/office/powerpoint/2010/main" val="25369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Controle de Transações em SQL</a:t>
            </a:r>
          </a:p>
        </p:txBody>
      </p:sp>
      <p:sp>
        <p:nvSpPr>
          <p:cNvPr id="6" name="Retângulo 5"/>
          <p:cNvSpPr/>
          <p:nvPr/>
        </p:nvSpPr>
        <p:spPr>
          <a:xfrm>
            <a:off x="762000" y="1676400"/>
            <a:ext cx="1066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Propriedades desejáveis de transações (ACID):</a:t>
            </a:r>
          </a:p>
          <a:p>
            <a:endParaRPr lang="pt-BR" sz="2800" dirty="0"/>
          </a:p>
          <a:p>
            <a:r>
              <a:rPr lang="pt-BR" sz="2800" b="1" dirty="0"/>
              <a:t>Atomicidade: </a:t>
            </a:r>
            <a:r>
              <a:rPr lang="pt-BR" sz="2800" dirty="0"/>
              <a:t>Uma transação é uma unidade indivisível, não pode ser executada parcialmente</a:t>
            </a:r>
          </a:p>
          <a:p>
            <a:r>
              <a:rPr lang="pt-BR" sz="2800" b="1" dirty="0"/>
              <a:t>Consistente: </a:t>
            </a:r>
            <a:r>
              <a:rPr lang="pt-BR" sz="2800" dirty="0"/>
              <a:t>Uma transação leva o banco de um  estado consistente a outro estado também  consistente</a:t>
            </a:r>
          </a:p>
          <a:p>
            <a:r>
              <a:rPr lang="pt-BR" sz="2800" b="1" dirty="0"/>
              <a:t>Isolamento: </a:t>
            </a:r>
            <a:r>
              <a:rPr lang="pt-BR" sz="2800" dirty="0"/>
              <a:t>Outras transações não devem  “enxergar” alterações feitas por uma transação até  que ela seja completada.</a:t>
            </a:r>
          </a:p>
          <a:p>
            <a:r>
              <a:rPr lang="pt-BR" sz="2800" b="1" dirty="0"/>
              <a:t>Durabilidade: </a:t>
            </a:r>
            <a:r>
              <a:rPr lang="pt-BR" sz="2800" dirty="0"/>
              <a:t>Quando uma transação for  confirmada ela deve ser permanente não podendo  ser desfeita</a:t>
            </a:r>
          </a:p>
        </p:txBody>
      </p:sp>
    </p:spTree>
    <p:extLst>
      <p:ext uri="{BB962C8B-B14F-4D97-AF65-F5344CB8AC3E}">
        <p14:creationId xmlns:p14="http://schemas.microsoft.com/office/powerpoint/2010/main" val="237789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BR" sz="4200" kern="0" dirty="0"/>
              <a:t>COMMIT TRANSACTION</a:t>
            </a:r>
          </a:p>
        </p:txBody>
      </p:sp>
      <p:sp>
        <p:nvSpPr>
          <p:cNvPr id="8" name="Retângulo 7"/>
          <p:cNvSpPr/>
          <p:nvPr/>
        </p:nvSpPr>
        <p:spPr>
          <a:xfrm>
            <a:off x="685800" y="1600200"/>
            <a:ext cx="9829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Admite a transação solicitada realizando todas as trocas no Banco de Dados (faz a gravação física).</a:t>
            </a:r>
          </a:p>
          <a:p>
            <a:endParaRPr lang="pt-BR" sz="2800" dirty="0"/>
          </a:p>
          <a:p>
            <a:r>
              <a:rPr lang="pt-BR" sz="2800" dirty="0"/>
              <a:t>Alterações como INSERT, UPDATE e DELETE devem ser realizadas em grupos de transações lógicas, somente depois enviadas,  através do comando COMMIT TRANSACTION, ao Banco de Dados.</a:t>
            </a:r>
          </a:p>
          <a:p>
            <a:endParaRPr lang="pt-BR" sz="2800" dirty="0"/>
          </a:p>
          <a:p>
            <a:r>
              <a:rPr lang="pt-BR" sz="2800" dirty="0"/>
              <a:t>Isto garante a gerência e a integridade dos dados.</a:t>
            </a:r>
          </a:p>
          <a:p>
            <a:endParaRPr lang="pt-BR" sz="2800" dirty="0"/>
          </a:p>
          <a:p>
            <a:r>
              <a:rPr lang="pt-BR" sz="2800" dirty="0"/>
              <a:t>Sintaxe:  </a:t>
            </a:r>
            <a:r>
              <a:rPr lang="pt-BR" sz="2800" dirty="0">
                <a:solidFill>
                  <a:srgbClr val="0318DB"/>
                </a:solidFill>
                <a:latin typeface="Consolas" panose="020B0609020204030204" pitchFamily="49" charset="0"/>
              </a:rPr>
              <a:t>COMMIT TRANSACTION</a:t>
            </a:r>
          </a:p>
          <a:p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2836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BR" sz="4200" kern="0" dirty="0"/>
              <a:t>COMMIT TRANSACTION - Exemplo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4943475" cy="23336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37" y="4092273"/>
            <a:ext cx="8353425" cy="2047875"/>
          </a:xfrm>
          <a:prstGeom prst="rect">
            <a:avLst/>
          </a:prstGeom>
        </p:spPr>
      </p:pic>
      <p:grpSp>
        <p:nvGrpSpPr>
          <p:cNvPr id="9" name="Agrupar 8"/>
          <p:cNvGrpSpPr/>
          <p:nvPr/>
        </p:nvGrpSpPr>
        <p:grpSpPr>
          <a:xfrm>
            <a:off x="621384" y="1371600"/>
            <a:ext cx="762000" cy="762000"/>
            <a:chOff x="7924800" y="2133600"/>
            <a:chExt cx="762000" cy="762000"/>
          </a:xfrm>
        </p:grpSpPr>
        <p:sp>
          <p:nvSpPr>
            <p:cNvPr id="7" name="Elipse 6"/>
            <p:cNvSpPr/>
            <p:nvPr/>
          </p:nvSpPr>
          <p:spPr>
            <a:xfrm>
              <a:off x="7924800" y="2133600"/>
              <a:ext cx="762000" cy="76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8122096" y="2252990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b="1" kern="0" dirty="0">
                  <a:solidFill>
                    <a:schemeClr val="bg1"/>
                  </a:solidFill>
                </a:rPr>
                <a:t>1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2852737" y="3884350"/>
            <a:ext cx="762000" cy="762000"/>
            <a:chOff x="7924800" y="2133600"/>
            <a:chExt cx="762000" cy="762000"/>
          </a:xfrm>
        </p:grpSpPr>
        <p:sp>
          <p:nvSpPr>
            <p:cNvPr id="11" name="Elipse 10"/>
            <p:cNvSpPr/>
            <p:nvPr/>
          </p:nvSpPr>
          <p:spPr>
            <a:xfrm>
              <a:off x="7924800" y="2133600"/>
              <a:ext cx="762000" cy="76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122096" y="2252990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b="1" kern="0" dirty="0">
                  <a:solidFill>
                    <a:schemeClr val="bg1"/>
                  </a:solidFill>
                </a:rPr>
                <a:t>2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04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BR" sz="4200" kern="0" dirty="0"/>
              <a:t>COMMIT TRANSACTION - Exemplo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17687"/>
            <a:ext cx="7705725" cy="16002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114800"/>
            <a:ext cx="4848225" cy="2286000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371600" y="2336787"/>
            <a:ext cx="762000" cy="762000"/>
            <a:chOff x="7924800" y="2133600"/>
            <a:chExt cx="762000" cy="762000"/>
          </a:xfrm>
        </p:grpSpPr>
        <p:sp>
          <p:nvSpPr>
            <p:cNvPr id="8" name="Elipse 7"/>
            <p:cNvSpPr/>
            <p:nvPr/>
          </p:nvSpPr>
          <p:spPr>
            <a:xfrm>
              <a:off x="7924800" y="2133600"/>
              <a:ext cx="762000" cy="76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8122096" y="2252990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b="1" kern="0" dirty="0">
                  <a:solidFill>
                    <a:schemeClr val="bg1"/>
                  </a:solidFill>
                </a:rPr>
                <a:t>3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3276600" y="4114800"/>
            <a:ext cx="762000" cy="762000"/>
            <a:chOff x="7924800" y="2133600"/>
            <a:chExt cx="762000" cy="762000"/>
          </a:xfrm>
        </p:grpSpPr>
        <p:sp>
          <p:nvSpPr>
            <p:cNvPr id="11" name="Elipse 10"/>
            <p:cNvSpPr/>
            <p:nvPr/>
          </p:nvSpPr>
          <p:spPr>
            <a:xfrm>
              <a:off x="7924800" y="2133600"/>
              <a:ext cx="762000" cy="76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122096" y="2252990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b="1" kern="0" dirty="0">
                  <a:solidFill>
                    <a:schemeClr val="bg1"/>
                  </a:solidFill>
                </a:rPr>
                <a:t>4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tângulo 13"/>
          <p:cNvSpPr/>
          <p:nvPr/>
        </p:nvSpPr>
        <p:spPr>
          <a:xfrm>
            <a:off x="633805" y="307904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kern="0" dirty="0"/>
              <a:t>Fechar o SSMS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4918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BR" sz="4200" kern="0" dirty="0"/>
              <a:t>COMMIT TRANSACTION - Exemplo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84" y="1661641"/>
            <a:ext cx="8353425" cy="20478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419600"/>
            <a:ext cx="4819650" cy="13620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12" y="3962400"/>
            <a:ext cx="4848225" cy="1952625"/>
          </a:xfrm>
          <a:prstGeom prst="rect">
            <a:avLst/>
          </a:prstGeom>
        </p:spPr>
      </p:pic>
      <p:grpSp>
        <p:nvGrpSpPr>
          <p:cNvPr id="9" name="Agrupar 8"/>
          <p:cNvGrpSpPr/>
          <p:nvPr/>
        </p:nvGrpSpPr>
        <p:grpSpPr>
          <a:xfrm>
            <a:off x="621384" y="1371600"/>
            <a:ext cx="762000" cy="762000"/>
            <a:chOff x="7924800" y="2133600"/>
            <a:chExt cx="762000" cy="762000"/>
          </a:xfrm>
        </p:grpSpPr>
        <p:sp>
          <p:nvSpPr>
            <p:cNvPr id="10" name="Elipse 9"/>
            <p:cNvSpPr/>
            <p:nvPr/>
          </p:nvSpPr>
          <p:spPr>
            <a:xfrm>
              <a:off x="7924800" y="2133600"/>
              <a:ext cx="762000" cy="76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122096" y="2252990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b="1" kern="0" dirty="0">
                  <a:solidFill>
                    <a:schemeClr val="bg1"/>
                  </a:solidFill>
                </a:rPr>
                <a:t>5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1043234" y="4176712"/>
            <a:ext cx="762000" cy="762000"/>
            <a:chOff x="7924800" y="2133600"/>
            <a:chExt cx="762000" cy="762000"/>
          </a:xfrm>
        </p:grpSpPr>
        <p:sp>
          <p:nvSpPr>
            <p:cNvPr id="13" name="Elipse 12"/>
            <p:cNvSpPr/>
            <p:nvPr/>
          </p:nvSpPr>
          <p:spPr>
            <a:xfrm>
              <a:off x="7924800" y="2133600"/>
              <a:ext cx="762000" cy="76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8122096" y="2252990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b="1" kern="0" dirty="0">
                  <a:solidFill>
                    <a:schemeClr val="bg1"/>
                  </a:solidFill>
                </a:rPr>
                <a:t>6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6553200" y="3562114"/>
            <a:ext cx="762000" cy="762000"/>
            <a:chOff x="7924800" y="2133600"/>
            <a:chExt cx="762000" cy="762000"/>
          </a:xfrm>
        </p:grpSpPr>
        <p:sp>
          <p:nvSpPr>
            <p:cNvPr id="16" name="Elipse 15"/>
            <p:cNvSpPr/>
            <p:nvPr/>
          </p:nvSpPr>
          <p:spPr>
            <a:xfrm>
              <a:off x="7924800" y="2133600"/>
              <a:ext cx="762000" cy="76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122096" y="2252990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b="1" kern="0" dirty="0">
                  <a:solidFill>
                    <a:schemeClr val="bg1"/>
                  </a:solidFill>
                </a:rPr>
                <a:t>7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79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BR" sz="4200" kern="0" dirty="0"/>
              <a:t>ROLLBACK TRANSACTION</a:t>
            </a:r>
          </a:p>
        </p:txBody>
      </p:sp>
      <p:sp>
        <p:nvSpPr>
          <p:cNvPr id="6" name="Retângulo 5"/>
          <p:cNvSpPr/>
          <p:nvPr/>
        </p:nvSpPr>
        <p:spPr>
          <a:xfrm>
            <a:off x="762000" y="1752600"/>
            <a:ext cx="1005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O comando ROLLBACK TRANSACTION cancela mudanças completadas, porém não submetidas ao BD,  deixando assim o BD como se tais mudanças nunca tivessem sido feitas.</a:t>
            </a:r>
          </a:p>
          <a:p>
            <a:endParaRPr lang="pt-BR" sz="3200" dirty="0"/>
          </a:p>
          <a:p>
            <a:r>
              <a:rPr lang="pt-BR" sz="3200" dirty="0"/>
              <a:t>Sintaxe:  </a:t>
            </a:r>
            <a:r>
              <a:rPr lang="pt-BR" sz="3200" dirty="0">
                <a:solidFill>
                  <a:srgbClr val="0318DB"/>
                </a:solidFill>
                <a:latin typeface="Consolas" panose="020B0609020204030204" pitchFamily="49" charset="0"/>
              </a:rPr>
              <a:t>ROLLBACK TRANSACTION</a:t>
            </a:r>
          </a:p>
          <a:p>
            <a:endParaRPr lang="pt-BR" sz="3200" dirty="0"/>
          </a:p>
          <a:p>
            <a:r>
              <a:rPr lang="pt-BR" sz="3200" dirty="0"/>
              <a:t>O ROLLBACK é executado quando ocorrer alguma falha no sistema.</a:t>
            </a:r>
          </a:p>
        </p:txBody>
      </p:sp>
    </p:spTree>
    <p:extLst>
      <p:ext uri="{BB962C8B-B14F-4D97-AF65-F5344CB8AC3E}">
        <p14:creationId xmlns:p14="http://schemas.microsoft.com/office/powerpoint/2010/main" val="1583653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094" y="4191000"/>
            <a:ext cx="8201025" cy="191452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54" y="1371600"/>
            <a:ext cx="4838700" cy="2381250"/>
          </a:xfrm>
          <a:prstGeom prst="rect">
            <a:avLst/>
          </a:prstGeom>
        </p:spPr>
      </p:pic>
      <p:sp>
        <p:nvSpPr>
          <p:cNvPr id="3" name="object 2"/>
          <p:cNvSpPr txBox="1">
            <a:spLocks/>
          </p:cNvSpPr>
          <p:nvPr/>
        </p:nvSpPr>
        <p:spPr>
          <a:xfrm>
            <a:off x="609600" y="629556"/>
            <a:ext cx="982980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BR" sz="4200" kern="0" dirty="0"/>
              <a:t>ROLLBACK TRANSACTION - Exemplo</a:t>
            </a:r>
          </a:p>
        </p:txBody>
      </p:sp>
      <p:grpSp>
        <p:nvGrpSpPr>
          <p:cNvPr id="9" name="Agrupar 8"/>
          <p:cNvGrpSpPr/>
          <p:nvPr/>
        </p:nvGrpSpPr>
        <p:grpSpPr>
          <a:xfrm>
            <a:off x="621384" y="1371600"/>
            <a:ext cx="762000" cy="762000"/>
            <a:chOff x="7924800" y="2133600"/>
            <a:chExt cx="762000" cy="762000"/>
          </a:xfrm>
        </p:grpSpPr>
        <p:sp>
          <p:nvSpPr>
            <p:cNvPr id="7" name="Elipse 6"/>
            <p:cNvSpPr/>
            <p:nvPr/>
          </p:nvSpPr>
          <p:spPr>
            <a:xfrm>
              <a:off x="7924800" y="2133600"/>
              <a:ext cx="762000" cy="76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8122096" y="2252990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b="1" kern="0" dirty="0">
                  <a:solidFill>
                    <a:schemeClr val="bg1"/>
                  </a:solidFill>
                </a:rPr>
                <a:t>1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2852737" y="3884350"/>
            <a:ext cx="762000" cy="762000"/>
            <a:chOff x="7924800" y="2133600"/>
            <a:chExt cx="762000" cy="762000"/>
          </a:xfrm>
        </p:grpSpPr>
        <p:sp>
          <p:nvSpPr>
            <p:cNvPr id="11" name="Elipse 10"/>
            <p:cNvSpPr/>
            <p:nvPr/>
          </p:nvSpPr>
          <p:spPr>
            <a:xfrm>
              <a:off x="7924800" y="2133600"/>
              <a:ext cx="762000" cy="76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122096" y="2252990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b="1" kern="0" dirty="0">
                  <a:solidFill>
                    <a:schemeClr val="bg1"/>
                  </a:solidFill>
                </a:rPr>
                <a:t>2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26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3848099"/>
            <a:ext cx="4543425" cy="21812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86" y="4498481"/>
            <a:ext cx="4467225" cy="134302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453" y="1580974"/>
            <a:ext cx="4572000" cy="2152650"/>
          </a:xfrm>
          <a:prstGeom prst="rect">
            <a:avLst/>
          </a:prstGeom>
        </p:spPr>
      </p:pic>
      <p:grpSp>
        <p:nvGrpSpPr>
          <p:cNvPr id="9" name="Agrupar 8"/>
          <p:cNvGrpSpPr/>
          <p:nvPr/>
        </p:nvGrpSpPr>
        <p:grpSpPr>
          <a:xfrm>
            <a:off x="621384" y="1371600"/>
            <a:ext cx="762000" cy="762000"/>
            <a:chOff x="7924800" y="2133600"/>
            <a:chExt cx="762000" cy="762000"/>
          </a:xfrm>
        </p:grpSpPr>
        <p:sp>
          <p:nvSpPr>
            <p:cNvPr id="10" name="Elipse 9"/>
            <p:cNvSpPr/>
            <p:nvPr/>
          </p:nvSpPr>
          <p:spPr>
            <a:xfrm>
              <a:off x="7924800" y="2133600"/>
              <a:ext cx="762000" cy="76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122096" y="2252990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b="1" kern="0" dirty="0">
                  <a:solidFill>
                    <a:schemeClr val="bg1"/>
                  </a:solidFill>
                </a:rPr>
                <a:t>3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1043234" y="4176712"/>
            <a:ext cx="762000" cy="762000"/>
            <a:chOff x="7924800" y="2133600"/>
            <a:chExt cx="762000" cy="762000"/>
          </a:xfrm>
        </p:grpSpPr>
        <p:sp>
          <p:nvSpPr>
            <p:cNvPr id="13" name="Elipse 12"/>
            <p:cNvSpPr/>
            <p:nvPr/>
          </p:nvSpPr>
          <p:spPr>
            <a:xfrm>
              <a:off x="7924800" y="2133600"/>
              <a:ext cx="762000" cy="76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8122096" y="2252990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b="1" kern="0" dirty="0">
                  <a:solidFill>
                    <a:schemeClr val="bg1"/>
                  </a:solidFill>
                </a:rPr>
                <a:t>4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6553200" y="3562114"/>
            <a:ext cx="762000" cy="762000"/>
            <a:chOff x="7924800" y="2133600"/>
            <a:chExt cx="762000" cy="762000"/>
          </a:xfrm>
        </p:grpSpPr>
        <p:sp>
          <p:nvSpPr>
            <p:cNvPr id="16" name="Elipse 15"/>
            <p:cNvSpPr/>
            <p:nvPr/>
          </p:nvSpPr>
          <p:spPr>
            <a:xfrm>
              <a:off x="7924800" y="2133600"/>
              <a:ext cx="762000" cy="76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122096" y="2252990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b="1" kern="0" dirty="0">
                  <a:solidFill>
                    <a:schemeClr val="bg1"/>
                  </a:solidFill>
                </a:rPr>
                <a:t>5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object 2"/>
          <p:cNvSpPr txBox="1">
            <a:spLocks/>
          </p:cNvSpPr>
          <p:nvPr/>
        </p:nvSpPr>
        <p:spPr>
          <a:xfrm>
            <a:off x="609600" y="629556"/>
            <a:ext cx="982980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BR" sz="4200" kern="0" dirty="0"/>
              <a:t>ROLLBACK TRANSACTION - Exemplo</a:t>
            </a:r>
          </a:p>
        </p:txBody>
      </p:sp>
    </p:spTree>
    <p:extLst>
      <p:ext uri="{BB962C8B-B14F-4D97-AF65-F5344CB8AC3E}">
        <p14:creationId xmlns:p14="http://schemas.microsoft.com/office/powerpoint/2010/main" val="256943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/>
              <a:t>TRIGGERS - Gatilhos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427139"/>
            <a:ext cx="9982199" cy="56938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800"/>
            </a:lvl1pPr>
            <a:lvl2pPr marL="914400" lvl="1" indent="-457200">
              <a:buFont typeface="Courier New" panose="02070309020205020404" pitchFamily="49" charset="0"/>
              <a:buChar char="o"/>
              <a:defRPr sz="2800"/>
            </a:lvl2pPr>
            <a:lvl3pPr marL="1371600" lvl="2" indent="-457200">
              <a:buFont typeface="Arial" panose="020B0604020202020204" pitchFamily="34" charset="0"/>
              <a:buChar char="•"/>
              <a:defRPr sz="2800"/>
            </a:lvl3pPr>
          </a:lstStyle>
          <a:p>
            <a:r>
              <a:rPr lang="pt-BR" b="1" dirty="0"/>
              <a:t>O que é Trigger?</a:t>
            </a:r>
          </a:p>
          <a:p>
            <a:endParaRPr lang="pt-BR" b="1" dirty="0"/>
          </a:p>
          <a:p>
            <a:r>
              <a:rPr lang="pt-BR" dirty="0"/>
              <a:t>O termo trigger (gatilho) define uma estrutura do banco de dados que funciona, como o nome sugere, como uma função que é disparada mediante alguma ação.</a:t>
            </a:r>
          </a:p>
          <a:p>
            <a:endParaRPr lang="pt-BR" dirty="0"/>
          </a:p>
          <a:p>
            <a:r>
              <a:rPr lang="pt-BR" dirty="0"/>
              <a:t>Sintaxe</a:t>
            </a:r>
          </a:p>
          <a:p>
            <a:r>
              <a:rPr lang="pt-BR" dirty="0">
                <a:solidFill>
                  <a:srgbClr val="0318DB"/>
                </a:solidFill>
                <a:latin typeface="Consolas" panose="020B0609020204030204" pitchFamily="49" charset="0"/>
              </a:rPr>
              <a:t>CREATE TRIGGER </a:t>
            </a:r>
            <a:r>
              <a:rPr lang="pt-BR" dirty="0">
                <a:latin typeface="Consolas" panose="020B0609020204030204" pitchFamily="49" charset="0"/>
              </a:rPr>
              <a:t>&lt;nome do gatilho&gt;</a:t>
            </a:r>
          </a:p>
          <a:p>
            <a:r>
              <a:rPr lang="en-US" dirty="0">
                <a:solidFill>
                  <a:srgbClr val="1B01DD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 &lt;</a:t>
            </a:r>
            <a:r>
              <a:rPr lang="en-US" dirty="0" err="1">
                <a:latin typeface="Consolas" panose="020B0609020204030204" pitchFamily="49" charset="0"/>
              </a:rPr>
              <a:t>nome</a:t>
            </a:r>
            <a:r>
              <a:rPr lang="en-US" dirty="0">
                <a:latin typeface="Consolas" panose="020B0609020204030204" pitchFamily="49" charset="0"/>
              </a:rPr>
              <a:t> da </a:t>
            </a:r>
            <a:r>
              <a:rPr lang="en-US" dirty="0" err="1">
                <a:latin typeface="Consolas" panose="020B0609020204030204" pitchFamily="49" charset="0"/>
              </a:rPr>
              <a:t>tabela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[FOR/AFTER/INSTEAD OF] [INSERT/UPDATE/DELETE]</a:t>
            </a:r>
          </a:p>
          <a:p>
            <a:r>
              <a:rPr lang="pt-BR" dirty="0">
                <a:solidFill>
                  <a:srgbClr val="0318DB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pt-BR" dirty="0">
                <a:latin typeface="Consolas" panose="020B0609020204030204" pitchFamily="49" charset="0"/>
              </a:rPr>
              <a:t>( &lt;instrução SELECT&gt; )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272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9600" y="629556"/>
            <a:ext cx="982980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BR" sz="4200" kern="0" dirty="0"/>
              <a:t>SAVE TRANSACTION</a:t>
            </a:r>
          </a:p>
        </p:txBody>
      </p:sp>
      <p:sp>
        <p:nvSpPr>
          <p:cNvPr id="5" name="Retângulo 4"/>
          <p:cNvSpPr/>
          <p:nvPr/>
        </p:nvSpPr>
        <p:spPr>
          <a:xfrm>
            <a:off x="533400" y="1524000"/>
            <a:ext cx="11049000" cy="498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</a:pPr>
            <a:r>
              <a:rPr lang="pt-BR" sz="2800" spc="-5" dirty="0">
                <a:cs typeface="Arial"/>
              </a:rPr>
              <a:t>Em uma transação extensa podemos declarar pontos de salvamento  (</a:t>
            </a:r>
            <a:r>
              <a:rPr lang="pt-BR" sz="2800" spc="-5" dirty="0" err="1">
                <a:cs typeface="Arial"/>
              </a:rPr>
              <a:t>SAVEPOINT’s</a:t>
            </a:r>
            <a:r>
              <a:rPr lang="pt-BR" sz="2800" spc="-5" dirty="0">
                <a:cs typeface="Arial"/>
              </a:rPr>
              <a:t>) intermediários dividindo o trabalho na transação:</a:t>
            </a:r>
          </a:p>
          <a:p>
            <a:pPr marL="12700">
              <a:spcBef>
                <a:spcPts val="95"/>
              </a:spcBef>
            </a:pPr>
            <a:endParaRPr lang="pt-BR" sz="2000" spc="-5" dirty="0">
              <a:cs typeface="Arial"/>
            </a:endParaRPr>
          </a:p>
          <a:p>
            <a:pPr marL="12700">
              <a:spcBef>
                <a:spcPts val="95"/>
              </a:spcBef>
            </a:pPr>
            <a:r>
              <a:rPr lang="pt-BR" sz="2800" spc="-5" dirty="0">
                <a:cs typeface="Arial"/>
              </a:rPr>
              <a:t>Sintaxe:</a:t>
            </a:r>
            <a:endParaRPr lang="pt-BR" sz="2800" dirty="0">
              <a:cs typeface="Arial"/>
            </a:endParaRPr>
          </a:p>
          <a:p>
            <a:endParaRPr lang="pt-BR" sz="2000" dirty="0">
              <a:solidFill>
                <a:srgbClr val="0318DB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BEGIN TRANSACTION</a:t>
            </a:r>
          </a:p>
          <a:p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SAVE TRANSACTION </a:t>
            </a:r>
            <a:r>
              <a:rPr lang="pt-BR" sz="2400" dirty="0">
                <a:latin typeface="Consolas" panose="020B0609020204030204" pitchFamily="49" charset="0"/>
              </a:rPr>
              <a:t>ex01</a:t>
            </a:r>
          </a:p>
          <a:p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	INSERT </a:t>
            </a:r>
            <a:r>
              <a:rPr lang="pt-BR" sz="2400" dirty="0">
                <a:latin typeface="Consolas" panose="020B0609020204030204" pitchFamily="49" charset="0"/>
              </a:rPr>
              <a:t>...;</a:t>
            </a:r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 DELETE </a:t>
            </a:r>
            <a:r>
              <a:rPr lang="pt-BR" sz="2400" dirty="0">
                <a:latin typeface="Consolas" panose="020B0609020204030204" pitchFamily="49" charset="0"/>
              </a:rPr>
              <a:t>...;</a:t>
            </a:r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SAVE TRANSACTION </a:t>
            </a:r>
            <a:r>
              <a:rPr lang="pt-BR" sz="2400" dirty="0">
                <a:latin typeface="Consolas" panose="020B0609020204030204" pitchFamily="49" charset="0"/>
              </a:rPr>
              <a:t>ex02</a:t>
            </a:r>
          </a:p>
          <a:p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	UPDATE </a:t>
            </a:r>
            <a:r>
              <a:rPr lang="pt-BR" sz="2400" dirty="0">
                <a:latin typeface="Consolas" panose="020B0609020204030204" pitchFamily="49" charset="0"/>
              </a:rPr>
              <a:t>...;</a:t>
            </a:r>
            <a:endParaRPr lang="pt-BR" sz="2400" dirty="0">
              <a:solidFill>
                <a:srgbClr val="0318DB"/>
              </a:solidFill>
              <a:latin typeface="Consolas" panose="020B0609020204030204" pitchFamily="49" charset="0"/>
            </a:endParaRPr>
          </a:p>
          <a:p>
            <a:endParaRPr lang="pt-BR" sz="2400" dirty="0">
              <a:solidFill>
                <a:srgbClr val="0318DB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COMMIT TRANSACTION </a:t>
            </a:r>
            <a:r>
              <a:rPr lang="pt-BR" sz="2400" dirty="0">
                <a:latin typeface="Consolas" panose="020B0609020204030204" pitchFamily="49" charset="0"/>
              </a:rPr>
              <a:t>ex01;</a:t>
            </a:r>
          </a:p>
          <a:p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ROLLBACK TRANSACTION </a:t>
            </a:r>
            <a:r>
              <a:rPr lang="pt-BR" sz="2400" dirty="0">
                <a:latin typeface="Consolas" panose="020B0609020204030204" pitchFamily="49" charset="0"/>
              </a:rPr>
              <a:t>ex02;</a:t>
            </a:r>
          </a:p>
        </p:txBody>
      </p:sp>
    </p:spTree>
    <p:extLst>
      <p:ext uri="{BB962C8B-B14F-4D97-AF65-F5344CB8AC3E}">
        <p14:creationId xmlns:p14="http://schemas.microsoft.com/office/powerpoint/2010/main" val="932506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Controle de Transações em SQL</a:t>
            </a:r>
          </a:p>
        </p:txBody>
      </p:sp>
      <p:sp>
        <p:nvSpPr>
          <p:cNvPr id="4" name="Retângulo 3"/>
          <p:cNvSpPr/>
          <p:nvPr/>
        </p:nvSpPr>
        <p:spPr>
          <a:xfrm>
            <a:off x="611170" y="1828800"/>
            <a:ext cx="108188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Estado dos dados antes de COMMIT ou ROLLBACK</a:t>
            </a:r>
          </a:p>
          <a:p>
            <a:endParaRPr lang="pt-BR" sz="2800" dirty="0"/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pt-BR" sz="2800" dirty="0"/>
              <a:t>O Estado anterior dos dados pode ser recuperado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pt-BR" sz="2800" dirty="0"/>
              <a:t>O usuário atual pode revisar os resultados das operações DML  usando a instrução SELECT.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pt-BR" sz="2800" dirty="0"/>
              <a:t>Outros usuários não poderão ver resultados das instruções DML do usuário atual.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pt-BR" sz="2800" dirty="0"/>
              <a:t>As linhas afetadas são bloqueadas, outros usuários não poderão  alterar os dados dentro das linhas afetadas.</a:t>
            </a:r>
          </a:p>
        </p:txBody>
      </p:sp>
    </p:spTree>
    <p:extLst>
      <p:ext uri="{BB962C8B-B14F-4D97-AF65-F5344CB8AC3E}">
        <p14:creationId xmlns:p14="http://schemas.microsoft.com/office/powerpoint/2010/main" val="1467811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Controle de Transações em SQL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" y="1676400"/>
            <a:ext cx="10363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Estado dos dados após COMMIT</a:t>
            </a:r>
          </a:p>
          <a:p>
            <a:endParaRPr lang="pt-BR" sz="2800" dirty="0"/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pt-BR" sz="2800" dirty="0"/>
              <a:t>As alterações nos dados são feitas permanentemente no banco de  dados.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pt-BR" sz="2800" dirty="0"/>
              <a:t>O estado anterior dos dados é perdido permanentemente.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pt-BR" sz="2800" dirty="0"/>
              <a:t>Todos os usuários podem ver os resultados.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pt-BR" sz="2800" dirty="0"/>
              <a:t>As linhas afetadas são desbloqueadas, essas linhas estão disponíveis  para serem manipuladas por outros usuários.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pt-BR" sz="2800" dirty="0"/>
              <a:t>Todos os </a:t>
            </a:r>
            <a:r>
              <a:rPr lang="pt-BR" sz="2800" dirty="0" err="1"/>
              <a:t>savepoints</a:t>
            </a:r>
            <a:r>
              <a:rPr lang="pt-BR" sz="2800" dirty="0"/>
              <a:t> são apagados.</a:t>
            </a:r>
          </a:p>
        </p:txBody>
      </p:sp>
    </p:spTree>
    <p:extLst>
      <p:ext uri="{BB962C8B-B14F-4D97-AF65-F5344CB8AC3E}">
        <p14:creationId xmlns:p14="http://schemas.microsoft.com/office/powerpoint/2010/main" val="3898369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/>
          </p:cNvSpPr>
          <p:nvPr/>
        </p:nvSpPr>
        <p:spPr>
          <a:xfrm>
            <a:off x="1981200" y="2667000"/>
            <a:ext cx="8249157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pt-BR" sz="7200" kern="0"/>
              <a:t>Exercícios</a:t>
            </a:r>
            <a:endParaRPr lang="pt-BR" sz="7200" kern="0" dirty="0"/>
          </a:p>
        </p:txBody>
      </p:sp>
    </p:spTree>
    <p:extLst>
      <p:ext uri="{BB962C8B-B14F-4D97-AF65-F5344CB8AC3E}">
        <p14:creationId xmlns:p14="http://schemas.microsoft.com/office/powerpoint/2010/main" val="139890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/>
              <a:t>TRIGGERS – Exemplo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85800" y="1495248"/>
            <a:ext cx="1025243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CONTA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IDCONTA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SALDO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MOVIMENTACAO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IDMOV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IDCONTA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TIPOMOV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VALORMOV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DATAMOV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MOVIMENTACAO </a:t>
            </a:r>
          </a:p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FK_MOVIMENTACAO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IDCONTA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CONTA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IDCONTA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0828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/>
              <a:t>TRIGGERS – Exemplo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9600" y="1600200"/>
            <a:ext cx="10363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TGR_MOV_INS</a:t>
            </a:r>
          </a:p>
          <a:p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MOVIMENTACAO</a:t>
            </a:r>
          </a:p>
          <a:p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@VALOR  </a:t>
            </a: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@IDCONTA </a:t>
            </a: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@IDCONTA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IDCONTA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@VALOR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VALORMOV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INSERTED</a:t>
            </a:r>
          </a:p>
          <a:p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2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CONTA </a:t>
            </a: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SALDO 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SALDO 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@VALOR</a:t>
            </a:r>
          </a:p>
          <a:p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IDCONTA 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@IDCONTA</a:t>
            </a:r>
          </a:p>
          <a:p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12722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/>
              <a:t>TRIGGERS – Exemplo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82891" y="1676400"/>
            <a:ext cx="1089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MOVIMENTACAO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IDCONTA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TIPOMOV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VALORMOV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DATAMOV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'D'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MOVIMENTACAO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CONTA</a:t>
            </a: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800600"/>
            <a:ext cx="4191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/>
              <a:t>TRIGGERS – Exemplo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09600" y="1676400"/>
            <a:ext cx="10439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TGR_MOV_DEL</a:t>
            </a:r>
          </a:p>
          <a:p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MOVIMENTACAO</a:t>
            </a:r>
          </a:p>
          <a:p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@VALOR  </a:t>
            </a: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@IDCONTA </a:t>
            </a: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@IDCONTA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IDCONTA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@VALOR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VALORMOV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DELETED</a:t>
            </a:r>
          </a:p>
          <a:p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2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CONTA </a:t>
            </a: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SALDO 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SALDO 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@VALOR</a:t>
            </a:r>
          </a:p>
          <a:p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IDCONTA 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@IDCONTA</a:t>
            </a:r>
          </a:p>
          <a:p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1227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/>
              <a:t>TRIGGERS – Exemplo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9600" y="1898872"/>
            <a:ext cx="9601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MOVIMENTACAO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IDCONTA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IDMOV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</a:p>
          <a:p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MOVIMENTACAO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CONTA</a:t>
            </a: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29" y="4343400"/>
            <a:ext cx="3905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4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Controle de Transações em SQL</a:t>
            </a:r>
          </a:p>
        </p:txBody>
      </p:sp>
      <p:sp>
        <p:nvSpPr>
          <p:cNvPr id="6" name="Retângulo 5"/>
          <p:cNvSpPr/>
          <p:nvPr/>
        </p:nvSpPr>
        <p:spPr>
          <a:xfrm>
            <a:off x="838200" y="1981200"/>
            <a:ext cx="107442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1625" marR="5080" indent="-289560">
              <a:spcBef>
                <a:spcPts val="95"/>
              </a:spcBef>
              <a:buChar char="•"/>
              <a:tabLst>
                <a:tab pos="301625" algn="l"/>
                <a:tab pos="302260" algn="l"/>
              </a:tabLst>
            </a:pPr>
            <a:r>
              <a:rPr lang="pt-BR" sz="2800" spc="-5" dirty="0">
                <a:cs typeface="Arial"/>
              </a:rPr>
              <a:t>Uma </a:t>
            </a:r>
            <a:r>
              <a:rPr lang="pt-BR" sz="2800" dirty="0">
                <a:cs typeface="Arial"/>
              </a:rPr>
              <a:t>transação </a:t>
            </a:r>
            <a:r>
              <a:rPr lang="pt-BR" sz="2800" spc="-5" dirty="0">
                <a:cs typeface="Arial"/>
              </a:rPr>
              <a:t>é de maneira implícita iniciada quando  ocorre uma operação que modifica o </a:t>
            </a:r>
            <a:r>
              <a:rPr lang="pt-BR" sz="2800" dirty="0">
                <a:cs typeface="Arial"/>
              </a:rPr>
              <a:t>banco de </a:t>
            </a:r>
            <a:r>
              <a:rPr lang="pt-BR" sz="2800" spc="-5" dirty="0">
                <a:cs typeface="Arial"/>
              </a:rPr>
              <a:t>dados </a:t>
            </a:r>
            <a:r>
              <a:rPr lang="pt-BR" sz="2800" spc="-50" dirty="0">
                <a:cs typeface="Arial"/>
              </a:rPr>
              <a:t>(INSERT, </a:t>
            </a:r>
            <a:r>
              <a:rPr lang="pt-BR" sz="2800" spc="-45" dirty="0">
                <a:cs typeface="Arial"/>
              </a:rPr>
              <a:t>UPDATE </a:t>
            </a:r>
            <a:r>
              <a:rPr lang="pt-BR" sz="2800" spc="-5" dirty="0">
                <a:cs typeface="Arial"/>
              </a:rPr>
              <a:t>ou</a:t>
            </a:r>
            <a:r>
              <a:rPr lang="pt-BR" sz="2800" spc="140" dirty="0">
                <a:cs typeface="Arial"/>
              </a:rPr>
              <a:t> </a:t>
            </a:r>
            <a:r>
              <a:rPr lang="pt-BR" sz="2800" spc="-5" dirty="0">
                <a:cs typeface="Arial"/>
              </a:rPr>
              <a:t>DELETE).</a:t>
            </a:r>
            <a:endParaRPr lang="pt-BR" sz="2800" dirty="0">
              <a:cs typeface="Arial"/>
            </a:endParaRPr>
          </a:p>
          <a:p>
            <a:pPr>
              <a:spcBef>
                <a:spcPts val="25"/>
              </a:spcBef>
              <a:buFont typeface="Arial"/>
              <a:buChar char="•"/>
            </a:pPr>
            <a:endParaRPr lang="pt-BR" sz="3200" dirty="0">
              <a:cs typeface="Arial"/>
            </a:endParaRPr>
          </a:p>
          <a:p>
            <a:pPr marL="301625" marR="719455" indent="-289560">
              <a:spcBef>
                <a:spcPts val="5"/>
              </a:spcBef>
              <a:buChar char="•"/>
              <a:tabLst>
                <a:tab pos="301625" algn="l"/>
                <a:tab pos="302260" algn="l"/>
              </a:tabLst>
            </a:pPr>
            <a:r>
              <a:rPr lang="pt-BR" sz="2800" spc="-5" dirty="0">
                <a:cs typeface="Arial"/>
              </a:rPr>
              <a:t>Uma </a:t>
            </a:r>
            <a:r>
              <a:rPr lang="pt-BR" sz="2800" dirty="0">
                <a:cs typeface="Arial"/>
              </a:rPr>
              <a:t>transação </a:t>
            </a:r>
            <a:r>
              <a:rPr lang="pt-BR" sz="2800" spc="-5" dirty="0">
                <a:cs typeface="Arial"/>
              </a:rPr>
              <a:t>pode ser finalizada normalmente  (COMMIT) ou ser </a:t>
            </a:r>
            <a:r>
              <a:rPr lang="pt-BR" sz="2800" dirty="0">
                <a:cs typeface="Arial"/>
              </a:rPr>
              <a:t>desfeita </a:t>
            </a:r>
            <a:r>
              <a:rPr lang="pt-BR" sz="2800" spc="-5" dirty="0">
                <a:cs typeface="Arial"/>
              </a:rPr>
              <a:t>até o </a:t>
            </a:r>
            <a:r>
              <a:rPr lang="pt-BR" sz="2800" dirty="0">
                <a:cs typeface="Arial"/>
              </a:rPr>
              <a:t>início </a:t>
            </a:r>
            <a:r>
              <a:rPr lang="pt-BR" sz="2800" spc="-5" dirty="0">
                <a:cs typeface="Arial"/>
              </a:rPr>
              <a:t>da </a:t>
            </a:r>
            <a:r>
              <a:rPr lang="pt-BR" sz="2800" dirty="0">
                <a:cs typeface="Arial"/>
              </a:rPr>
              <a:t>transação </a:t>
            </a:r>
            <a:r>
              <a:rPr lang="pt-BR" sz="2800" spc="-5" dirty="0">
                <a:cs typeface="Arial"/>
              </a:rPr>
              <a:t>(ROLLBACK) ou até um </a:t>
            </a:r>
            <a:r>
              <a:rPr lang="pt-BR" sz="2800" dirty="0">
                <a:cs typeface="Arial"/>
              </a:rPr>
              <a:t>ponto de controle </a:t>
            </a:r>
            <a:r>
              <a:rPr lang="pt-BR" sz="2800" spc="-5" dirty="0">
                <a:cs typeface="Arial"/>
              </a:rPr>
              <a:t>(ROLLBACK </a:t>
            </a:r>
            <a:r>
              <a:rPr lang="pt-BR" sz="2800" spc="-30" dirty="0">
                <a:cs typeface="Arial"/>
              </a:rPr>
              <a:t>TO</a:t>
            </a:r>
            <a:r>
              <a:rPr lang="pt-BR" sz="2800" spc="-55" dirty="0">
                <a:cs typeface="Arial"/>
              </a:rPr>
              <a:t> </a:t>
            </a:r>
            <a:r>
              <a:rPr lang="pt-BR" sz="2800" spc="-25" dirty="0">
                <a:cs typeface="Arial"/>
              </a:rPr>
              <a:t>SAVEPOINT).</a:t>
            </a:r>
            <a:endParaRPr lang="pt-BR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97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Controle de Transações em SQL</a:t>
            </a:r>
          </a:p>
        </p:txBody>
      </p:sp>
      <p:sp>
        <p:nvSpPr>
          <p:cNvPr id="6" name="Retângulo 5"/>
          <p:cNvSpPr/>
          <p:nvPr/>
        </p:nvSpPr>
        <p:spPr>
          <a:xfrm>
            <a:off x="533400" y="1410355"/>
            <a:ext cx="11049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</a:pPr>
            <a:r>
              <a:rPr lang="pt-BR" sz="2800" spc="-5" dirty="0">
                <a:cs typeface="Arial"/>
              </a:rPr>
              <a:t>Sintaxe:</a:t>
            </a:r>
            <a:endParaRPr lang="pt-BR" sz="2800" dirty="0">
              <a:cs typeface="Arial"/>
            </a:endParaRPr>
          </a:p>
          <a:p>
            <a:pPr>
              <a:spcBef>
                <a:spcPts val="45"/>
              </a:spcBef>
            </a:pPr>
            <a:endParaRPr lang="pt-BR" sz="2800" dirty="0">
              <a:latin typeface="Arial"/>
              <a:cs typeface="Arial"/>
            </a:endParaRPr>
          </a:p>
          <a:p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BEGIN TRANSACTION</a:t>
            </a:r>
          </a:p>
          <a:p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	INSERT </a:t>
            </a:r>
            <a:r>
              <a:rPr lang="pt-BR" sz="2400" dirty="0">
                <a:latin typeface="Consolas" panose="020B0609020204030204" pitchFamily="49" charset="0"/>
              </a:rPr>
              <a:t>...;</a:t>
            </a:r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 DELETE </a:t>
            </a:r>
            <a:r>
              <a:rPr lang="pt-BR" sz="2400" dirty="0">
                <a:latin typeface="Consolas" panose="020B0609020204030204" pitchFamily="49" charset="0"/>
              </a:rPr>
              <a:t>...;</a:t>
            </a:r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 UPDATE </a:t>
            </a:r>
            <a:r>
              <a:rPr lang="pt-BR" sz="2400" dirty="0">
                <a:latin typeface="Consolas" panose="020B0609020204030204" pitchFamily="49" charset="0"/>
              </a:rPr>
              <a:t>...;</a:t>
            </a:r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COMMIT TRANSACTION</a:t>
            </a:r>
          </a:p>
          <a:p>
            <a:endParaRPr lang="pt-BR" sz="2400" dirty="0">
              <a:solidFill>
                <a:srgbClr val="0318DB"/>
              </a:solidFill>
              <a:latin typeface="Consolas" panose="020B0609020204030204" pitchFamily="49" charset="0"/>
            </a:endParaRPr>
          </a:p>
          <a:p>
            <a:endParaRPr lang="pt-BR" sz="2400" dirty="0">
              <a:solidFill>
                <a:srgbClr val="0318DB"/>
              </a:solidFill>
              <a:latin typeface="Consolas" panose="020B0609020204030204" pitchFamily="49" charset="0"/>
            </a:endParaRPr>
          </a:p>
          <a:p>
            <a:endParaRPr lang="pt-BR" sz="2400" dirty="0">
              <a:solidFill>
                <a:srgbClr val="0318DB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BEGIN TRANSACTION</a:t>
            </a:r>
          </a:p>
          <a:p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	INSERT </a:t>
            </a:r>
            <a:r>
              <a:rPr lang="pt-BR" sz="2400" dirty="0">
                <a:latin typeface="Consolas" panose="020B0609020204030204" pitchFamily="49" charset="0"/>
              </a:rPr>
              <a:t>...;</a:t>
            </a:r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 DELETE </a:t>
            </a:r>
            <a:r>
              <a:rPr lang="pt-BR" sz="2400" dirty="0">
                <a:latin typeface="Consolas" panose="020B0609020204030204" pitchFamily="49" charset="0"/>
              </a:rPr>
              <a:t>...;</a:t>
            </a:r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 UPDATE </a:t>
            </a:r>
            <a:r>
              <a:rPr lang="pt-BR" sz="2400" dirty="0">
                <a:latin typeface="Consolas" panose="020B0609020204030204" pitchFamily="49" charset="0"/>
              </a:rPr>
              <a:t>...;</a:t>
            </a:r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2400" dirty="0">
                <a:solidFill>
                  <a:srgbClr val="0318DB"/>
                </a:solidFill>
                <a:latin typeface="Consolas" panose="020B0609020204030204" pitchFamily="49" charset="0"/>
              </a:rPr>
              <a:t>ROLLBACK TRANSACTION</a:t>
            </a:r>
            <a:endParaRPr lang="pt-BR" sz="2800" dirty="0">
              <a:solidFill>
                <a:srgbClr val="0318DB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0318D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8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749BF920FF5924CAADFAA78BFD81884" ma:contentTypeVersion="3" ma:contentTypeDescription="Crie um novo documento." ma:contentTypeScope="" ma:versionID="654dd185191f6130389085dd1aedd0f9">
  <xsd:schema xmlns:xsd="http://www.w3.org/2001/XMLSchema" xmlns:xs="http://www.w3.org/2001/XMLSchema" xmlns:p="http://schemas.microsoft.com/office/2006/metadata/properties" xmlns:ns2="68cdf223-b833-448e-a239-9cbcaee21272" targetNamespace="http://schemas.microsoft.com/office/2006/metadata/properties" ma:root="true" ma:fieldsID="e27877b8f2a1456a4227da0e7f524221" ns2:_="">
    <xsd:import namespace="68cdf223-b833-448e-a239-9cbcaee212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cdf223-b833-448e-a239-9cbcaee21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A49760-6C7A-46FB-8541-56F56AC0A56F}"/>
</file>

<file path=customXml/itemProps2.xml><?xml version="1.0" encoding="utf-8"?>
<ds:datastoreItem xmlns:ds="http://schemas.openxmlformats.org/officeDocument/2006/customXml" ds:itemID="{58357B58-147F-44E7-B939-64CAF085AF8F}"/>
</file>

<file path=customXml/itemProps3.xml><?xml version="1.0" encoding="utf-8"?>
<ds:datastoreItem xmlns:ds="http://schemas.openxmlformats.org/officeDocument/2006/customXml" ds:itemID="{E0145815-0E17-4D69-B705-F9069F28ACD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5395</TotalTime>
  <Words>959</Words>
  <Application>Microsoft Office PowerPoint</Application>
  <PresentationFormat>Widescreen</PresentationFormat>
  <Paragraphs>184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Carlito</vt:lpstr>
      <vt:lpstr>Century Gothic</vt:lpstr>
      <vt:lpstr>Consolas</vt:lpstr>
      <vt:lpstr>Courier New</vt:lpstr>
      <vt:lpstr>Trebuchet MS</vt:lpstr>
      <vt:lpstr>Office Theme</vt:lpstr>
      <vt:lpstr>BANCO de dados TRIGGERS - TRANSAÇÕES</vt:lpstr>
      <vt:lpstr>TRIGGERS - Gatilhos</vt:lpstr>
      <vt:lpstr>TRIGGERS – Exemplo</vt:lpstr>
      <vt:lpstr>TRIGGERS – Exemplo</vt:lpstr>
      <vt:lpstr>TRIGGERS – Exemplo</vt:lpstr>
      <vt:lpstr>TRIGGERS – Exemplo</vt:lpstr>
      <vt:lpstr>TRIGGERS – Exemplo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BUSTAMANTE FERREIRA LEONOR</dc:creator>
  <cp:lastModifiedBy>WARNER BREZOLIN</cp:lastModifiedBy>
  <cp:revision>617</cp:revision>
  <dcterms:created xsi:type="dcterms:W3CDTF">2020-02-06T23:16:28Z</dcterms:created>
  <dcterms:modified xsi:type="dcterms:W3CDTF">2022-10-28T10:43:47Z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2019-03-22T00:00:00Z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2020-02-06T00:00:00Z</vt:filetime>
  </property>
  <property fmtid="{D5CDD505-2E9C-101B-9397-08002B2CF9AE}" pid="5" name="ContentTypeId">
    <vt:lpwstr>0x0101005749BF920FF5924CAADFAA78BFD81884</vt:lpwstr>
  </property>
</Properties>
</file>