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7" r:id="rId11"/>
    <p:sldId id="284" r:id="rId12"/>
    <p:sldId id="285" r:id="rId13"/>
    <p:sldId id="288" r:id="rId14"/>
    <p:sldId id="289" r:id="rId15"/>
    <p:sldId id="286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4" r:id="rId30"/>
    <p:sldId id="30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MS SQL Server</a:t>
            </a:r>
            <a:br>
              <a:rPr lang="en-US" sz="4000" dirty="0"/>
            </a:br>
            <a:r>
              <a:rPr lang="en-US" sz="4000" dirty="0" err="1"/>
              <a:t>Obrada</a:t>
            </a:r>
            <a:r>
              <a:rPr lang="en-US" sz="4000" dirty="0"/>
              <a:t> </a:t>
            </a:r>
            <a:r>
              <a:rPr lang="en-US" sz="4000" dirty="0" err="1"/>
              <a:t>upita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sr-Latn-RS" sz="2300" dirty="0"/>
              <a:t>Autor: Đorđe Nikolić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7DBBE7F-115B-44DE-8192-D22BF59E95B5}"/>
              </a:ext>
            </a:extLst>
          </p:cNvPr>
          <p:cNvSpPr txBox="1">
            <a:spLocks/>
          </p:cNvSpPr>
          <p:nvPr/>
        </p:nvSpPr>
        <p:spPr>
          <a:xfrm>
            <a:off x="924443" y="490834"/>
            <a:ext cx="4994005" cy="60598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 err="1"/>
              <a:t>Optimizing</a:t>
            </a:r>
            <a:endParaRPr lang="sr-Latn-RS" dirty="0"/>
          </a:p>
          <a:p>
            <a:r>
              <a:rPr lang="sr-Latn-RS" dirty="0"/>
              <a:t>Najkompleksnija faza</a:t>
            </a:r>
          </a:p>
          <a:p>
            <a:r>
              <a:rPr lang="sr-Latn-RS" dirty="0"/>
              <a:t>Cilj dobiti optimizovani plan izvršenja</a:t>
            </a:r>
          </a:p>
          <a:p>
            <a:r>
              <a:rPr lang="sr-Latn-RS" dirty="0"/>
              <a:t>Bira plan koji će potrošiti najmanje resursa (</a:t>
            </a:r>
            <a:r>
              <a:rPr lang="sr-Latn-RS" dirty="0" err="1"/>
              <a:t>cost-based</a:t>
            </a:r>
            <a:r>
              <a:rPr lang="sr-Latn-RS" dirty="0"/>
              <a:t> </a:t>
            </a:r>
            <a:r>
              <a:rPr lang="sr-Latn-RS" dirty="0" err="1"/>
              <a:t>optimization</a:t>
            </a:r>
            <a:r>
              <a:rPr lang="sr-Latn-RS" dirty="0"/>
              <a:t>)</a:t>
            </a:r>
          </a:p>
          <a:p>
            <a:r>
              <a:rPr lang="sr-Latn-RS" dirty="0"/>
              <a:t>Koraci: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Provera postojanja trivijalnog plana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Potraga za planom u „kešu“ planova</a:t>
            </a:r>
          </a:p>
          <a:p>
            <a:pPr marL="1213200" lvl="2" indent="-457200">
              <a:buFont typeface="+mj-lt"/>
              <a:buAutoNum type="arabicPeriod"/>
            </a:pPr>
            <a:r>
              <a:rPr lang="sr-Latn-RS" dirty="0"/>
              <a:t>Prvo se traži „prost“ plan</a:t>
            </a:r>
          </a:p>
          <a:p>
            <a:pPr marL="1213200" lvl="2" indent="-457200">
              <a:buFont typeface="+mj-lt"/>
              <a:buAutoNum type="arabicPeriod"/>
            </a:pPr>
            <a:r>
              <a:rPr lang="sr-Latn-RS" dirty="0"/>
              <a:t>Onda kompleksan plan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Temeljna i potpuna optimizacija</a:t>
            </a:r>
          </a:p>
          <a:p>
            <a:pPr marL="1213200" lvl="2" indent="-457200">
              <a:buFont typeface="+mj-lt"/>
              <a:buAutoNum type="arabicPeriod"/>
            </a:pPr>
            <a:r>
              <a:rPr lang="sr-Latn-RS" dirty="0"/>
              <a:t>Generišu svi mogući planovi</a:t>
            </a:r>
          </a:p>
          <a:p>
            <a:pPr marL="1213200" lvl="2" indent="-457200">
              <a:buFont typeface="+mj-lt"/>
              <a:buAutoNum type="arabicPeriod"/>
            </a:pPr>
            <a:r>
              <a:rPr lang="sr-Latn-RS" dirty="0"/>
              <a:t>Bira najbolji po potrošnji resursa</a:t>
            </a:r>
          </a:p>
        </p:txBody>
      </p:sp>
      <p:pic>
        <p:nvPicPr>
          <p:cNvPr id="8" name="Picture 7" descr="IMG01 (1)">
            <a:extLst>
              <a:ext uri="{FF2B5EF4-FFF2-40B4-BE49-F238E27FC236}">
                <a16:creationId xmlns:a16="http://schemas.microsoft.com/office/drawing/2014/main" id="{38D6D4D0-5C91-4891-BC25-5B4886AD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53" y="307340"/>
            <a:ext cx="5486400" cy="6243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743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7DBBE7F-115B-44DE-8192-D22BF59E95B5}"/>
              </a:ext>
            </a:extLst>
          </p:cNvPr>
          <p:cNvSpPr txBox="1">
            <a:spLocks/>
          </p:cNvSpPr>
          <p:nvPr/>
        </p:nvSpPr>
        <p:spPr>
          <a:xfrm>
            <a:off x="924443" y="490833"/>
            <a:ext cx="3794175" cy="40545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 err="1"/>
              <a:t>Execution</a:t>
            </a:r>
            <a:endParaRPr lang="sr-Latn-RS" dirty="0"/>
          </a:p>
          <a:p>
            <a:r>
              <a:rPr lang="sr-Latn-RS" dirty="0"/>
              <a:t>Čuva plan izvršenja u „kešu“ planova</a:t>
            </a:r>
          </a:p>
          <a:p>
            <a:r>
              <a:rPr lang="sr-Latn-RS" dirty="0"/>
              <a:t>Zajedno sa </a:t>
            </a:r>
            <a:r>
              <a:rPr lang="sr-Latn-RS" dirty="0" err="1"/>
              <a:t>storage</a:t>
            </a:r>
            <a:r>
              <a:rPr lang="sr-Latn-RS" dirty="0"/>
              <a:t> </a:t>
            </a:r>
            <a:r>
              <a:rPr lang="sr-Latn-RS" dirty="0" err="1"/>
              <a:t>engine</a:t>
            </a:r>
            <a:r>
              <a:rPr lang="sr-Latn-RS" dirty="0"/>
              <a:t>-om izvršava upit po planu izvršenja</a:t>
            </a:r>
          </a:p>
          <a:p>
            <a:r>
              <a:rPr lang="sr-Latn-RS" dirty="0"/>
              <a:t>Vraća rezultate korisniku kroz sloj protokola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6F88F4-9CAB-4803-B29B-787608A219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5509745" y="1691565"/>
            <a:ext cx="1172509" cy="36886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FF0C2C6-144D-48F6-BFB1-6B382D491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73" y="720424"/>
            <a:ext cx="4295517" cy="5417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323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2C1E-9F32-4AF7-9736-8378278E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Adaptivno procesiranje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40B1-3334-4A62-8493-F7B5F484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1857373"/>
          </a:xfrm>
        </p:spPr>
        <p:txBody>
          <a:bodyPr/>
          <a:lstStyle/>
          <a:p>
            <a:r>
              <a:rPr lang="sr-Latn-RS" dirty="0"/>
              <a:t>Po prethodno opisanom procesu, ako je izabrani plan izvršenja neodgovarajući, ne postoji način da se on koriguje.</a:t>
            </a:r>
          </a:p>
          <a:p>
            <a:r>
              <a:rPr lang="sr-Latn-RS" dirty="0"/>
              <a:t>U MS SQL Server 2017 ubačena je porodica funkcionalnosti koje premošćavaju fazu optimizacije sa fazom izvršenja.</a:t>
            </a:r>
          </a:p>
        </p:txBody>
      </p:sp>
      <p:pic>
        <p:nvPicPr>
          <p:cNvPr id="2050" name="Picture 2" descr="Understanding Adaptive Query Processing Mechanism in SQL Server">
            <a:extLst>
              <a:ext uri="{FF2B5EF4-FFF2-40B4-BE49-F238E27FC236}">
                <a16:creationId xmlns:a16="http://schemas.microsoft.com/office/drawing/2014/main" id="{DD2D37EE-A84B-41E1-8AF6-2134D321C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" t="10112" r="7818" b="17887"/>
          <a:stretch/>
        </p:blipFill>
        <p:spPr bwMode="auto">
          <a:xfrm>
            <a:off x="6010183" y="3933824"/>
            <a:ext cx="4030462" cy="202355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78A962-B6D6-447C-8FCE-F1933532E105}"/>
              </a:ext>
            </a:extLst>
          </p:cNvPr>
          <p:cNvSpPr txBox="1">
            <a:spLocks/>
          </p:cNvSpPr>
          <p:nvPr/>
        </p:nvSpPr>
        <p:spPr>
          <a:xfrm>
            <a:off x="913795" y="3933823"/>
            <a:ext cx="4030462" cy="18573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Statistika je veoma bitna za kreiranje adekvatnog plana izvršenja. </a:t>
            </a:r>
          </a:p>
        </p:txBody>
      </p:sp>
    </p:spTree>
    <p:extLst>
      <p:ext uri="{BB962C8B-B14F-4D97-AF65-F5344CB8AC3E}">
        <p14:creationId xmlns:p14="http://schemas.microsoft.com/office/powerpoint/2010/main" val="323974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B0FA-BCB7-433D-A782-9676776C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Interleaved</a:t>
            </a:r>
            <a:r>
              <a:rPr lang="sr-Latn-RS" dirty="0"/>
              <a:t> </a:t>
            </a:r>
            <a:r>
              <a:rPr lang="sr-Latn-RS" dirty="0" err="1"/>
              <a:t>executions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EBF7-B7A0-4FE9-89BD-8877B91E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182205" cy="3714749"/>
          </a:xfrm>
        </p:spPr>
        <p:txBody>
          <a:bodyPr/>
          <a:lstStyle/>
          <a:p>
            <a:r>
              <a:rPr lang="sr-Latn-RS" dirty="0"/>
              <a:t>Tiče se više-izraznih funkcija koje vraćaju tabele, tj. upita koji ih pozivaju.</a:t>
            </a:r>
          </a:p>
          <a:p>
            <a:r>
              <a:rPr lang="sr-Latn-RS" dirty="0"/>
              <a:t>Procene u statistici za ove funkcije su fiksne.</a:t>
            </a:r>
          </a:p>
          <a:p>
            <a:r>
              <a:rPr lang="sr-Latn-RS" dirty="0"/>
              <a:t>Moguće izvršiti jedan deo plana, pa redizajnirati plan pre nastavka izvršenja sa novim statistikama.</a:t>
            </a:r>
          </a:p>
        </p:txBody>
      </p:sp>
      <p:pic>
        <p:nvPicPr>
          <p:cNvPr id="3074" name="Picture 2" descr="Multi Statement Table Valued Function: The Ultimate Guide for Beginners">
            <a:extLst>
              <a:ext uri="{FF2B5EF4-FFF2-40B4-BE49-F238E27FC236}">
                <a16:creationId xmlns:a16="http://schemas.microsoft.com/office/drawing/2014/main" id="{402E3D06-02A6-490F-B27C-2DD2544FC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80" y="1947861"/>
            <a:ext cx="4733925" cy="39719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15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E7F989C-4998-4C46-BD20-731D57A273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8"/>
          <a:stretch/>
        </p:blipFill>
        <p:spPr bwMode="auto">
          <a:xfrm>
            <a:off x="783359" y="643467"/>
            <a:ext cx="4851014" cy="557106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C808AF-AB3A-4D0E-9A96-9700B0C0EC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1"/>
          <a:stretch/>
        </p:blipFill>
        <p:spPr bwMode="auto">
          <a:xfrm>
            <a:off x="6575219" y="647565"/>
            <a:ext cx="4827003" cy="557106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C6E632-0F2D-4FEB-86E1-81FCE8DDBD1E}"/>
              </a:ext>
            </a:extLst>
          </p:cNvPr>
          <p:cNvSpPr/>
          <p:nvPr/>
        </p:nvSpPr>
        <p:spPr>
          <a:xfrm>
            <a:off x="3329126" y="5450889"/>
            <a:ext cx="2287656" cy="159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73707C-3996-4305-AE1C-D3286A09BFED}"/>
              </a:ext>
            </a:extLst>
          </p:cNvPr>
          <p:cNvSpPr/>
          <p:nvPr/>
        </p:nvSpPr>
        <p:spPr>
          <a:xfrm>
            <a:off x="3329126" y="4449192"/>
            <a:ext cx="2287656" cy="159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0FBE56-5C4E-4363-961F-6C759ECB054D}"/>
              </a:ext>
            </a:extLst>
          </p:cNvPr>
          <p:cNvSpPr/>
          <p:nvPr/>
        </p:nvSpPr>
        <p:spPr>
          <a:xfrm>
            <a:off x="9207623" y="4449192"/>
            <a:ext cx="2287656" cy="159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EC54C1-9EF6-4F04-9D14-6F689DD6950F}"/>
              </a:ext>
            </a:extLst>
          </p:cNvPr>
          <p:cNvSpPr/>
          <p:nvPr/>
        </p:nvSpPr>
        <p:spPr>
          <a:xfrm>
            <a:off x="9161095" y="5530788"/>
            <a:ext cx="2287656" cy="159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2118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0F2F-BD02-4742-BD90-CE6FFFF2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Batch</a:t>
            </a:r>
            <a:r>
              <a:rPr lang="sr-Latn-RS" dirty="0"/>
              <a:t> Mode </a:t>
            </a:r>
            <a:r>
              <a:rPr lang="sr-Latn-RS" dirty="0" err="1"/>
              <a:t>Memory</a:t>
            </a:r>
            <a:r>
              <a:rPr lang="sr-Latn-RS" dirty="0"/>
              <a:t> Grant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909B-E836-4B71-86F3-5E78E628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/>
          <a:lstStyle/>
          <a:p>
            <a:r>
              <a:rPr lang="sr-Latn-RS" dirty="0"/>
              <a:t>Tiče se serijskog moda izvršenja (obrada više redova u isto vreme).</a:t>
            </a:r>
          </a:p>
          <a:p>
            <a:r>
              <a:rPr lang="sr-Latn-RS" dirty="0"/>
              <a:t>Dodeljivanje memorije vrlo bitan deo kreiranja plana izvršenja.</a:t>
            </a:r>
          </a:p>
          <a:p>
            <a:r>
              <a:rPr lang="sr-Latn-RS" dirty="0"/>
              <a:t>U starijim verzijama sistema, planovi kreirani za neku malu količinu podataka se keširaju i potencijalno kasnije koriste za obradu velike količine podataka, i obrnuto.</a:t>
            </a:r>
          </a:p>
          <a:p>
            <a:r>
              <a:rPr lang="sr-Latn-RS" dirty="0"/>
              <a:t>Ova funkcionalnost omogućava sistemu da nakon prvog izvršenja upita proceni da li je dodeljena memorija adekvatna ili nije, i promeni je za kasnija izvršenja.</a:t>
            </a:r>
          </a:p>
        </p:txBody>
      </p:sp>
    </p:spTree>
    <p:extLst>
      <p:ext uri="{BB962C8B-B14F-4D97-AF65-F5344CB8AC3E}">
        <p14:creationId xmlns:p14="http://schemas.microsoft.com/office/powerpoint/2010/main" val="397285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AD4203A-4A3F-4381-86B1-37159D6F9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81"/>
          <a:stretch/>
        </p:blipFill>
        <p:spPr bwMode="auto">
          <a:xfrm>
            <a:off x="637880" y="1347322"/>
            <a:ext cx="4580809" cy="416335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1D6C61-B5BF-4130-8718-2DE5ACE79E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43"/>
          <a:stretch/>
        </p:blipFill>
        <p:spPr bwMode="auto">
          <a:xfrm>
            <a:off x="6423321" y="1351420"/>
            <a:ext cx="5130799" cy="416335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EE1B009-2CFA-4908-A3EB-1371AFCF2808}"/>
              </a:ext>
            </a:extLst>
          </p:cNvPr>
          <p:cNvSpPr txBox="1">
            <a:spLocks/>
          </p:cNvSpPr>
          <p:nvPr/>
        </p:nvSpPr>
        <p:spPr>
          <a:xfrm>
            <a:off x="1829318" y="505416"/>
            <a:ext cx="3794175" cy="6045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/>
              <a:t>Prvo izvršenje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31D794A-6144-4D5C-9405-759DC2402222}"/>
              </a:ext>
            </a:extLst>
          </p:cNvPr>
          <p:cNvSpPr txBox="1">
            <a:spLocks/>
          </p:cNvSpPr>
          <p:nvPr/>
        </p:nvSpPr>
        <p:spPr>
          <a:xfrm>
            <a:off x="8001518" y="490833"/>
            <a:ext cx="3794175" cy="6045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/>
              <a:t>Drugo izvršenje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B77AEBC-F889-45C6-8DDA-9DDCC53F9E36}"/>
              </a:ext>
            </a:extLst>
          </p:cNvPr>
          <p:cNvSpPr txBox="1">
            <a:spLocks/>
          </p:cNvSpPr>
          <p:nvPr/>
        </p:nvSpPr>
        <p:spPr>
          <a:xfrm>
            <a:off x="4177751" y="6050313"/>
            <a:ext cx="3794175" cy="6045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/>
              <a:t>Verzije sistema starije od 2017.</a:t>
            </a:r>
          </a:p>
        </p:txBody>
      </p:sp>
    </p:spTree>
    <p:extLst>
      <p:ext uri="{BB962C8B-B14F-4D97-AF65-F5344CB8AC3E}">
        <p14:creationId xmlns:p14="http://schemas.microsoft.com/office/powerpoint/2010/main" val="180824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EE1B009-2CFA-4908-A3EB-1371AFCF2808}"/>
              </a:ext>
            </a:extLst>
          </p:cNvPr>
          <p:cNvSpPr txBox="1">
            <a:spLocks/>
          </p:cNvSpPr>
          <p:nvPr/>
        </p:nvSpPr>
        <p:spPr>
          <a:xfrm>
            <a:off x="1829318" y="505416"/>
            <a:ext cx="3794175" cy="6045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/>
              <a:t>Prvo izvršenje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31D794A-6144-4D5C-9405-759DC2402222}"/>
              </a:ext>
            </a:extLst>
          </p:cNvPr>
          <p:cNvSpPr txBox="1">
            <a:spLocks/>
          </p:cNvSpPr>
          <p:nvPr/>
        </p:nvSpPr>
        <p:spPr>
          <a:xfrm>
            <a:off x="8001518" y="490833"/>
            <a:ext cx="3794175" cy="6045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/>
              <a:t>Drugo izvršenje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B77AEBC-F889-45C6-8DDA-9DDCC53F9E36}"/>
              </a:ext>
            </a:extLst>
          </p:cNvPr>
          <p:cNvSpPr txBox="1">
            <a:spLocks/>
          </p:cNvSpPr>
          <p:nvPr/>
        </p:nvSpPr>
        <p:spPr>
          <a:xfrm>
            <a:off x="4198912" y="5852483"/>
            <a:ext cx="3794175" cy="6045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/>
              <a:t>Verzije sistema novije od 2017.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77FDC6D-CF2D-42A3-AFE6-C7BE3752E7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38"/>
          <a:stretch/>
        </p:blipFill>
        <p:spPr bwMode="auto">
          <a:xfrm>
            <a:off x="807869" y="1772176"/>
            <a:ext cx="4826727" cy="34035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B4707A0-A139-4712-8106-596A66B6C3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" r="1" b="39767"/>
          <a:stretch/>
        </p:blipFill>
        <p:spPr bwMode="auto">
          <a:xfrm>
            <a:off x="6922400" y="1772176"/>
            <a:ext cx="4604066" cy="34035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791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4C9C-F7D6-412F-96DF-80D3D276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Batch</a:t>
            </a:r>
            <a:r>
              <a:rPr lang="sr-Latn-RS" dirty="0"/>
              <a:t> Mode </a:t>
            </a:r>
            <a:r>
              <a:rPr lang="sr-Latn-RS" dirty="0" err="1"/>
              <a:t>Adaptive</a:t>
            </a:r>
            <a:r>
              <a:rPr lang="sr-Latn-RS" dirty="0"/>
              <a:t> </a:t>
            </a:r>
            <a:r>
              <a:rPr lang="sr-Latn-RS" dirty="0" err="1"/>
              <a:t>Joins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9485-85AE-455F-891F-DF377472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Tiče se serijskog moda izvršenja</a:t>
            </a:r>
          </a:p>
          <a:p>
            <a:r>
              <a:rPr lang="sr-Latn-RS" dirty="0"/>
              <a:t>Vrlo prosta namena</a:t>
            </a:r>
          </a:p>
          <a:p>
            <a:r>
              <a:rPr lang="sr-Latn-RS" dirty="0"/>
              <a:t>Odluka o biranju između „</a:t>
            </a:r>
            <a:r>
              <a:rPr lang="sr-Latn-RS" dirty="0" err="1"/>
              <a:t>nested</a:t>
            </a:r>
            <a:r>
              <a:rPr lang="sr-Latn-RS" dirty="0"/>
              <a:t> </a:t>
            </a:r>
            <a:r>
              <a:rPr lang="sr-Latn-RS" dirty="0" err="1"/>
              <a:t>loop</a:t>
            </a:r>
            <a:r>
              <a:rPr lang="sr-Latn-RS" dirty="0"/>
              <a:t> </a:t>
            </a:r>
            <a:r>
              <a:rPr lang="sr-Latn-RS" dirty="0" err="1"/>
              <a:t>join</a:t>
            </a:r>
            <a:r>
              <a:rPr lang="sr-Latn-RS" dirty="0"/>
              <a:t>“ i „</a:t>
            </a:r>
            <a:r>
              <a:rPr lang="sr-Latn-RS" dirty="0" err="1"/>
              <a:t>hash</a:t>
            </a:r>
            <a:r>
              <a:rPr lang="sr-Latn-RS" dirty="0"/>
              <a:t> </a:t>
            </a:r>
            <a:r>
              <a:rPr lang="sr-Latn-RS" dirty="0" err="1"/>
              <a:t>join</a:t>
            </a:r>
            <a:r>
              <a:rPr lang="sr-Latn-RS" dirty="0"/>
              <a:t>“ se odlaže do prvog spoja</a:t>
            </a:r>
          </a:p>
          <a:p>
            <a:r>
              <a:rPr lang="sr-Latn-RS" dirty="0"/>
              <a:t>Bira na osnovu praga odluke</a:t>
            </a:r>
          </a:p>
          <a:p>
            <a:r>
              <a:rPr lang="sr-Latn-RS" dirty="0"/>
              <a:t>Ako je broj redova mali, bira se „</a:t>
            </a:r>
            <a:r>
              <a:rPr lang="sr-Latn-RS" dirty="0" err="1"/>
              <a:t>nested</a:t>
            </a:r>
            <a:r>
              <a:rPr lang="sr-Latn-RS" dirty="0"/>
              <a:t> </a:t>
            </a:r>
            <a:r>
              <a:rPr lang="sr-Latn-RS" dirty="0" err="1"/>
              <a:t>loop</a:t>
            </a:r>
            <a:r>
              <a:rPr lang="sr-Latn-RS" dirty="0"/>
              <a:t> </a:t>
            </a:r>
            <a:r>
              <a:rPr lang="sr-Latn-RS" dirty="0" err="1"/>
              <a:t>join</a:t>
            </a:r>
            <a:r>
              <a:rPr lang="sr-Latn-RS" dirty="0"/>
              <a:t>“</a:t>
            </a:r>
          </a:p>
          <a:p>
            <a:r>
              <a:rPr lang="sr-Latn-RS" dirty="0"/>
              <a:t>Ako je broj redova veliki, bira se „</a:t>
            </a:r>
            <a:r>
              <a:rPr lang="sr-Latn-RS" dirty="0" err="1"/>
              <a:t>hash</a:t>
            </a:r>
            <a:r>
              <a:rPr lang="sr-Latn-RS" dirty="0"/>
              <a:t> </a:t>
            </a:r>
            <a:r>
              <a:rPr lang="sr-Latn-RS" dirty="0" err="1"/>
              <a:t>join</a:t>
            </a:r>
            <a:r>
              <a:rPr lang="sr-Latn-R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9347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2C1E-9F32-4AF7-9736-8378278E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Inteligentno procesiranje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40B1-3334-4A62-8493-F7B5F484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2023553"/>
          </a:xfrm>
        </p:spPr>
        <p:txBody>
          <a:bodyPr>
            <a:normAutofit/>
          </a:bodyPr>
          <a:lstStyle/>
          <a:p>
            <a:r>
              <a:rPr lang="sr-Latn-RS" dirty="0"/>
              <a:t>U MS SQL Server 2019 proširena je porodica funkcionalnosti koje premošćavaju fazu optimizacije sa fazom izvršenja.</a:t>
            </a:r>
          </a:p>
          <a:p>
            <a:r>
              <a:rPr lang="sr-Latn-RS" dirty="0"/>
              <a:t>Većina funkcionalnosti dostupna i kroz </a:t>
            </a:r>
            <a:r>
              <a:rPr lang="sr-Latn-RS" dirty="0" err="1"/>
              <a:t>AzureSQL</a:t>
            </a:r>
            <a:r>
              <a:rPr lang="sr-Latn-RS" dirty="0"/>
              <a:t> bazu u oblaku.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AA182BA-10C8-4246-8FF3-C2741524D6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961" y="3714115"/>
            <a:ext cx="5970078" cy="27577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952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sr-Latn-RS" sz="4000" dirty="0"/>
              <a:t>Sadržaj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5159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sr-Latn-RS" sz="2400" dirty="0"/>
              <a:t>Uvod</a:t>
            </a:r>
          </a:p>
          <a:p>
            <a:pPr marL="36900" lvl="0" indent="0">
              <a:buNone/>
            </a:pPr>
            <a:r>
              <a:rPr lang="sr-Latn-RS" sz="2400" dirty="0"/>
              <a:t>Pojam obrade upita</a:t>
            </a:r>
          </a:p>
          <a:p>
            <a:pPr marL="36900" lvl="0" indent="0">
              <a:buNone/>
            </a:pPr>
            <a:r>
              <a:rPr lang="sr-Latn-RS" sz="2400" dirty="0"/>
              <a:t>MS SQL Server</a:t>
            </a:r>
          </a:p>
          <a:p>
            <a:pPr marL="36900" lvl="0" indent="0">
              <a:buNone/>
            </a:pPr>
            <a:r>
              <a:rPr lang="sr-Latn-RS" sz="2400" dirty="0"/>
              <a:t>	Generalna struktura</a:t>
            </a:r>
          </a:p>
          <a:p>
            <a:pPr marL="36900" lvl="0" indent="0">
              <a:buNone/>
            </a:pPr>
            <a:r>
              <a:rPr lang="sr-Latn-RS" sz="2400" dirty="0"/>
              <a:t>	Procesor upita</a:t>
            </a:r>
            <a:endParaRPr lang="en-US" sz="2400" dirty="0"/>
          </a:p>
          <a:p>
            <a:pPr marL="36900" lvl="0" indent="0">
              <a:buNone/>
            </a:pPr>
            <a:r>
              <a:rPr lang="sr-Latn-RS" sz="2400" dirty="0"/>
              <a:t>	Adaptivno procesiranje upita</a:t>
            </a:r>
            <a:endParaRPr lang="en-US" sz="2400" dirty="0"/>
          </a:p>
          <a:p>
            <a:pPr marL="36900" lvl="0" indent="0">
              <a:buNone/>
            </a:pPr>
            <a:r>
              <a:rPr lang="sr-Latn-RS" sz="2400" dirty="0"/>
              <a:t>	Inteligentno procesiranje upita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EC4D-28DC-40BB-9D54-EC636F84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Row</a:t>
            </a:r>
            <a:r>
              <a:rPr lang="sr-Latn-RS" dirty="0"/>
              <a:t> Mode </a:t>
            </a:r>
            <a:r>
              <a:rPr lang="sr-Latn-RS" dirty="0" err="1"/>
              <a:t>Memory</a:t>
            </a:r>
            <a:r>
              <a:rPr lang="sr-Latn-RS" dirty="0"/>
              <a:t> Grant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44FC-9ECB-4584-B7FC-622CECB59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06595"/>
          </a:xfrm>
        </p:spPr>
        <p:txBody>
          <a:bodyPr/>
          <a:lstStyle/>
          <a:p>
            <a:r>
              <a:rPr lang="sr-Latn-RS" dirty="0"/>
              <a:t>Tiče se moda izvršenja red-po-red.</a:t>
            </a:r>
          </a:p>
          <a:p>
            <a:r>
              <a:rPr lang="sr-Latn-RS" dirty="0"/>
              <a:t>Ista funkcionalnost iz prethodne verzije je proširena tako da funkcioniše i kod drugog dostupnog moda izvršenja.</a:t>
            </a:r>
          </a:p>
          <a:p>
            <a:r>
              <a:rPr lang="sr-Latn-RS" dirty="0"/>
              <a:t>Postupak: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Pušta prvo izvršenje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Gleda da li se desio „</a:t>
            </a:r>
            <a:r>
              <a:rPr lang="sr-Latn-RS" dirty="0" err="1"/>
              <a:t>memory</a:t>
            </a:r>
            <a:r>
              <a:rPr lang="sr-Latn-RS" dirty="0"/>
              <a:t> </a:t>
            </a:r>
            <a:r>
              <a:rPr lang="sr-Latn-RS" dirty="0" err="1"/>
              <a:t>spill</a:t>
            </a:r>
            <a:r>
              <a:rPr lang="sr-Latn-RS" dirty="0"/>
              <a:t>“ ili da li je izvršenje iskoristilo manje od 50% dodeljene memorije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Dodeljena memorija menja za kasnija izvršenja plana</a:t>
            </a:r>
          </a:p>
          <a:p>
            <a:pPr lvl="1"/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71277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ABC0-8C8D-4CF5-9B5E-3442D567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Table Variable Deferred Compilation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6937-165C-49AF-AAA5-85019E3F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22509"/>
          </a:xfrm>
        </p:spPr>
        <p:txBody>
          <a:bodyPr/>
          <a:lstStyle/>
          <a:p>
            <a:r>
              <a:rPr lang="sr-Latn-RS" dirty="0"/>
              <a:t>Tiče se upita koji referenciraju tabelarne varijable.</a:t>
            </a:r>
          </a:p>
          <a:p>
            <a:r>
              <a:rPr lang="sr-Latn-RS" dirty="0"/>
              <a:t>Tokom kreiranja plana izvršenja, koristiće se procene </a:t>
            </a:r>
            <a:r>
              <a:rPr lang="sr-Latn-RS" dirty="0" err="1"/>
              <a:t>kardinalnosti</a:t>
            </a:r>
            <a:r>
              <a:rPr lang="sr-Latn-RS" dirty="0"/>
              <a:t> na osnovu pravih brojeva redova.</a:t>
            </a:r>
          </a:p>
          <a:p>
            <a:r>
              <a:rPr lang="sr-Latn-RS" dirty="0"/>
              <a:t>Kreiranja dela plana koji se tiče tabelarne varijable se odlaže do prvog izvršenja.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E93756D-8188-444F-87B1-68B61DAA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901" y="4247299"/>
            <a:ext cx="6314197" cy="22297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297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C62B-B168-4B33-BF5D-7126BCEF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Batch</a:t>
            </a:r>
            <a:r>
              <a:rPr lang="sr-Latn-RS" dirty="0"/>
              <a:t> Mode on </a:t>
            </a:r>
            <a:r>
              <a:rPr lang="sr-Latn-RS" dirty="0" err="1"/>
              <a:t>Rowstore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B68A-6F74-4148-8523-B868FF724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Omogućava serijski </a:t>
            </a:r>
            <a:r>
              <a:rPr lang="sr-Latn-RS" dirty="0" err="1"/>
              <a:t>mod</a:t>
            </a:r>
            <a:r>
              <a:rPr lang="sr-Latn-RS" dirty="0"/>
              <a:t> izvršenja bez potrebe za </a:t>
            </a:r>
            <a:r>
              <a:rPr lang="sr-Latn-RS" dirty="0" err="1"/>
              <a:t>rowstore</a:t>
            </a:r>
            <a:r>
              <a:rPr lang="sr-Latn-RS" dirty="0"/>
              <a:t> indeksima.</a:t>
            </a:r>
          </a:p>
          <a:p>
            <a:r>
              <a:rPr lang="sr-Latn-RS" dirty="0" err="1"/>
              <a:t>Rowstore</a:t>
            </a:r>
            <a:r>
              <a:rPr lang="sr-Latn-RS" dirty="0"/>
              <a:t> indeksi funkcionišu tako što analitički upiti pristupaju samo vrednostima određenih kolona.</a:t>
            </a:r>
          </a:p>
          <a:p>
            <a:r>
              <a:rPr lang="sr-Latn-RS" dirty="0"/>
              <a:t>Pre verzije iz 2019. serijski </a:t>
            </a:r>
            <a:r>
              <a:rPr lang="sr-Latn-RS" dirty="0" err="1"/>
              <a:t>mod</a:t>
            </a:r>
            <a:r>
              <a:rPr lang="sr-Latn-RS" dirty="0"/>
              <a:t> izvršenja je bio moguć samo za tabele koje sadrže ovakve indekse.</a:t>
            </a:r>
          </a:p>
          <a:p>
            <a:r>
              <a:rPr lang="sr-Latn-RS" dirty="0"/>
              <a:t>Od nove verzije, moguće je primeniti u nekim slučajevima serijski </a:t>
            </a:r>
            <a:r>
              <a:rPr lang="sr-Latn-RS" dirty="0" err="1"/>
              <a:t>mod</a:t>
            </a:r>
            <a:r>
              <a:rPr lang="sr-Latn-RS" dirty="0"/>
              <a:t> izvršenja na tabele bez </a:t>
            </a:r>
            <a:r>
              <a:rPr lang="sr-Latn-RS" dirty="0" err="1"/>
              <a:t>rowstore</a:t>
            </a:r>
            <a:r>
              <a:rPr lang="sr-Latn-RS" dirty="0"/>
              <a:t> indeksa.</a:t>
            </a:r>
          </a:p>
        </p:txBody>
      </p:sp>
    </p:spTree>
    <p:extLst>
      <p:ext uri="{BB962C8B-B14F-4D97-AF65-F5344CB8AC3E}">
        <p14:creationId xmlns:p14="http://schemas.microsoft.com/office/powerpoint/2010/main" val="4085890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2097-288D-4BB9-9A63-C2D53B10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Approximate</a:t>
            </a:r>
            <a:r>
              <a:rPr lang="sr-Latn-RS" dirty="0"/>
              <a:t> </a:t>
            </a:r>
            <a:r>
              <a:rPr lang="sr-Latn-RS" dirty="0" err="1"/>
              <a:t>Count</a:t>
            </a:r>
            <a:r>
              <a:rPr lang="sr-Latn-RS" dirty="0"/>
              <a:t> </a:t>
            </a:r>
            <a:r>
              <a:rPr lang="sr-Latn-RS" dirty="0" err="1"/>
              <a:t>Distinct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63B9-AC53-4295-A139-490E1966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0485133" cy="3714749"/>
          </a:xfrm>
        </p:spPr>
        <p:txBody>
          <a:bodyPr/>
          <a:lstStyle/>
          <a:p>
            <a:r>
              <a:rPr lang="sr-Latn-RS" dirty="0"/>
              <a:t>Deo nove pod-porodice funkcionalnosti koja omogućava bolje performanse kod </a:t>
            </a:r>
            <a:r>
              <a:rPr lang="sr-Latn-RS" dirty="0" err="1"/>
              <a:t>odreženih</a:t>
            </a:r>
            <a:r>
              <a:rPr lang="sr-Latn-RS" dirty="0"/>
              <a:t> upita kroz aproksimaciju.</a:t>
            </a:r>
          </a:p>
          <a:p>
            <a:r>
              <a:rPr lang="sr-Latn-RS" dirty="0"/>
              <a:t>Koristi kod veoma velikih količina podataka gde je odziv bitniji od apsolutne preciznosti.</a:t>
            </a:r>
          </a:p>
          <a:p>
            <a:r>
              <a:rPr lang="sr-Latn-RS" dirty="0"/>
              <a:t>Dodata T-SQL funkcija pod imenom </a:t>
            </a:r>
            <a:r>
              <a:rPr lang="sr-Latn-RS" b="1" dirty="0"/>
              <a:t>APPROX_COUNT_DISTINCT ( </a:t>
            </a:r>
            <a:r>
              <a:rPr lang="sr-Latn-RS" b="1" i="1" dirty="0" err="1"/>
              <a:t>expression</a:t>
            </a:r>
            <a:r>
              <a:rPr lang="sr-Latn-RS" b="1" dirty="0"/>
              <a:t> )</a:t>
            </a:r>
            <a:r>
              <a:rPr lang="sr-Latn-RS" dirty="0"/>
              <a:t>.</a:t>
            </a:r>
            <a:endParaRPr lang="sr-Latn-RS" b="1" dirty="0"/>
          </a:p>
          <a:p>
            <a:r>
              <a:rPr lang="sr-Latn-RS" dirty="0"/>
              <a:t>Optimizovana za izvršenje nad više miliona redova.</a:t>
            </a:r>
          </a:p>
          <a:p>
            <a:r>
              <a:rPr lang="sr-Latn-RS" dirty="0"/>
              <a:t>Garantuje se maksimalna greška od 2% sa sigurnošću od 97%.</a:t>
            </a:r>
          </a:p>
        </p:txBody>
      </p:sp>
    </p:spTree>
    <p:extLst>
      <p:ext uri="{BB962C8B-B14F-4D97-AF65-F5344CB8AC3E}">
        <p14:creationId xmlns:p14="http://schemas.microsoft.com/office/powerpoint/2010/main" val="4283530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F998-3AF6-473C-9D65-41FFA67F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Scalar</a:t>
            </a:r>
            <a:r>
              <a:rPr lang="sr-Latn-RS" dirty="0"/>
              <a:t> UDF </a:t>
            </a:r>
            <a:r>
              <a:rPr lang="sr-Latn-RS" dirty="0" err="1"/>
              <a:t>inlining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604F-9725-43F3-8754-4B6031D0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495883" cy="4306595"/>
          </a:xfrm>
        </p:spPr>
        <p:txBody>
          <a:bodyPr>
            <a:normAutofit/>
          </a:bodyPr>
          <a:lstStyle/>
          <a:p>
            <a:r>
              <a:rPr lang="sr-Latn-RS" dirty="0"/>
              <a:t>Tiče se funkcija definisanih od strane korisnika koje vraćaju </a:t>
            </a:r>
            <a:r>
              <a:rPr lang="sr-Latn-RS" dirty="0" err="1"/>
              <a:t>skalarne</a:t>
            </a:r>
            <a:r>
              <a:rPr lang="sr-Latn-RS" dirty="0"/>
              <a:t> rezultate, tj. upita koji ih pozivaju.</a:t>
            </a:r>
          </a:p>
          <a:p>
            <a:r>
              <a:rPr lang="sr-Latn-RS" dirty="0"/>
              <a:t>Poziv funkcije u upitu se transformiše u relacioni izraz, a zatim ugrađuju u sam upit.</a:t>
            </a:r>
          </a:p>
          <a:p>
            <a:r>
              <a:rPr lang="sr-Latn-RS" dirty="0"/>
              <a:t>Ovo dovodi do velikog poboljšanja u performansama, jer između ostalog omogućava da i taj deo upita bude optimizovan.</a:t>
            </a:r>
          </a:p>
        </p:txBody>
      </p:sp>
      <p:pic>
        <p:nvPicPr>
          <p:cNvPr id="4" name="Picture 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0ECCCEE-357A-402D-942D-F7FCB940E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78" y="3362326"/>
            <a:ext cx="5204372" cy="28860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617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ry Plan without inlining">
            <a:extLst>
              <a:ext uri="{FF2B5EF4-FFF2-40B4-BE49-F238E27FC236}">
                <a16:creationId xmlns:a16="http://schemas.microsoft.com/office/drawing/2014/main" id="{FC8F4664-1CF0-465A-94EA-71BEACF3C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730" y="1236907"/>
            <a:ext cx="6492536" cy="985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 descr="Query Plan with inlining">
            <a:extLst>
              <a:ext uri="{FF2B5EF4-FFF2-40B4-BE49-F238E27FC236}">
                <a16:creationId xmlns:a16="http://schemas.microsoft.com/office/drawing/2014/main" id="{4D9EE972-15AA-4A85-A19A-1BF20B531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88" y="3511938"/>
            <a:ext cx="10113819" cy="2654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745B11A-B6E5-4C64-AD71-65BCA122E0D7}"/>
              </a:ext>
            </a:extLst>
          </p:cNvPr>
          <p:cNvSpPr txBox="1">
            <a:spLocks/>
          </p:cNvSpPr>
          <p:nvPr/>
        </p:nvSpPr>
        <p:spPr>
          <a:xfrm>
            <a:off x="2921272" y="498194"/>
            <a:ext cx="6711000" cy="6045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/>
              <a:t>Prosto i naivno generisan plan izvršenja kod starijih verzija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75753A-298C-47CE-B6D8-97322DD12ED1}"/>
              </a:ext>
            </a:extLst>
          </p:cNvPr>
          <p:cNvSpPr txBox="1">
            <a:spLocks/>
          </p:cNvSpPr>
          <p:nvPr/>
        </p:nvSpPr>
        <p:spPr>
          <a:xfrm>
            <a:off x="2573432" y="2655784"/>
            <a:ext cx="7406680" cy="6045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/>
              <a:t>Plan sa ugrađenom funkcijom koji je dodatno optimizovan</a:t>
            </a:r>
          </a:p>
        </p:txBody>
      </p:sp>
    </p:spTree>
    <p:extLst>
      <p:ext uri="{BB962C8B-B14F-4D97-AF65-F5344CB8AC3E}">
        <p14:creationId xmlns:p14="http://schemas.microsoft.com/office/powerpoint/2010/main" val="2119926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B04B-0E4E-42AD-A98A-88E5FDE7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Nove funkcionalnosti u MS SQL Server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34392-600F-4C35-AEC3-32AAF9637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5" t="27408" r="2084" b="2715"/>
          <a:stretch/>
        </p:blipFill>
        <p:spPr bwMode="auto">
          <a:xfrm>
            <a:off x="1716545" y="2030729"/>
            <a:ext cx="8748262" cy="40176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1982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D0FF5-0C94-4F49-8A70-5308C2E9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63503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CB98-5FF9-4E49-8192-C4F45C9B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B5AF-75DE-44E6-A295-D8EA093E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Analiziran i predstavljen proces obrade upita u MS SQL</a:t>
            </a:r>
          </a:p>
          <a:p>
            <a:r>
              <a:rPr lang="sr-Latn-RS" dirty="0"/>
              <a:t>Teorijske osnove pojma obrade upita</a:t>
            </a:r>
          </a:p>
          <a:p>
            <a:r>
              <a:rPr lang="sr-Latn-RS" dirty="0"/>
              <a:t>Osnovna obrada upita u MS SQL</a:t>
            </a:r>
          </a:p>
          <a:p>
            <a:r>
              <a:rPr lang="sr-Latn-RS" dirty="0"/>
              <a:t>Fokus na tehnikama obrade i optimizacije upita uvedene u najnovijim verzijama sistema</a:t>
            </a:r>
          </a:p>
        </p:txBody>
      </p:sp>
    </p:spTree>
    <p:extLst>
      <p:ext uri="{BB962C8B-B14F-4D97-AF65-F5344CB8AC3E}">
        <p14:creationId xmlns:p14="http://schemas.microsoft.com/office/powerpoint/2010/main" val="330699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5C3F32-1B25-4331-B7C3-C5B64F55445F}"/>
              </a:ext>
            </a:extLst>
          </p:cNvPr>
          <p:cNvSpPr/>
          <p:nvPr/>
        </p:nvSpPr>
        <p:spPr>
          <a:xfrm>
            <a:off x="7079716" y="2208042"/>
            <a:ext cx="4198491" cy="28522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0D0BC-0DDC-4DFF-BE57-C8FD5779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Pojam obrade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CE18-C583-41C0-9076-F3820529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198491" cy="3714749"/>
          </a:xfrm>
        </p:spPr>
        <p:txBody>
          <a:bodyPr/>
          <a:lstStyle/>
          <a:p>
            <a:r>
              <a:rPr lang="sr-Latn-RS" dirty="0"/>
              <a:t>Definicija obrade upita</a:t>
            </a:r>
          </a:p>
          <a:p>
            <a:r>
              <a:rPr lang="sr-Latn-RS" dirty="0"/>
              <a:t>Koraci: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Prevođenje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Evaluacija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Optimizacija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/>
              <a:t>Izvršenje</a:t>
            </a:r>
          </a:p>
        </p:txBody>
      </p:sp>
      <p:pic>
        <p:nvPicPr>
          <p:cNvPr id="4" name="Picture 3" descr="Query Processing in DBMS - javatpoint">
            <a:extLst>
              <a:ext uri="{FF2B5EF4-FFF2-40B4-BE49-F238E27FC236}">
                <a16:creationId xmlns:a16="http://schemas.microsoft.com/office/drawing/2014/main" id="{FFC38985-2457-4FC0-B438-DF2F8B03D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46"/>
          <a:stretch/>
        </p:blipFill>
        <p:spPr bwMode="auto">
          <a:xfrm>
            <a:off x="7397000" y="2446028"/>
            <a:ext cx="3619500" cy="24098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839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B463-C407-4342-A429-CBD0C018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MS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8801B-336D-4C38-88B4-626E7A34E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Generalna struktura, osnovna obrada upita, adaptivno i inteligentno procesiranje upita…</a:t>
            </a:r>
          </a:p>
        </p:txBody>
      </p:sp>
    </p:spTree>
    <p:extLst>
      <p:ext uri="{BB962C8B-B14F-4D97-AF65-F5344CB8AC3E}">
        <p14:creationId xmlns:p14="http://schemas.microsoft.com/office/powerpoint/2010/main" val="194255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58C6-7398-4634-B1B4-98D55725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Generalna struktura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C1A8-F235-4E67-90A8-D803BBCC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MS SQL Server – relacioni sistem za upravljanje bazama podataka</a:t>
            </a:r>
          </a:p>
          <a:p>
            <a:r>
              <a:rPr lang="sr-Latn-RS" dirty="0"/>
              <a:t>Razvio Microsoft</a:t>
            </a:r>
          </a:p>
          <a:p>
            <a:r>
              <a:rPr lang="sr-Latn-RS" dirty="0"/>
              <a:t>Koristi „</a:t>
            </a:r>
            <a:r>
              <a:rPr lang="sr-Latn-RS" dirty="0" err="1"/>
              <a:t>Transact</a:t>
            </a:r>
            <a:r>
              <a:rPr lang="sr-Latn-RS" dirty="0"/>
              <a:t> SQL“ (T-SQL)</a:t>
            </a:r>
          </a:p>
          <a:p>
            <a:r>
              <a:rPr lang="sr-Latn-RS" dirty="0"/>
              <a:t>Najnovija stabilna verzija je </a:t>
            </a:r>
            <a:br>
              <a:rPr lang="sr-Latn-RS" dirty="0"/>
            </a:br>
            <a:r>
              <a:rPr lang="sr-Latn-RS" dirty="0"/>
              <a:t>MS SQL Server 2019</a:t>
            </a:r>
          </a:p>
          <a:p>
            <a:r>
              <a:rPr lang="sr-Latn-RS" dirty="0"/>
              <a:t>Trenutno u privatnom testiranju je</a:t>
            </a:r>
            <a:br>
              <a:rPr lang="sr-Latn-RS" dirty="0"/>
            </a:br>
            <a:r>
              <a:rPr lang="sr-Latn-RS" dirty="0"/>
              <a:t>verzija MS SQL Server 2022</a:t>
            </a:r>
          </a:p>
          <a:p>
            <a:pPr lvl="1"/>
            <a:endParaRPr lang="sr-Latn-RS" dirty="0"/>
          </a:p>
          <a:p>
            <a:endParaRPr lang="sr-Latn-RS" dirty="0"/>
          </a:p>
        </p:txBody>
      </p:sp>
      <p:pic>
        <p:nvPicPr>
          <p:cNvPr id="1026" name="Picture 2" descr="SQL Server: How to create a full database backup">
            <a:extLst>
              <a:ext uri="{FF2B5EF4-FFF2-40B4-BE49-F238E27FC236}">
                <a16:creationId xmlns:a16="http://schemas.microsoft.com/office/drawing/2014/main" id="{6A1849CB-F5DF-4B3F-BF9D-2B23F0B9B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077" y="3429000"/>
            <a:ext cx="5096480" cy="18700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1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 is SQL Server - SQL Server Architecture ">
            <a:extLst>
              <a:ext uri="{FF2B5EF4-FFF2-40B4-BE49-F238E27FC236}">
                <a16:creationId xmlns:a16="http://schemas.microsoft.com/office/drawing/2014/main" id="{16EBBA83-0147-4F22-BF69-F5EFFDCF3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93" y="470728"/>
            <a:ext cx="7586663" cy="59165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292FA6A-B212-4D5D-8F54-D41A42D7307A}"/>
              </a:ext>
            </a:extLst>
          </p:cNvPr>
          <p:cNvSpPr txBox="1">
            <a:spLocks/>
          </p:cNvSpPr>
          <p:nvPr/>
        </p:nvSpPr>
        <p:spPr>
          <a:xfrm>
            <a:off x="616744" y="2014538"/>
            <a:ext cx="4856841" cy="28289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Struktura:</a:t>
            </a:r>
          </a:p>
          <a:p>
            <a:pPr lvl="1"/>
            <a:r>
              <a:rPr lang="sr-Latn-RS" dirty="0"/>
              <a:t>Protokoli za pristup</a:t>
            </a:r>
          </a:p>
          <a:p>
            <a:pPr lvl="1"/>
            <a:r>
              <a:rPr lang="sr-Latn-RS" dirty="0" err="1"/>
              <a:t>Database</a:t>
            </a:r>
            <a:r>
              <a:rPr lang="sr-Latn-RS" dirty="0"/>
              <a:t> </a:t>
            </a:r>
            <a:r>
              <a:rPr lang="sr-Latn-RS" dirty="0" err="1"/>
              <a:t>engine</a:t>
            </a:r>
            <a:endParaRPr lang="sr-Latn-RS" dirty="0"/>
          </a:p>
          <a:p>
            <a:pPr lvl="2"/>
            <a:r>
              <a:rPr lang="sr-Latn-RS" dirty="0" err="1"/>
              <a:t>Relational</a:t>
            </a:r>
            <a:r>
              <a:rPr lang="sr-Latn-RS" dirty="0"/>
              <a:t> </a:t>
            </a:r>
            <a:r>
              <a:rPr lang="sr-Latn-RS" dirty="0" err="1"/>
              <a:t>engine</a:t>
            </a:r>
            <a:endParaRPr lang="sr-Latn-RS" dirty="0"/>
          </a:p>
          <a:p>
            <a:pPr lvl="2"/>
            <a:r>
              <a:rPr lang="sr-Latn-RS" dirty="0" err="1"/>
              <a:t>Storage</a:t>
            </a:r>
            <a:r>
              <a:rPr lang="sr-Latn-RS" dirty="0"/>
              <a:t> </a:t>
            </a:r>
            <a:r>
              <a:rPr lang="sr-Latn-RS" dirty="0" err="1"/>
              <a:t>engine</a:t>
            </a:r>
            <a:endParaRPr lang="sr-Latn-RS" dirty="0"/>
          </a:p>
          <a:p>
            <a:pPr lvl="1"/>
            <a:r>
              <a:rPr lang="sr-Latn-RS" dirty="0"/>
              <a:t>SQL OS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8608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BAE7-7483-4BFE-A0C6-BA9E5D95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Procesor upita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BABE-CCFF-4745-A4A6-56913764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Preuzima upite pisane u T-SQL, prerađuje ih, uz pomoć </a:t>
            </a:r>
            <a:r>
              <a:rPr lang="sr-Latn-RS" dirty="0" err="1"/>
              <a:t>storage</a:t>
            </a:r>
            <a:r>
              <a:rPr lang="sr-Latn-RS" dirty="0"/>
              <a:t> </a:t>
            </a:r>
            <a:r>
              <a:rPr lang="sr-Latn-RS" dirty="0" err="1"/>
              <a:t>engine</a:t>
            </a:r>
            <a:r>
              <a:rPr lang="sr-Latn-RS" dirty="0"/>
              <a:t>-a ih izvršava i vraća rezultate u sloj protokola</a:t>
            </a:r>
          </a:p>
          <a:p>
            <a:r>
              <a:rPr lang="sr-Latn-RS" dirty="0"/>
              <a:t>Četiri koraka:</a:t>
            </a:r>
          </a:p>
          <a:p>
            <a:pPr marL="907200" lvl="1" indent="-457200">
              <a:buFont typeface="+mj-lt"/>
              <a:buAutoNum type="arabicPeriod"/>
            </a:pPr>
            <a:r>
              <a:rPr lang="sr-Latn-RS" dirty="0" err="1"/>
              <a:t>Parsing</a:t>
            </a:r>
            <a:endParaRPr lang="sr-Latn-RS" dirty="0"/>
          </a:p>
          <a:p>
            <a:pPr marL="907200" lvl="1" indent="-457200">
              <a:buFont typeface="+mj-lt"/>
              <a:buAutoNum type="arabicPeriod"/>
            </a:pPr>
            <a:r>
              <a:rPr lang="sr-Latn-RS" dirty="0" err="1"/>
              <a:t>Algebrizing</a:t>
            </a:r>
            <a:endParaRPr lang="sr-Latn-RS" dirty="0"/>
          </a:p>
          <a:p>
            <a:pPr marL="907200" lvl="1" indent="-457200">
              <a:buFont typeface="+mj-lt"/>
              <a:buAutoNum type="arabicPeriod"/>
            </a:pPr>
            <a:r>
              <a:rPr lang="sr-Latn-RS" dirty="0" err="1"/>
              <a:t>Optimizing</a:t>
            </a:r>
            <a:endParaRPr lang="sr-Latn-RS" dirty="0"/>
          </a:p>
          <a:p>
            <a:pPr marL="907200" lvl="1" indent="-457200">
              <a:buFont typeface="+mj-lt"/>
              <a:buAutoNum type="arabicPeriod"/>
            </a:pPr>
            <a:r>
              <a:rPr lang="sr-Latn-RS" dirty="0" err="1"/>
              <a:t>Executing</a:t>
            </a:r>
            <a:endParaRPr lang="sr-Latn-RS" dirty="0"/>
          </a:p>
        </p:txBody>
      </p:sp>
      <p:pic>
        <p:nvPicPr>
          <p:cNvPr id="4" name="Picture 3" descr="SQL Server Execution Plan overview">
            <a:extLst>
              <a:ext uri="{FF2B5EF4-FFF2-40B4-BE49-F238E27FC236}">
                <a16:creationId xmlns:a16="http://schemas.microsoft.com/office/drawing/2014/main" id="{A88D67CB-9717-4859-997B-9BC60458E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407" y="2932738"/>
            <a:ext cx="2490470" cy="3315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027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BB012D-EEB2-4835-B2F4-14578D852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442" y="3429000"/>
            <a:ext cx="4828287" cy="293816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sr-Latn-RS" dirty="0" err="1"/>
              <a:t>Algebrizing</a:t>
            </a:r>
            <a:endParaRPr lang="sr-Latn-RS" dirty="0"/>
          </a:p>
          <a:p>
            <a:r>
              <a:rPr lang="sr-Latn-RS" dirty="0"/>
              <a:t>Potvrda postojanja objekata</a:t>
            </a:r>
          </a:p>
          <a:p>
            <a:r>
              <a:rPr lang="sr-Latn-RS" dirty="0"/>
              <a:t>Povezivanje objekata sa imenima</a:t>
            </a:r>
          </a:p>
          <a:p>
            <a:r>
              <a:rPr lang="sr-Latn-RS" dirty="0"/>
              <a:t>Uzimanje meta-podataka objekata</a:t>
            </a:r>
          </a:p>
          <a:p>
            <a:r>
              <a:rPr lang="sr-Latn-RS" dirty="0"/>
              <a:t>Generacija stabla logičkih operatora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7DBBE7F-115B-44DE-8192-D22BF59E95B5}"/>
              </a:ext>
            </a:extLst>
          </p:cNvPr>
          <p:cNvSpPr txBox="1">
            <a:spLocks/>
          </p:cNvSpPr>
          <p:nvPr/>
        </p:nvSpPr>
        <p:spPr>
          <a:xfrm>
            <a:off x="924443" y="490834"/>
            <a:ext cx="3542795" cy="29381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sr-Latn-RS" dirty="0" err="1"/>
              <a:t>Parsing</a:t>
            </a:r>
            <a:endParaRPr lang="sr-Latn-RS" dirty="0"/>
          </a:p>
          <a:p>
            <a:r>
              <a:rPr lang="sr-Latn-RS" dirty="0"/>
              <a:t>Raščlanjivanje</a:t>
            </a:r>
          </a:p>
          <a:p>
            <a:r>
              <a:rPr lang="sr-Latn-RS" dirty="0"/>
              <a:t>Provera sintakse</a:t>
            </a:r>
          </a:p>
          <a:p>
            <a:r>
              <a:rPr lang="sr-Latn-RS" dirty="0"/>
              <a:t>Generacija „</a:t>
            </a:r>
            <a:r>
              <a:rPr lang="sr-Latn-RS" dirty="0" err="1"/>
              <a:t>parse</a:t>
            </a:r>
            <a:r>
              <a:rPr lang="sr-Latn-RS" dirty="0"/>
              <a:t> </a:t>
            </a:r>
            <a:r>
              <a:rPr lang="sr-Latn-RS" dirty="0" err="1"/>
              <a:t>tree</a:t>
            </a:r>
            <a:r>
              <a:rPr lang="sr-Latn-RS" dirty="0"/>
              <a:t>“</a:t>
            </a:r>
          </a:p>
        </p:txBody>
      </p:sp>
      <p:pic>
        <p:nvPicPr>
          <p:cNvPr id="10" name="Picture 9" descr="Query tree by the algebrizer ">
            <a:extLst>
              <a:ext uri="{FF2B5EF4-FFF2-40B4-BE49-F238E27FC236}">
                <a16:creationId xmlns:a16="http://schemas.microsoft.com/office/drawing/2014/main" id="{446F88F4-9CAB-4803-B29B-787608A21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343" y="1111899"/>
            <a:ext cx="1665132" cy="46342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8568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{D2C0A59D-63AB-4E73-B338-83EA3449B817}tf55705232_win32</Template>
  <TotalTime>109</TotalTime>
  <Words>885</Words>
  <Application>Microsoft Office PowerPoint</Application>
  <PresentationFormat>Widescreen</PresentationFormat>
  <Paragraphs>128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Goudy Old Style</vt:lpstr>
      <vt:lpstr>Wingdings 2</vt:lpstr>
      <vt:lpstr>SlateVTI</vt:lpstr>
      <vt:lpstr>MS SQL Server Obrada upita</vt:lpstr>
      <vt:lpstr>Sadržaj </vt:lpstr>
      <vt:lpstr>Uvod</vt:lpstr>
      <vt:lpstr>Pojam obrade upita</vt:lpstr>
      <vt:lpstr>MS SQL Server</vt:lpstr>
      <vt:lpstr>Generalna struktura</vt:lpstr>
      <vt:lpstr>PowerPoint Presentation</vt:lpstr>
      <vt:lpstr>Procesor upita</vt:lpstr>
      <vt:lpstr>PowerPoint Presentation</vt:lpstr>
      <vt:lpstr>PowerPoint Presentation</vt:lpstr>
      <vt:lpstr>PowerPoint Presentation</vt:lpstr>
      <vt:lpstr>Adaptivno procesiranje upita</vt:lpstr>
      <vt:lpstr>Interleaved executions</vt:lpstr>
      <vt:lpstr>PowerPoint Presentation</vt:lpstr>
      <vt:lpstr>Batch Mode Memory Grant Feedback</vt:lpstr>
      <vt:lpstr>PowerPoint Presentation</vt:lpstr>
      <vt:lpstr>PowerPoint Presentation</vt:lpstr>
      <vt:lpstr>Batch Mode Adaptive Joins</vt:lpstr>
      <vt:lpstr>Inteligentno procesiranje upita</vt:lpstr>
      <vt:lpstr>Row Mode Memory Grant Feedback</vt:lpstr>
      <vt:lpstr>Table Variable Deferred Compilation</vt:lpstr>
      <vt:lpstr>Batch Mode on Rowstore</vt:lpstr>
      <vt:lpstr>Approximate Count Distinct</vt:lpstr>
      <vt:lpstr>Scalar UDF inlining</vt:lpstr>
      <vt:lpstr>PowerPoint Presentation</vt:lpstr>
      <vt:lpstr>Nove funkcionalnosti u MS SQL Server 2022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Djordje Nikolic</dc:creator>
  <cp:lastModifiedBy>Djordje Nikolic</cp:lastModifiedBy>
  <cp:revision>46</cp:revision>
  <dcterms:created xsi:type="dcterms:W3CDTF">2022-04-27T20:05:27Z</dcterms:created>
  <dcterms:modified xsi:type="dcterms:W3CDTF">2022-04-27T21:54:51Z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