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3" r:id="rId10"/>
    <p:sldId id="287" r:id="rId11"/>
    <p:sldId id="284" r:id="rId12"/>
    <p:sldId id="285" r:id="rId13"/>
    <p:sldId id="288" r:id="rId14"/>
    <p:sldId id="289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MS SQL Server</a:t>
            </a:r>
            <a:br>
              <a:rPr lang="en-US" sz="4000" dirty="0"/>
            </a:br>
            <a:r>
              <a:rPr lang="en-US" sz="4000" dirty="0" err="1"/>
              <a:t>Obrada</a:t>
            </a:r>
            <a:r>
              <a:rPr lang="en-US" sz="4000" dirty="0"/>
              <a:t> </a:t>
            </a:r>
            <a:r>
              <a:rPr lang="en-US" sz="4000" dirty="0" err="1"/>
              <a:t>upita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sr-Latn-RS" sz="2300" dirty="0"/>
              <a:t>Autor: Đorđe Nikolić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7DBBE7F-115B-44DE-8192-D22BF59E95B5}"/>
              </a:ext>
            </a:extLst>
          </p:cNvPr>
          <p:cNvSpPr txBox="1">
            <a:spLocks/>
          </p:cNvSpPr>
          <p:nvPr/>
        </p:nvSpPr>
        <p:spPr>
          <a:xfrm>
            <a:off x="924443" y="490834"/>
            <a:ext cx="4994005" cy="60598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 err="1"/>
              <a:t>Optimizing</a:t>
            </a:r>
            <a:endParaRPr lang="sr-Latn-RS" dirty="0"/>
          </a:p>
          <a:p>
            <a:r>
              <a:rPr lang="sr-Latn-RS" dirty="0"/>
              <a:t>Najkompleksnija faza</a:t>
            </a:r>
          </a:p>
          <a:p>
            <a:r>
              <a:rPr lang="sr-Latn-RS" dirty="0"/>
              <a:t>Cilj dobiti optimizovani plan izvršenja</a:t>
            </a:r>
          </a:p>
          <a:p>
            <a:r>
              <a:rPr lang="sr-Latn-RS" dirty="0"/>
              <a:t>Bira plan koji će potrošiti najmanje resursa (</a:t>
            </a:r>
            <a:r>
              <a:rPr lang="sr-Latn-RS" dirty="0" err="1"/>
              <a:t>cost-based</a:t>
            </a:r>
            <a:r>
              <a:rPr lang="sr-Latn-RS" dirty="0"/>
              <a:t> </a:t>
            </a:r>
            <a:r>
              <a:rPr lang="sr-Latn-RS" dirty="0" err="1"/>
              <a:t>optimization</a:t>
            </a:r>
            <a:r>
              <a:rPr lang="sr-Latn-RS" dirty="0"/>
              <a:t>)</a:t>
            </a:r>
          </a:p>
          <a:p>
            <a:r>
              <a:rPr lang="sr-Latn-RS" dirty="0"/>
              <a:t>Koraci: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Provera postojanja trivijalnog plana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Potraga za planom u „kešu“ planova</a:t>
            </a:r>
          </a:p>
          <a:p>
            <a:pPr marL="1213200" lvl="2" indent="-457200">
              <a:buFont typeface="+mj-lt"/>
              <a:buAutoNum type="arabicPeriod"/>
            </a:pPr>
            <a:r>
              <a:rPr lang="sr-Latn-RS" dirty="0"/>
              <a:t>Prvo se traži „prost“ plan</a:t>
            </a:r>
          </a:p>
          <a:p>
            <a:pPr marL="1213200" lvl="2" indent="-457200">
              <a:buFont typeface="+mj-lt"/>
              <a:buAutoNum type="arabicPeriod"/>
            </a:pPr>
            <a:r>
              <a:rPr lang="sr-Latn-RS" dirty="0"/>
              <a:t>Onda kompleksan plan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Temeljna i potpuna optimizacija</a:t>
            </a:r>
          </a:p>
          <a:p>
            <a:pPr marL="1213200" lvl="2" indent="-457200">
              <a:buFont typeface="+mj-lt"/>
              <a:buAutoNum type="arabicPeriod"/>
            </a:pPr>
            <a:r>
              <a:rPr lang="sr-Latn-RS" dirty="0"/>
              <a:t>Generišu svi mogući planovi</a:t>
            </a:r>
          </a:p>
          <a:p>
            <a:pPr marL="1213200" lvl="2" indent="-457200">
              <a:buFont typeface="+mj-lt"/>
              <a:buAutoNum type="arabicPeriod"/>
            </a:pPr>
            <a:r>
              <a:rPr lang="sr-Latn-RS" dirty="0"/>
              <a:t>Bira najbolji po potrošnji resursa</a:t>
            </a:r>
          </a:p>
        </p:txBody>
      </p:sp>
      <p:pic>
        <p:nvPicPr>
          <p:cNvPr id="8" name="Picture 7" descr="IMG01 (1)">
            <a:extLst>
              <a:ext uri="{FF2B5EF4-FFF2-40B4-BE49-F238E27FC236}">
                <a16:creationId xmlns:a16="http://schemas.microsoft.com/office/drawing/2014/main" id="{38D6D4D0-5C91-4891-BC25-5B4886AD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53" y="307340"/>
            <a:ext cx="5486400" cy="6243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43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7DBBE7F-115B-44DE-8192-D22BF59E95B5}"/>
              </a:ext>
            </a:extLst>
          </p:cNvPr>
          <p:cNvSpPr txBox="1">
            <a:spLocks/>
          </p:cNvSpPr>
          <p:nvPr/>
        </p:nvSpPr>
        <p:spPr>
          <a:xfrm>
            <a:off x="924443" y="490833"/>
            <a:ext cx="3794175" cy="40545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 err="1"/>
              <a:t>Execution</a:t>
            </a:r>
            <a:endParaRPr lang="sr-Latn-RS" dirty="0"/>
          </a:p>
          <a:p>
            <a:r>
              <a:rPr lang="sr-Latn-RS" dirty="0"/>
              <a:t>Čuva plan izvršenja u „kešu“ planova</a:t>
            </a:r>
          </a:p>
          <a:p>
            <a:r>
              <a:rPr lang="sr-Latn-RS" dirty="0"/>
              <a:t>Zajedno sa </a:t>
            </a:r>
            <a:r>
              <a:rPr lang="sr-Latn-RS" dirty="0" err="1"/>
              <a:t>storage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r>
              <a:rPr lang="sr-Latn-RS" dirty="0"/>
              <a:t>-om izvršava upit po planu izvršenja</a:t>
            </a:r>
          </a:p>
          <a:p>
            <a:r>
              <a:rPr lang="sr-Latn-RS" dirty="0"/>
              <a:t>Vraća rezultate korisniku kroz sloj protokola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6F88F4-9CAB-4803-B29B-787608A21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5509745" y="1691565"/>
            <a:ext cx="1172509" cy="36886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F0C2C6-144D-48F6-BFB1-6B382D491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73" y="720424"/>
            <a:ext cx="4295517" cy="5417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323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2C1E-9F32-4AF7-9736-8378278E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Adaptivno procesiranje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40B1-3334-4A62-8493-F7B5F484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974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sr-Latn-RS" sz="4000" dirty="0"/>
              <a:t>Sadržaj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5159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sr-Latn-RS" sz="2400" dirty="0"/>
              <a:t>Uvod</a:t>
            </a:r>
          </a:p>
          <a:p>
            <a:pPr marL="36900" lvl="0" indent="0">
              <a:buNone/>
            </a:pPr>
            <a:r>
              <a:rPr lang="sr-Latn-RS" sz="2400" dirty="0"/>
              <a:t>Pojam obrade upita</a:t>
            </a:r>
          </a:p>
          <a:p>
            <a:pPr marL="36900" lvl="0" indent="0">
              <a:buNone/>
            </a:pPr>
            <a:r>
              <a:rPr lang="sr-Latn-RS" sz="2400" dirty="0"/>
              <a:t>MS SQL Server</a:t>
            </a:r>
          </a:p>
          <a:p>
            <a:pPr marL="36900" lvl="0" indent="0">
              <a:buNone/>
            </a:pPr>
            <a:r>
              <a:rPr lang="sr-Latn-RS" sz="2400" dirty="0"/>
              <a:t>	Generalna struktura</a:t>
            </a:r>
          </a:p>
          <a:p>
            <a:pPr marL="36900" lvl="0" indent="0">
              <a:buNone/>
            </a:pPr>
            <a:r>
              <a:rPr lang="sr-Latn-RS" sz="2400" dirty="0"/>
              <a:t>	Procesor upita</a:t>
            </a:r>
            <a:endParaRPr lang="en-US" sz="2400" dirty="0"/>
          </a:p>
          <a:p>
            <a:pPr marL="36900" lvl="0" indent="0">
              <a:buNone/>
            </a:pPr>
            <a:r>
              <a:rPr lang="sr-Latn-RS" sz="2400" dirty="0"/>
              <a:t>	Adaptivno procesiranje upita</a:t>
            </a:r>
            <a:endParaRPr lang="en-US" sz="2400" dirty="0"/>
          </a:p>
          <a:p>
            <a:pPr marL="36900" lvl="0" indent="0">
              <a:buNone/>
            </a:pPr>
            <a:r>
              <a:rPr lang="sr-Latn-RS" sz="2400" dirty="0"/>
              <a:t>	Inteligentno procesiranje upita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CB98-5FF9-4E49-8192-C4F45C9B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B5AF-75DE-44E6-A295-D8EA093E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Analiziran i predstavljen proces obrade upita u MS SQL</a:t>
            </a:r>
          </a:p>
          <a:p>
            <a:r>
              <a:rPr lang="sr-Latn-RS" dirty="0"/>
              <a:t>Teorijske osnove pojma obrade upita</a:t>
            </a:r>
          </a:p>
          <a:p>
            <a:r>
              <a:rPr lang="sr-Latn-RS" dirty="0"/>
              <a:t>Osnovna obrada upita u MS SQL</a:t>
            </a:r>
          </a:p>
          <a:p>
            <a:r>
              <a:rPr lang="sr-Latn-RS" dirty="0"/>
              <a:t>Fokus na tehnikama obrade i optimizacije upita uvedene u najnovijim verzijama sistema</a:t>
            </a:r>
          </a:p>
        </p:txBody>
      </p:sp>
    </p:spTree>
    <p:extLst>
      <p:ext uri="{BB962C8B-B14F-4D97-AF65-F5344CB8AC3E}">
        <p14:creationId xmlns:p14="http://schemas.microsoft.com/office/powerpoint/2010/main" val="330699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5C3F32-1B25-4331-B7C3-C5B64F55445F}"/>
              </a:ext>
            </a:extLst>
          </p:cNvPr>
          <p:cNvSpPr/>
          <p:nvPr/>
        </p:nvSpPr>
        <p:spPr>
          <a:xfrm>
            <a:off x="7079716" y="2208042"/>
            <a:ext cx="4198491" cy="28522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0D0BC-0DDC-4DFF-BE57-C8FD5779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Pojam obrade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CE18-C583-41C0-9076-F3820529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198491" cy="3714749"/>
          </a:xfrm>
        </p:spPr>
        <p:txBody>
          <a:bodyPr/>
          <a:lstStyle/>
          <a:p>
            <a:r>
              <a:rPr lang="sr-Latn-RS" dirty="0"/>
              <a:t>Definicija obrade upita</a:t>
            </a:r>
          </a:p>
          <a:p>
            <a:r>
              <a:rPr lang="sr-Latn-RS" dirty="0"/>
              <a:t>Koraci: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Prevođenje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Evaluacija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Optimizacija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Izvršenje</a:t>
            </a:r>
          </a:p>
        </p:txBody>
      </p:sp>
      <p:pic>
        <p:nvPicPr>
          <p:cNvPr id="4" name="Picture 3" descr="Query Processing in DBMS - javatpoint">
            <a:extLst>
              <a:ext uri="{FF2B5EF4-FFF2-40B4-BE49-F238E27FC236}">
                <a16:creationId xmlns:a16="http://schemas.microsoft.com/office/drawing/2014/main" id="{FFC38985-2457-4FC0-B438-DF2F8B03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46"/>
          <a:stretch/>
        </p:blipFill>
        <p:spPr bwMode="auto">
          <a:xfrm>
            <a:off x="7397000" y="2446028"/>
            <a:ext cx="3619500" cy="2409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839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B463-C407-4342-A429-CBD0C018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MS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801B-336D-4C38-88B4-626E7A34E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Generalna struktura, osnovna obrada upita, adaptivno i inteligentno procesiranje upita…</a:t>
            </a:r>
          </a:p>
        </p:txBody>
      </p:sp>
    </p:spTree>
    <p:extLst>
      <p:ext uri="{BB962C8B-B14F-4D97-AF65-F5344CB8AC3E}">
        <p14:creationId xmlns:p14="http://schemas.microsoft.com/office/powerpoint/2010/main" val="194255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8C6-7398-4634-B1B4-98D55725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Generalna struktura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C1A8-F235-4E67-90A8-D803BBCC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MS SQL Server – relacioni sistem za upravljanje bazama podataka</a:t>
            </a:r>
          </a:p>
          <a:p>
            <a:r>
              <a:rPr lang="sr-Latn-RS" dirty="0"/>
              <a:t>Razvio Microsoft</a:t>
            </a:r>
          </a:p>
          <a:p>
            <a:r>
              <a:rPr lang="sr-Latn-RS" dirty="0"/>
              <a:t>Koristi „</a:t>
            </a:r>
            <a:r>
              <a:rPr lang="sr-Latn-RS" dirty="0" err="1"/>
              <a:t>Transact</a:t>
            </a:r>
            <a:r>
              <a:rPr lang="sr-Latn-RS" dirty="0"/>
              <a:t> SQL“ (T-SQL)</a:t>
            </a:r>
          </a:p>
          <a:p>
            <a:r>
              <a:rPr lang="sr-Latn-RS" dirty="0"/>
              <a:t>Najnovija stabilna verzija je </a:t>
            </a:r>
            <a:br>
              <a:rPr lang="sr-Latn-RS" dirty="0"/>
            </a:br>
            <a:r>
              <a:rPr lang="sr-Latn-RS" dirty="0"/>
              <a:t>MS SQL Server 2019</a:t>
            </a:r>
          </a:p>
          <a:p>
            <a:r>
              <a:rPr lang="sr-Latn-RS" dirty="0"/>
              <a:t>Trenutno u privatnom testiranju je</a:t>
            </a:r>
            <a:br>
              <a:rPr lang="sr-Latn-RS" dirty="0"/>
            </a:br>
            <a:r>
              <a:rPr lang="sr-Latn-RS" dirty="0"/>
              <a:t>verzija MS SQL Server 2022</a:t>
            </a:r>
          </a:p>
          <a:p>
            <a:pPr lvl="1"/>
            <a:endParaRPr lang="sr-Latn-RS" dirty="0"/>
          </a:p>
          <a:p>
            <a:endParaRPr lang="sr-Latn-RS" dirty="0"/>
          </a:p>
        </p:txBody>
      </p:sp>
      <p:pic>
        <p:nvPicPr>
          <p:cNvPr id="1026" name="Picture 2" descr="SQL Server: How to create a full database backup">
            <a:extLst>
              <a:ext uri="{FF2B5EF4-FFF2-40B4-BE49-F238E27FC236}">
                <a16:creationId xmlns:a16="http://schemas.microsoft.com/office/drawing/2014/main" id="{6A1849CB-F5DF-4B3F-BF9D-2B23F0B9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77" y="3429000"/>
            <a:ext cx="5096480" cy="18700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1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 is SQL Server - SQL Server Architecture ">
            <a:extLst>
              <a:ext uri="{FF2B5EF4-FFF2-40B4-BE49-F238E27FC236}">
                <a16:creationId xmlns:a16="http://schemas.microsoft.com/office/drawing/2014/main" id="{16EBBA83-0147-4F22-BF69-F5EFFDCF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93" y="470728"/>
            <a:ext cx="7586663" cy="59165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292FA6A-B212-4D5D-8F54-D41A42D7307A}"/>
              </a:ext>
            </a:extLst>
          </p:cNvPr>
          <p:cNvSpPr txBox="1">
            <a:spLocks/>
          </p:cNvSpPr>
          <p:nvPr/>
        </p:nvSpPr>
        <p:spPr>
          <a:xfrm>
            <a:off x="616744" y="2014538"/>
            <a:ext cx="4856841" cy="28289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Struktura:</a:t>
            </a:r>
          </a:p>
          <a:p>
            <a:pPr lvl="1"/>
            <a:r>
              <a:rPr lang="sr-Latn-RS" dirty="0"/>
              <a:t>Protokoli za pristup</a:t>
            </a:r>
          </a:p>
          <a:p>
            <a:pPr lvl="1"/>
            <a:r>
              <a:rPr lang="sr-Latn-RS" dirty="0" err="1"/>
              <a:t>Database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endParaRPr lang="sr-Latn-RS" dirty="0"/>
          </a:p>
          <a:p>
            <a:pPr lvl="2"/>
            <a:r>
              <a:rPr lang="sr-Latn-RS" dirty="0" err="1"/>
              <a:t>Relational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endParaRPr lang="sr-Latn-RS" dirty="0"/>
          </a:p>
          <a:p>
            <a:pPr lvl="2"/>
            <a:r>
              <a:rPr lang="sr-Latn-RS" dirty="0" err="1"/>
              <a:t>Storage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endParaRPr lang="sr-Latn-RS" dirty="0"/>
          </a:p>
          <a:p>
            <a:pPr lvl="1"/>
            <a:r>
              <a:rPr lang="sr-Latn-RS" dirty="0"/>
              <a:t>SQL OS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8608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BAE7-7483-4BFE-A0C6-BA9E5D95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Procesor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BABE-CCFF-4745-A4A6-56913764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Preuzima upite pisane u T-SQL, prerađuje ih, uz pomoć </a:t>
            </a:r>
            <a:r>
              <a:rPr lang="sr-Latn-RS" dirty="0" err="1"/>
              <a:t>storage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r>
              <a:rPr lang="sr-Latn-RS" dirty="0"/>
              <a:t>-a ih izvršava i vraća rezultate u sloj protokola</a:t>
            </a:r>
          </a:p>
          <a:p>
            <a:r>
              <a:rPr lang="sr-Latn-RS" dirty="0"/>
              <a:t>Četiri koraka: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 err="1"/>
              <a:t>Parsing</a:t>
            </a:r>
            <a:endParaRPr lang="sr-Latn-RS" dirty="0"/>
          </a:p>
          <a:p>
            <a:pPr marL="907200" lvl="1" indent="-457200">
              <a:buFont typeface="+mj-lt"/>
              <a:buAutoNum type="arabicPeriod"/>
            </a:pPr>
            <a:r>
              <a:rPr lang="sr-Latn-RS" dirty="0" err="1"/>
              <a:t>Algebrizing</a:t>
            </a:r>
            <a:endParaRPr lang="sr-Latn-RS" dirty="0"/>
          </a:p>
          <a:p>
            <a:pPr marL="907200" lvl="1" indent="-457200">
              <a:buFont typeface="+mj-lt"/>
              <a:buAutoNum type="arabicPeriod"/>
            </a:pPr>
            <a:r>
              <a:rPr lang="sr-Latn-RS" dirty="0" err="1"/>
              <a:t>Optimizing</a:t>
            </a:r>
            <a:endParaRPr lang="sr-Latn-RS" dirty="0"/>
          </a:p>
          <a:p>
            <a:pPr marL="907200" lvl="1" indent="-457200">
              <a:buFont typeface="+mj-lt"/>
              <a:buAutoNum type="arabicPeriod"/>
            </a:pPr>
            <a:r>
              <a:rPr lang="sr-Latn-RS" dirty="0" err="1"/>
              <a:t>Executing</a:t>
            </a:r>
            <a:endParaRPr lang="sr-Latn-RS" dirty="0"/>
          </a:p>
        </p:txBody>
      </p:sp>
      <p:pic>
        <p:nvPicPr>
          <p:cNvPr id="4" name="Picture 3" descr="SQL Server Execution Plan overview">
            <a:extLst>
              <a:ext uri="{FF2B5EF4-FFF2-40B4-BE49-F238E27FC236}">
                <a16:creationId xmlns:a16="http://schemas.microsoft.com/office/drawing/2014/main" id="{A88D67CB-9717-4859-997B-9BC60458E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07" y="2932738"/>
            <a:ext cx="2490470" cy="3315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027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BB012D-EEB2-4835-B2F4-14578D852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442" y="3429000"/>
            <a:ext cx="4828287" cy="293816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sr-Latn-RS" dirty="0" err="1"/>
              <a:t>Algebrizing</a:t>
            </a:r>
            <a:endParaRPr lang="sr-Latn-RS" dirty="0"/>
          </a:p>
          <a:p>
            <a:r>
              <a:rPr lang="sr-Latn-RS" dirty="0"/>
              <a:t>Potvrda postojanja objekata</a:t>
            </a:r>
          </a:p>
          <a:p>
            <a:r>
              <a:rPr lang="sr-Latn-RS" dirty="0"/>
              <a:t>Povezivanje objekata sa imenima</a:t>
            </a:r>
          </a:p>
          <a:p>
            <a:r>
              <a:rPr lang="sr-Latn-RS" dirty="0"/>
              <a:t>Uzimanje meta-podataka objekata</a:t>
            </a:r>
          </a:p>
          <a:p>
            <a:r>
              <a:rPr lang="sr-Latn-RS" dirty="0"/>
              <a:t>Generacija stabla logičkih operatora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7DBBE7F-115B-44DE-8192-D22BF59E95B5}"/>
              </a:ext>
            </a:extLst>
          </p:cNvPr>
          <p:cNvSpPr txBox="1">
            <a:spLocks/>
          </p:cNvSpPr>
          <p:nvPr/>
        </p:nvSpPr>
        <p:spPr>
          <a:xfrm>
            <a:off x="924443" y="490834"/>
            <a:ext cx="3542795" cy="29381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 err="1"/>
              <a:t>Parsing</a:t>
            </a:r>
            <a:endParaRPr lang="sr-Latn-RS" dirty="0"/>
          </a:p>
          <a:p>
            <a:r>
              <a:rPr lang="sr-Latn-RS" dirty="0"/>
              <a:t>Raščlanjivanje</a:t>
            </a:r>
          </a:p>
          <a:p>
            <a:r>
              <a:rPr lang="sr-Latn-RS" dirty="0"/>
              <a:t>Provera sintakse</a:t>
            </a:r>
          </a:p>
          <a:p>
            <a:r>
              <a:rPr lang="sr-Latn-RS" dirty="0"/>
              <a:t>Generacija „</a:t>
            </a:r>
            <a:r>
              <a:rPr lang="sr-Latn-RS" dirty="0" err="1"/>
              <a:t>parse</a:t>
            </a:r>
            <a:r>
              <a:rPr lang="sr-Latn-RS" dirty="0"/>
              <a:t> </a:t>
            </a:r>
            <a:r>
              <a:rPr lang="sr-Latn-RS" dirty="0" err="1"/>
              <a:t>tree</a:t>
            </a:r>
            <a:r>
              <a:rPr lang="sr-Latn-RS" dirty="0"/>
              <a:t>“</a:t>
            </a:r>
          </a:p>
        </p:txBody>
      </p:sp>
      <p:pic>
        <p:nvPicPr>
          <p:cNvPr id="10" name="Picture 9" descr="Query tree by the algebrizer ">
            <a:extLst>
              <a:ext uri="{FF2B5EF4-FFF2-40B4-BE49-F238E27FC236}">
                <a16:creationId xmlns:a16="http://schemas.microsoft.com/office/drawing/2014/main" id="{446F88F4-9CAB-4803-B29B-787608A2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43" y="1111899"/>
            <a:ext cx="1665132" cy="46342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856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{D2C0A59D-63AB-4E73-B338-83EA3449B817}tf55705232_win32</Template>
  <TotalTime>56</TotalTime>
  <Words>287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Goudy Old Style</vt:lpstr>
      <vt:lpstr>Wingdings 2</vt:lpstr>
      <vt:lpstr>SlateVTI</vt:lpstr>
      <vt:lpstr>MS SQL Server Obrada upita</vt:lpstr>
      <vt:lpstr>Sadržaj </vt:lpstr>
      <vt:lpstr>Uvod</vt:lpstr>
      <vt:lpstr>Pojam obrade upita</vt:lpstr>
      <vt:lpstr>MS SQL Server</vt:lpstr>
      <vt:lpstr>Generalna struktura</vt:lpstr>
      <vt:lpstr>PowerPoint Presentation</vt:lpstr>
      <vt:lpstr>Procesor upita</vt:lpstr>
      <vt:lpstr>PowerPoint Presentation</vt:lpstr>
      <vt:lpstr>PowerPoint Presentation</vt:lpstr>
      <vt:lpstr>PowerPoint Presentation</vt:lpstr>
      <vt:lpstr>Adaptivno procesiranje upita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Djordje Nikolic</dc:creator>
  <cp:lastModifiedBy>Djordje Nikolic</cp:lastModifiedBy>
  <cp:revision>18</cp:revision>
  <dcterms:created xsi:type="dcterms:W3CDTF">2022-04-27T20:05:27Z</dcterms:created>
  <dcterms:modified xsi:type="dcterms:W3CDTF">2022-04-27T21:02:02Z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