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  <p:sldId id="301" r:id="rId27"/>
    <p:sldId id="3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6423" y="1673524"/>
            <a:ext cx="3897297" cy="2420504"/>
          </a:xfrm>
        </p:spPr>
        <p:txBody>
          <a:bodyPr>
            <a:normAutofit/>
          </a:bodyPr>
          <a:lstStyle/>
          <a:p>
            <a:pPr algn="l"/>
            <a:r>
              <a:rPr lang="sr-Latn-RS" sz="4000" dirty="0" err="1"/>
              <a:t>Apache</a:t>
            </a:r>
            <a:r>
              <a:rPr lang="sr-Latn-RS" sz="4000" dirty="0"/>
              <a:t> </a:t>
            </a:r>
            <a:r>
              <a:rPr lang="sr-Latn-RS" sz="4000" dirty="0" err="1"/>
              <a:t>Cassandra</a:t>
            </a:r>
            <a:br>
              <a:rPr lang="sr-Latn-RS" sz="4000" dirty="0"/>
            </a:br>
            <a:r>
              <a:rPr lang="sr-Latn-RS" sz="4000" dirty="0" err="1"/>
              <a:t>Backup</a:t>
            </a:r>
            <a:r>
              <a:rPr lang="sr-Latn-RS" sz="4000" dirty="0"/>
              <a:t>/</a:t>
            </a:r>
            <a:r>
              <a:rPr lang="sr-Latn-RS" sz="4000" dirty="0" err="1"/>
              <a:t>Restore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sr-Latn-RS" sz="2300" dirty="0"/>
              <a:t>Autor: Đorđe Nikolić 1445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6D07-556F-5996-08E6-63461EB0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Čuvanje stanja u sistemu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1B29-2F6E-6CA7-064E-496CEA99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4134455" cy="3714749"/>
          </a:xfrm>
        </p:spPr>
        <p:txBody>
          <a:bodyPr/>
          <a:lstStyle/>
          <a:p>
            <a:r>
              <a:rPr lang="sr-Latn-RS" dirty="0"/>
              <a:t>Posebno za svaku tabelu</a:t>
            </a:r>
          </a:p>
          <a:p>
            <a:r>
              <a:rPr lang="sr-Latn-RS" dirty="0"/>
              <a:t>Čuvaju kopije </a:t>
            </a:r>
            <a:r>
              <a:rPr lang="sr-Latn-RS" dirty="0" err="1"/>
              <a:t>SSTable</a:t>
            </a:r>
            <a:r>
              <a:rPr lang="sr-Latn-RS" dirty="0"/>
              <a:t> datoteka</a:t>
            </a:r>
          </a:p>
          <a:p>
            <a:r>
              <a:rPr lang="sr-Latn-RS" dirty="0"/>
              <a:t>Trenutni sadržaj radne memorije (</a:t>
            </a:r>
            <a:r>
              <a:rPr lang="sr-Latn-RS" dirty="0" err="1"/>
              <a:t>memtable</a:t>
            </a:r>
            <a:r>
              <a:rPr lang="sr-Latn-RS" dirty="0"/>
              <a:t> strukture) se čuvaju na disk pre nastavka procesa čuvanja</a:t>
            </a:r>
          </a:p>
        </p:txBody>
      </p:sp>
      <p:pic>
        <p:nvPicPr>
          <p:cNvPr id="3074" name="Picture 2" descr="DB2 - Backup and Recovery">
            <a:extLst>
              <a:ext uri="{FF2B5EF4-FFF2-40B4-BE49-F238E27FC236}">
                <a16:creationId xmlns:a16="http://schemas.microsoft.com/office/drawing/2014/main" id="{70E0B90D-0365-47B6-98D2-A27A474F5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957" y="2357437"/>
            <a:ext cx="5181600" cy="29103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8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2BC0-FADE-4C7C-7B48-A8D9F2627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Metode čuvanja stanja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1A890-687D-0DFC-8068-32EAD58A3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RS" dirty="0"/>
              <a:t>Slika baze podataka (</a:t>
            </a:r>
            <a:r>
              <a:rPr lang="sr-Latn-RS" dirty="0" err="1"/>
              <a:t>snapshot</a:t>
            </a:r>
            <a:r>
              <a:rPr lang="sr-Latn-RS" dirty="0"/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288610-A4F7-AADE-2229-0BF72D0D7D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r-Latn-RS" dirty="0"/>
              <a:t>Kopija </a:t>
            </a:r>
            <a:r>
              <a:rPr lang="sr-Latn-RS" dirty="0" err="1"/>
              <a:t>SSTable</a:t>
            </a:r>
            <a:r>
              <a:rPr lang="sr-Latn-RS" dirty="0"/>
              <a:t> datoteka neke tabele</a:t>
            </a:r>
          </a:p>
          <a:p>
            <a:r>
              <a:rPr lang="sr-Latn-RS" dirty="0"/>
              <a:t>Čuva i definicija (šema) same tabele</a:t>
            </a:r>
          </a:p>
          <a:p>
            <a:r>
              <a:rPr lang="sr-Latn-RS" dirty="0"/>
              <a:t>Kreiranje automatski ili manuelno</a:t>
            </a:r>
          </a:p>
          <a:p>
            <a:r>
              <a:rPr lang="sr-Latn-RS" dirty="0"/>
              <a:t>Podešavanja automatskog kreiranja u konfiguracionoj datoteci „</a:t>
            </a:r>
            <a:r>
              <a:rPr lang="sr-Latn-RS" dirty="0" err="1"/>
              <a:t>cassandra.yaml</a:t>
            </a:r>
            <a:r>
              <a:rPr lang="sr-Latn-RS" dirty="0"/>
              <a:t>“</a:t>
            </a:r>
          </a:p>
          <a:p>
            <a:pPr lvl="1"/>
            <a:r>
              <a:rPr lang="sr-Latn-RS" dirty="0"/>
              <a:t>Pre svakog procesa </a:t>
            </a:r>
            <a:r>
              <a:rPr lang="sr-Latn-RS" dirty="0" err="1"/>
              <a:t>kompakcije</a:t>
            </a:r>
            <a:endParaRPr lang="sr-Latn-RS" dirty="0"/>
          </a:p>
          <a:p>
            <a:pPr lvl="1"/>
            <a:r>
              <a:rPr lang="sr-Latn-RS" dirty="0"/>
              <a:t>Pre brisanja tabele ili </a:t>
            </a:r>
            <a:r>
              <a:rPr lang="sr-Latn-RS" dirty="0" err="1"/>
              <a:t>keyspace</a:t>
            </a:r>
            <a:r>
              <a:rPr lang="sr-Latn-RS" dirty="0"/>
              <a:t>-a</a:t>
            </a:r>
          </a:p>
          <a:p>
            <a:pPr lvl="1"/>
            <a:endParaRPr lang="sr-Latn-R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B8E857-B5E1-0B72-D9F1-A0C5AD9E1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/>
              <a:t>Inkrementalno čuvanje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0E6F95-FB98-1C09-5783-D703162609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sr-Latn-RS" dirty="0"/>
              <a:t>Kopija </a:t>
            </a:r>
            <a:r>
              <a:rPr lang="sr-Latn-RS" dirty="0" err="1"/>
              <a:t>novokreirane</a:t>
            </a:r>
            <a:r>
              <a:rPr lang="sr-Latn-RS" dirty="0"/>
              <a:t> </a:t>
            </a:r>
            <a:r>
              <a:rPr lang="sr-Latn-RS" dirty="0" err="1"/>
              <a:t>SSTable</a:t>
            </a:r>
            <a:r>
              <a:rPr lang="sr-Latn-RS" dirty="0"/>
              <a:t> datoteke neke tabele</a:t>
            </a:r>
          </a:p>
          <a:p>
            <a:r>
              <a:rPr lang="sr-Latn-RS" dirty="0"/>
              <a:t>Automatski pokreće svaki put kada se </a:t>
            </a:r>
            <a:r>
              <a:rPr lang="sr-Latn-RS" dirty="0" err="1"/>
              <a:t>memtable</a:t>
            </a:r>
            <a:r>
              <a:rPr lang="sr-Latn-RS" dirty="0"/>
              <a:t> struktura sačuva na disk</a:t>
            </a:r>
          </a:p>
          <a:p>
            <a:r>
              <a:rPr lang="sr-Latn-RS" dirty="0"/>
              <a:t>Ne čuva se šema tabele</a:t>
            </a:r>
          </a:p>
          <a:p>
            <a:r>
              <a:rPr lang="sr-Latn-RS" dirty="0"/>
              <a:t>Ovim procesom se čuvaju i sistemske tabele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403917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08C-0833-D6E2-98BC-6A824434F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8357"/>
            <a:ext cx="5566518" cy="1598543"/>
          </a:xfrm>
        </p:spPr>
        <p:txBody>
          <a:bodyPr>
            <a:normAutofit fontScale="90000"/>
          </a:bodyPr>
          <a:lstStyle/>
          <a:p>
            <a:r>
              <a:rPr lang="sr-Latn-RS" dirty="0"/>
              <a:t>Organizacija direktorijuma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0416-7C83-61BB-B60A-F9429FDD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258405" cy="3340375"/>
          </a:xfrm>
        </p:spPr>
        <p:txBody>
          <a:bodyPr>
            <a:normAutofit/>
          </a:bodyPr>
          <a:lstStyle/>
          <a:p>
            <a:r>
              <a:rPr lang="sr-Latn-RS" dirty="0"/>
              <a:t>Podaci čuvaju hijerarhijski</a:t>
            </a:r>
          </a:p>
          <a:p>
            <a:r>
              <a:rPr lang="sr-Latn-RS" dirty="0"/>
              <a:t>Sve slike tabele čuvaju u </a:t>
            </a:r>
            <a:r>
              <a:rPr lang="sr-Latn-RS" dirty="0" err="1"/>
              <a:t>poddirektorijumu</a:t>
            </a:r>
            <a:r>
              <a:rPr lang="sr-Latn-RS" dirty="0"/>
              <a:t> tabele pod imenom „</a:t>
            </a:r>
            <a:r>
              <a:rPr lang="sr-Latn-RS" dirty="0" err="1"/>
              <a:t>snapshots</a:t>
            </a:r>
            <a:r>
              <a:rPr lang="sr-Latn-RS" dirty="0"/>
              <a:t>“</a:t>
            </a:r>
          </a:p>
          <a:p>
            <a:r>
              <a:rPr lang="sr-Latn-RS" dirty="0"/>
              <a:t>Sva inkrementalna čuvanja tabele su u </a:t>
            </a:r>
            <a:r>
              <a:rPr lang="sr-Latn-RS" dirty="0" err="1"/>
              <a:t>poddirektorijumu</a:t>
            </a:r>
            <a:r>
              <a:rPr lang="sr-Latn-RS" dirty="0"/>
              <a:t> tabele pod imenom „</a:t>
            </a:r>
            <a:r>
              <a:rPr lang="sr-Latn-RS" dirty="0" err="1"/>
              <a:t>backups</a:t>
            </a:r>
            <a:r>
              <a:rPr lang="sr-Latn-RS" dirty="0"/>
              <a:t>“</a:t>
            </a:r>
          </a:p>
          <a:p>
            <a:pPr marL="36900" indent="0">
              <a:buNone/>
            </a:pPr>
            <a:endParaRPr lang="sr-Latn-R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EC6F0E-55E4-87DE-6E37-40D40EBFB62A}"/>
              </a:ext>
            </a:extLst>
          </p:cNvPr>
          <p:cNvSpPr txBox="1">
            <a:spLocks/>
          </p:cNvSpPr>
          <p:nvPr/>
        </p:nvSpPr>
        <p:spPr>
          <a:xfrm>
            <a:off x="995319" y="4991101"/>
            <a:ext cx="10353762" cy="14113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sr-Latn-RS" dirty="0"/>
          </a:p>
          <a:p>
            <a:pPr marL="36900" indent="0">
              <a:buFont typeface="Wingdings 2" charset="2"/>
              <a:buNone/>
            </a:pPr>
            <a:r>
              <a:rPr lang="sr-Latn-RS" dirty="0"/>
              <a:t>Sva inkrementalna čuvanja napravljena od trenutka kreiranja poslednje slike baze, zajedno sa tom slikom i dnevnikom zapisa, čine kompletan „</a:t>
            </a:r>
            <a:r>
              <a:rPr lang="sr-Latn-RS" dirty="0" err="1"/>
              <a:t>backup</a:t>
            </a:r>
            <a:r>
              <a:rPr lang="sr-Latn-RS" dirty="0"/>
              <a:t>“ baze podataka.</a:t>
            </a:r>
          </a:p>
        </p:txBody>
      </p:sp>
      <p:pic>
        <p:nvPicPr>
          <p:cNvPr id="5" name="Picture 4" descr="Data directory structure for backups">
            <a:extLst>
              <a:ext uri="{FF2B5EF4-FFF2-40B4-BE49-F238E27FC236}">
                <a16:creationId xmlns:a16="http://schemas.microsoft.com/office/drawing/2014/main" id="{E5CFB957-837C-E4DB-7E79-5901D8CB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76" y="824727"/>
            <a:ext cx="4732020" cy="43535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696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B49B9-8DEF-C53E-AADD-67F0B913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Test baza podataka</a:t>
            </a: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259967-3DB5-C1B1-632A-106BEF86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6"/>
          <a:stretch/>
        </p:blipFill>
        <p:spPr bwMode="auto">
          <a:xfrm>
            <a:off x="1592958" y="2293453"/>
            <a:ext cx="8995435" cy="35606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912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4A5BF-C734-FECA-0C0F-AAECFF56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slika baze podataka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4ACFA-7900-9B59-2301-E4556627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07" y="1866900"/>
            <a:ext cx="6748337" cy="12239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FE6145-D251-78DB-D582-E7EFCAEE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31" y="3495468"/>
            <a:ext cx="6742688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E2EB56-FB70-B0AF-95E4-EA82449E6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857" y="5157374"/>
            <a:ext cx="6742688" cy="12288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577AE8-FBDF-52E9-E5BA-02B34199BB1E}"/>
              </a:ext>
            </a:extLst>
          </p:cNvPr>
          <p:cNvSpPr txBox="1"/>
          <p:nvPr/>
        </p:nvSpPr>
        <p:spPr>
          <a:xfrm>
            <a:off x="427383" y="3555184"/>
            <a:ext cx="1679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jedne tabele iz jednog </a:t>
            </a:r>
            <a:r>
              <a:rPr lang="sr-Latn-RS" dirty="0" err="1"/>
              <a:t>keyspace</a:t>
            </a:r>
            <a:r>
              <a:rPr lang="sr-Latn-RS" dirty="0"/>
              <a:t>-a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51465E-5B6E-BE9E-16B4-2B04C19EB6DF}"/>
              </a:ext>
            </a:extLst>
          </p:cNvPr>
          <p:cNvSpPr txBox="1"/>
          <p:nvPr/>
        </p:nvSpPr>
        <p:spPr>
          <a:xfrm>
            <a:off x="579783" y="1732722"/>
            <a:ext cx="167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celog </a:t>
            </a:r>
            <a:r>
              <a:rPr lang="sr-Latn-RS" dirty="0" err="1"/>
              <a:t>keyspace</a:t>
            </a:r>
            <a:r>
              <a:rPr lang="sr-Latn-RS" dirty="0"/>
              <a:t>-a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214640-B22D-B3DE-0BBC-4C9764138A04}"/>
              </a:ext>
            </a:extLst>
          </p:cNvPr>
          <p:cNvSpPr txBox="1"/>
          <p:nvPr/>
        </p:nvSpPr>
        <p:spPr>
          <a:xfrm>
            <a:off x="427383" y="5448612"/>
            <a:ext cx="167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Slika više tabela iz više </a:t>
            </a:r>
            <a:r>
              <a:rPr lang="sr-Latn-RS" dirty="0" err="1"/>
              <a:t>keyspace</a:t>
            </a:r>
            <a:r>
              <a:rPr lang="sr-Latn-RS" dirty="0"/>
              <a:t>-a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9B2A9-5F86-9194-92AB-894CA61A0C36}"/>
              </a:ext>
            </a:extLst>
          </p:cNvPr>
          <p:cNvSpPr/>
          <p:nvPr/>
        </p:nvSpPr>
        <p:spPr>
          <a:xfrm>
            <a:off x="2828925" y="1933575"/>
            <a:ext cx="1385266" cy="213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C963B8-9C40-FECD-3EE1-470777C6CB26}"/>
              </a:ext>
            </a:extLst>
          </p:cNvPr>
          <p:cNvSpPr/>
          <p:nvPr/>
        </p:nvSpPr>
        <p:spPr>
          <a:xfrm>
            <a:off x="5219700" y="3555184"/>
            <a:ext cx="1219200" cy="213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23EA8AC-0538-5AD4-5822-78283AB81259}"/>
              </a:ext>
            </a:extLst>
          </p:cNvPr>
          <p:cNvSpPr/>
          <p:nvPr/>
        </p:nvSpPr>
        <p:spPr>
          <a:xfrm>
            <a:off x="4133849" y="5267326"/>
            <a:ext cx="2962275" cy="2290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060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9FF-94DF-CB44-610D-96AC9220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kreiranih slika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2AAB-D2BE-CA06-F41F-4929B21C4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76" y="2277717"/>
            <a:ext cx="5183947" cy="397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ADDD9-D78B-BC59-CE93-879ADFCF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43" y="2277717"/>
            <a:ext cx="6019800" cy="148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24C5F-4050-CA3A-607E-343627C44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143" y="4367213"/>
            <a:ext cx="5844653" cy="1278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B75129-B96E-904B-D1C8-A16BD5FFEE8F}"/>
              </a:ext>
            </a:extLst>
          </p:cNvPr>
          <p:cNvSpPr txBox="1"/>
          <p:nvPr/>
        </p:nvSpPr>
        <p:spPr>
          <a:xfrm>
            <a:off x="347870" y="1043609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1. Pregled svih prethodno kreiranih slika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1D70F1-9224-2CBE-F81D-4A1279B449B3}"/>
              </a:ext>
            </a:extLst>
          </p:cNvPr>
          <p:cNvSpPr/>
          <p:nvPr/>
        </p:nvSpPr>
        <p:spPr>
          <a:xfrm>
            <a:off x="518076" y="2277717"/>
            <a:ext cx="1678472" cy="236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6DBCF2-2BF1-0310-2D45-EA4CA6E26A9D}"/>
              </a:ext>
            </a:extLst>
          </p:cNvPr>
          <p:cNvSpPr/>
          <p:nvPr/>
        </p:nvSpPr>
        <p:spPr>
          <a:xfrm>
            <a:off x="6018143" y="2311675"/>
            <a:ext cx="1678472" cy="2368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D0BB7-DD3E-3E60-93B6-F37079FB056A}"/>
              </a:ext>
            </a:extLst>
          </p:cNvPr>
          <p:cNvSpPr/>
          <p:nvPr/>
        </p:nvSpPr>
        <p:spPr>
          <a:xfrm>
            <a:off x="6018142" y="4887877"/>
            <a:ext cx="3583057" cy="7575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4B50C-F903-6DB0-5CC4-D97798001F26}"/>
              </a:ext>
            </a:extLst>
          </p:cNvPr>
          <p:cNvSpPr txBox="1"/>
          <p:nvPr/>
        </p:nvSpPr>
        <p:spPr>
          <a:xfrm>
            <a:off x="10014118" y="993590"/>
            <a:ext cx="184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 Pregled svih direktorijuma koji sadrže slike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B5F9-8A51-E28B-E7B5-84BF0BCA7DAC}"/>
              </a:ext>
            </a:extLst>
          </p:cNvPr>
          <p:cNvSpPr txBox="1"/>
          <p:nvPr/>
        </p:nvSpPr>
        <p:spPr>
          <a:xfrm>
            <a:off x="7458076" y="5864410"/>
            <a:ext cx="3418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3. Pregled sadržanih direktorijuma slika tabele „</a:t>
            </a:r>
            <a:r>
              <a:rPr lang="sr-Latn-RS" dirty="0" err="1"/>
              <a:t>journal</a:t>
            </a:r>
            <a:r>
              <a:rPr lang="sr-Latn-R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245855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2312-613B-D791-41D8-3F5AE115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sadržaja slike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11D29-77B5-4714-B1AF-BADAC8EE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93" y="2031896"/>
            <a:ext cx="6289813" cy="421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78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322E-25EB-20D2-6A27-11FA9206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Brisanje slika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37C56-B17C-D4F7-8067-E2622D1B8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59" y="2182260"/>
            <a:ext cx="7316682" cy="790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371AE1-0457-25A0-89FE-8172B114F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53" y="4176544"/>
            <a:ext cx="7565694" cy="11543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59AE4-A166-26CD-D6D8-39A82D448640}"/>
              </a:ext>
            </a:extLst>
          </p:cNvPr>
          <p:cNvSpPr/>
          <p:nvPr/>
        </p:nvSpPr>
        <p:spPr>
          <a:xfrm>
            <a:off x="2437659" y="2225846"/>
            <a:ext cx="2303306" cy="229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92838E-5514-5E85-D713-F4460CC9F977}"/>
              </a:ext>
            </a:extLst>
          </p:cNvPr>
          <p:cNvSpPr/>
          <p:nvPr/>
        </p:nvSpPr>
        <p:spPr>
          <a:xfrm>
            <a:off x="4740965" y="2224810"/>
            <a:ext cx="2303306" cy="22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>
              <a:solidFill>
                <a:srgbClr val="FF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ABC7E7-9F27-80FB-CE3B-DB136C8D0D9A}"/>
              </a:ext>
            </a:extLst>
          </p:cNvPr>
          <p:cNvSpPr/>
          <p:nvPr/>
        </p:nvSpPr>
        <p:spPr>
          <a:xfrm>
            <a:off x="5161809" y="4330871"/>
            <a:ext cx="1882462" cy="2125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B0918-63A6-BC2B-9F91-A008B8FF2460}"/>
              </a:ext>
            </a:extLst>
          </p:cNvPr>
          <p:cNvSpPr txBox="1"/>
          <p:nvPr/>
        </p:nvSpPr>
        <p:spPr>
          <a:xfrm>
            <a:off x="726861" y="1596280"/>
            <a:ext cx="287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Brisanje jedne slike po imenu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2B2AD-03AB-04F3-97DB-9ECCA744CD23}"/>
              </a:ext>
            </a:extLst>
          </p:cNvPr>
          <p:cNvSpPr txBox="1"/>
          <p:nvPr/>
        </p:nvSpPr>
        <p:spPr>
          <a:xfrm>
            <a:off x="612561" y="3502524"/>
            <a:ext cx="444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Brisanje svih postojećih slika jednog </a:t>
            </a:r>
            <a:r>
              <a:rPr lang="sr-Latn-RS" dirty="0" err="1"/>
              <a:t>keyspace</a:t>
            </a:r>
            <a:r>
              <a:rPr lang="sr-Latn-RS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152852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920D-B35B-B00D-5C6B-BC232670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Inkrementalno čuvanje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42E724-FA35-6A59-E4E3-4C0BEC30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74" y="4991101"/>
            <a:ext cx="4637139" cy="125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36138-A697-662E-1C8C-63F4B062C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369" y="2360543"/>
            <a:ext cx="2444750" cy="125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36DEA-12AE-4279-C445-34C71A429EA1}"/>
              </a:ext>
            </a:extLst>
          </p:cNvPr>
          <p:cNvSpPr txBox="1"/>
          <p:nvPr/>
        </p:nvSpPr>
        <p:spPr>
          <a:xfrm>
            <a:off x="498819" y="483187"/>
            <a:ext cx="210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1. Komande za omogućavanje, onemogućavanje, i proveru statusa inkrementalnog čuvanja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CB88AE-08D4-95AE-982C-0F9EAFE6809B}"/>
              </a:ext>
            </a:extLst>
          </p:cNvPr>
          <p:cNvSpPr txBox="1"/>
          <p:nvPr/>
        </p:nvSpPr>
        <p:spPr>
          <a:xfrm>
            <a:off x="273532" y="3929649"/>
            <a:ext cx="438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 Iniciranje kreiranja inkrementalnih čuvanja kroz manuelno čuvanje </a:t>
            </a:r>
            <a:r>
              <a:rPr lang="sr-Latn-RS" dirty="0" err="1"/>
              <a:t>memtable</a:t>
            </a:r>
            <a:r>
              <a:rPr lang="sr-Latn-RS" dirty="0"/>
              <a:t> struktura na disk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E5812A-7A33-F99F-3529-8049FCC6EC77}"/>
              </a:ext>
            </a:extLst>
          </p:cNvPr>
          <p:cNvSpPr/>
          <p:nvPr/>
        </p:nvSpPr>
        <p:spPr>
          <a:xfrm>
            <a:off x="913795" y="5088835"/>
            <a:ext cx="1402022" cy="2728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1EB40-D818-5DBF-0146-D2EB0F506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512" y="2812980"/>
            <a:ext cx="6048375" cy="1609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188640-8E20-F631-AA9F-7DB72190AF14}"/>
              </a:ext>
            </a:extLst>
          </p:cNvPr>
          <p:cNvSpPr txBox="1"/>
          <p:nvPr/>
        </p:nvSpPr>
        <p:spPr>
          <a:xfrm>
            <a:off x="6787689" y="4625109"/>
            <a:ext cx="4637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3. Pregled direktorijuma inkrementalnih čuvanja tabela kreiranih od strane korisnika. Pri normalnom pokretanju ove komande, bili bi izlistani i direktorijumi vezani za sistemske tabele.</a:t>
            </a:r>
          </a:p>
        </p:txBody>
      </p:sp>
    </p:spTree>
    <p:extLst>
      <p:ext uri="{BB962C8B-B14F-4D97-AF65-F5344CB8AC3E}">
        <p14:creationId xmlns:p14="http://schemas.microsoft.com/office/powerpoint/2010/main" val="3870349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910F2-368F-8522-3CC3-6C25F7B1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828799"/>
            <a:ext cx="5180127" cy="2758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B1AD9-C0B2-6B0A-BC72-4B0A16FB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83527"/>
            <a:ext cx="5652875" cy="842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DB908-4134-4A15-C5A0-EAB4DC48DB69}"/>
              </a:ext>
            </a:extLst>
          </p:cNvPr>
          <p:cNvSpPr txBox="1"/>
          <p:nvPr/>
        </p:nvSpPr>
        <p:spPr>
          <a:xfrm>
            <a:off x="600075" y="304800"/>
            <a:ext cx="4676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1. Provera sadržaja direktorijuma inkrementalnog čuvanja tabele „</a:t>
            </a:r>
            <a:r>
              <a:rPr lang="sr-Latn-RS" dirty="0" err="1"/>
              <a:t>journal</a:t>
            </a:r>
            <a:r>
              <a:rPr lang="sr-Latn-RS" dirty="0"/>
              <a:t>“ nakon prethodno pokrenutih komandi. Inkrementalna čuvanja se ne kreiraju ako nije bilo promene podataka.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86BB5-A639-F094-9082-9D44BDDF20A6}"/>
              </a:ext>
            </a:extLst>
          </p:cNvPr>
          <p:cNvSpPr txBox="1"/>
          <p:nvPr/>
        </p:nvSpPr>
        <p:spPr>
          <a:xfrm>
            <a:off x="219075" y="4777642"/>
            <a:ext cx="2828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2. Ako dodamo jedan red u tabelu „</a:t>
            </a:r>
            <a:r>
              <a:rPr lang="sr-Latn-RS" dirty="0" err="1"/>
              <a:t>journal</a:t>
            </a:r>
            <a:r>
              <a:rPr lang="sr-Latn-RS" dirty="0"/>
              <a:t>“ i pozovemo komandu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flush</a:t>
            </a:r>
            <a:r>
              <a:rPr lang="sr-Latn-RS" i="1" dirty="0"/>
              <a:t> </a:t>
            </a:r>
            <a:r>
              <a:rPr lang="sr-Latn-RS" i="1" dirty="0" err="1"/>
              <a:t>catalogkeyspace</a:t>
            </a:r>
            <a:r>
              <a:rPr lang="sr-Latn-RS" i="1" dirty="0"/>
              <a:t> </a:t>
            </a:r>
            <a:r>
              <a:rPr lang="sr-Latn-RS" i="1" dirty="0" err="1"/>
              <a:t>journal</a:t>
            </a:r>
            <a:r>
              <a:rPr lang="sr-Latn-RS" dirty="0"/>
              <a:t>, biće pokrenuto inkrementalno čuvanje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4109E-905E-11D3-D2EA-FC6DB0671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435" y="2090737"/>
            <a:ext cx="4226690" cy="41957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7DD2AD-4DCB-16F8-85B4-0237CE0FB7E9}"/>
              </a:ext>
            </a:extLst>
          </p:cNvPr>
          <p:cNvSpPr txBox="1"/>
          <p:nvPr/>
        </p:nvSpPr>
        <p:spPr>
          <a:xfrm>
            <a:off x="4365739" y="4897559"/>
            <a:ext cx="28289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3. Ako taj proces ponovimo, dobićemo još jedan set sačuvanih kopija </a:t>
            </a:r>
            <a:r>
              <a:rPr lang="sr-Latn-RS" dirty="0" err="1"/>
              <a:t>novokreiranih</a:t>
            </a:r>
            <a:r>
              <a:rPr lang="sr-Latn-RS" dirty="0"/>
              <a:t> </a:t>
            </a:r>
            <a:r>
              <a:rPr lang="sr-Latn-RS" dirty="0" err="1"/>
              <a:t>SSTable</a:t>
            </a:r>
            <a:r>
              <a:rPr lang="sr-Latn-RS" dirty="0"/>
              <a:t> datoteka</a:t>
            </a:r>
          </a:p>
        </p:txBody>
      </p:sp>
    </p:spTree>
    <p:extLst>
      <p:ext uri="{BB962C8B-B14F-4D97-AF65-F5344CB8AC3E}">
        <p14:creationId xmlns:p14="http://schemas.microsoft.com/office/powerpoint/2010/main" val="25280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sr-Latn-RS" sz="4000" dirty="0"/>
              <a:t>Sadržaj:</a:t>
            </a:r>
            <a:endParaRPr lang="en-US" sz="4000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8"/>
            <a:ext cx="4403596" cy="5023459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sr-Latn-RS" sz="2400" dirty="0"/>
              <a:t>Uvod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 err="1"/>
              <a:t>Apache</a:t>
            </a:r>
            <a:r>
              <a:rPr lang="sr-Latn-RS" sz="2400" dirty="0"/>
              <a:t> </a:t>
            </a:r>
            <a:r>
              <a:rPr lang="sr-Latn-RS" sz="2400" dirty="0" err="1"/>
              <a:t>Cassandra</a:t>
            </a:r>
            <a:endParaRPr lang="sr-Latn-RS" sz="2400" dirty="0"/>
          </a:p>
          <a:p>
            <a:pPr marL="36900" lvl="0" indent="0">
              <a:buNone/>
            </a:pPr>
            <a:r>
              <a:rPr lang="sr-Latn-RS" sz="2400" dirty="0"/>
              <a:t>	Arhitektura</a:t>
            </a:r>
          </a:p>
          <a:p>
            <a:pPr marL="36900" lvl="0" indent="0">
              <a:buNone/>
            </a:pPr>
            <a:r>
              <a:rPr lang="sr-Latn-RS" sz="2400" dirty="0"/>
              <a:t>	Organizacija</a:t>
            </a:r>
            <a:endParaRPr lang="en-US" sz="2400" dirty="0"/>
          </a:p>
          <a:p>
            <a:pPr marL="36900" lvl="0" indent="0">
              <a:buNone/>
            </a:pPr>
            <a:r>
              <a:rPr lang="sr-Latn-RS" sz="2400" dirty="0"/>
              <a:t>	Metode čuvanja stanja</a:t>
            </a:r>
          </a:p>
          <a:p>
            <a:pPr marL="36900" lvl="0" indent="0">
              <a:buNone/>
            </a:pPr>
            <a:r>
              <a:rPr lang="sr-Latn-RS" sz="2400" dirty="0"/>
              <a:t>		Slike</a:t>
            </a:r>
          </a:p>
          <a:p>
            <a:pPr marL="36900" lvl="0" indent="0">
              <a:buNone/>
            </a:pPr>
            <a:r>
              <a:rPr lang="sr-Latn-RS" sz="2400" dirty="0"/>
              <a:t>		Inkrementalno čuvanje</a:t>
            </a:r>
          </a:p>
          <a:p>
            <a:pPr marL="36900" lvl="0" indent="0">
              <a:buNone/>
            </a:pPr>
            <a:r>
              <a:rPr lang="sr-Latn-RS" sz="2400" dirty="0"/>
              <a:t>	Povratak stanja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9DD-5CC4-D74D-6B69-B843FDB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Povratak stanja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35676-8E7A-7AD8-C19D-CE372E96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048125"/>
          </a:xfrm>
        </p:spPr>
        <p:txBody>
          <a:bodyPr/>
          <a:lstStyle/>
          <a:p>
            <a:r>
              <a:rPr lang="sr-Latn-RS" dirty="0"/>
              <a:t>Kako bi se povratilo stanje tabele ako je ona obrisana, mora se koristiti prethodno kreirana slika, jer samo ona može sadržati šemu tabele (sadržanu u „</a:t>
            </a:r>
            <a:r>
              <a:rPr lang="sr-Latn-RS" dirty="0" err="1"/>
              <a:t>schema.cql</a:t>
            </a:r>
            <a:r>
              <a:rPr lang="sr-Latn-RS" dirty="0"/>
              <a:t>“ datoteci).</a:t>
            </a:r>
          </a:p>
          <a:p>
            <a:r>
              <a:rPr lang="sr-Latn-RS" dirty="0"/>
              <a:t>Sem toga, proces povratka stanja iz slika ili iz inkrementalnih čuvanja se ne razlikuje.</a:t>
            </a:r>
          </a:p>
          <a:p>
            <a:r>
              <a:rPr lang="sr-Latn-RS" dirty="0"/>
              <a:t>Povratak stanja se može vršiti pomoću vise metoda</a:t>
            </a:r>
          </a:p>
          <a:p>
            <a:pPr lvl="1"/>
            <a:r>
              <a:rPr lang="sr-Latn-RS" dirty="0"/>
              <a:t>Komanda </a:t>
            </a:r>
            <a:r>
              <a:rPr lang="sr-Latn-RS" i="1" dirty="0" err="1"/>
              <a:t>sstableloader</a:t>
            </a:r>
            <a:endParaRPr lang="sr-Latn-RS" dirty="0"/>
          </a:p>
          <a:p>
            <a:pPr lvl="1"/>
            <a:r>
              <a:rPr lang="sr-Latn-RS" dirty="0"/>
              <a:t>Komanda </a:t>
            </a:r>
            <a:r>
              <a:rPr lang="sr-Latn-RS" i="1" dirty="0" err="1"/>
              <a:t>nodetool</a:t>
            </a:r>
            <a:r>
              <a:rPr lang="sr-Latn-RS" i="1" dirty="0"/>
              <a:t> import</a:t>
            </a:r>
            <a:endParaRPr lang="sr-Latn-RS" dirty="0"/>
          </a:p>
          <a:p>
            <a:pPr lvl="1"/>
            <a:r>
              <a:rPr lang="sr-Latn-RS" dirty="0"/>
              <a:t>Ručno kopiranje datoteka, i poziv komande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refresh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42825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B1CA-E2E9-FEEE-9589-DC02969C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Stanje baze i kreirana čuvanja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DED92900-AAEC-347C-0E03-46533DA46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10" y="1866900"/>
            <a:ext cx="659511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AC1075-A5EB-11C5-BDB3-4072B65112BE}"/>
              </a:ext>
            </a:extLst>
          </p:cNvPr>
          <p:cNvSpPr txBox="1"/>
          <p:nvPr/>
        </p:nvSpPr>
        <p:spPr>
          <a:xfrm>
            <a:off x="1078748" y="1756886"/>
            <a:ext cx="1924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Stanje tabele „</a:t>
            </a:r>
            <a:r>
              <a:rPr lang="sr-Latn-RS" dirty="0" err="1"/>
              <a:t>journal</a:t>
            </a:r>
            <a:r>
              <a:rPr lang="sr-Latn-RS" dirty="0"/>
              <a:t>“ u trenutku kreiranja slike pod imenom „</a:t>
            </a:r>
            <a:r>
              <a:rPr lang="sr-Latn-RS" dirty="0" err="1"/>
              <a:t>catalog-ks</a:t>
            </a:r>
            <a:r>
              <a:rPr lang="sr-Latn-RS" dirty="0"/>
              <a:t>“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EB27BAC-2A5B-E58E-92D9-9D75C02C7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610" y="3821844"/>
            <a:ext cx="6930401" cy="1948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B0DBF-683E-0904-DFED-60A4139CADB2}"/>
              </a:ext>
            </a:extLst>
          </p:cNvPr>
          <p:cNvSpPr txBox="1"/>
          <p:nvPr/>
        </p:nvSpPr>
        <p:spPr>
          <a:xfrm>
            <a:off x="913795" y="3836939"/>
            <a:ext cx="2089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Trenutno stanje baze, nakon dodavanja dva nova reda podataka, i pokretanja inkrementalnog čuvanja nakon svakog dodavanja</a:t>
            </a:r>
          </a:p>
        </p:txBody>
      </p:sp>
    </p:spTree>
    <p:extLst>
      <p:ext uri="{BB962C8B-B14F-4D97-AF65-F5344CB8AC3E}">
        <p14:creationId xmlns:p14="http://schemas.microsoft.com/office/powerpoint/2010/main" val="723864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8FED-8570-B772-280C-A023997D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Oporavak stanja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CDC3D-6717-A426-3387-EF6DBB89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976437"/>
            <a:ext cx="5886450" cy="27336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CC58BD5-ACD0-8B7F-5268-4DECE403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532" y="5305424"/>
            <a:ext cx="5545888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EFE74-99EB-7DB5-9BF0-B69C0CA1DB49}"/>
              </a:ext>
            </a:extLst>
          </p:cNvPr>
          <p:cNvSpPr txBox="1"/>
          <p:nvPr/>
        </p:nvSpPr>
        <p:spPr>
          <a:xfrm>
            <a:off x="7274026" y="1976437"/>
            <a:ext cx="2784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Brišemo sadržaj tabele „</a:t>
            </a:r>
            <a:r>
              <a:rPr lang="sr-Latn-RS" dirty="0" err="1"/>
              <a:t>journal</a:t>
            </a:r>
            <a:r>
              <a:rPr lang="sr-Latn-RS" dirty="0"/>
              <a:t>“ a zatim kopiramo datoteke iz direktorijuma slike „</a:t>
            </a:r>
            <a:r>
              <a:rPr lang="sr-Latn-RS" dirty="0" err="1"/>
              <a:t>category-ks</a:t>
            </a:r>
            <a:r>
              <a:rPr lang="sr-Latn-RS" dirty="0"/>
              <a:t>“ i zovemo komandu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refresh</a:t>
            </a:r>
            <a:r>
              <a:rPr lang="sr-Latn-R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992C-6163-0AFD-F869-B1DE2D131F3C}"/>
              </a:ext>
            </a:extLst>
          </p:cNvPr>
          <p:cNvSpPr txBox="1"/>
          <p:nvPr/>
        </p:nvSpPr>
        <p:spPr>
          <a:xfrm>
            <a:off x="1685925" y="5372396"/>
            <a:ext cx="341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Stanje tabele je vraćeno na stanje iz trenutka kada je kreirana data slika. Nedostaju dva </a:t>
            </a:r>
            <a:r>
              <a:rPr lang="sr-Latn-RS" dirty="0" err="1"/>
              <a:t>novododata</a:t>
            </a:r>
            <a:r>
              <a:rPr lang="sr-Latn-RS" dirty="0"/>
              <a:t> reda.</a:t>
            </a:r>
          </a:p>
        </p:txBody>
      </p:sp>
    </p:spTree>
    <p:extLst>
      <p:ext uri="{BB962C8B-B14F-4D97-AF65-F5344CB8AC3E}">
        <p14:creationId xmlns:p14="http://schemas.microsoft.com/office/powerpoint/2010/main" val="273373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D7C933-3326-19D0-BE82-331A2D9AB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83" y="1385292"/>
            <a:ext cx="3942650" cy="862013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6AF4C384-30FE-4E93-15D6-70290E13C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45" y="2587586"/>
            <a:ext cx="6964274" cy="1958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8B6B84-611A-A7BC-D4FC-BBB9E8D1D9FB}"/>
              </a:ext>
            </a:extLst>
          </p:cNvPr>
          <p:cNvSpPr txBox="1"/>
          <p:nvPr/>
        </p:nvSpPr>
        <p:spPr>
          <a:xfrm>
            <a:off x="6207882" y="1323975"/>
            <a:ext cx="488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Kako bi povratili dva reda koji nedostaju, iskopiraćemo sadržaj direktorijuma inkrementalnih čuvanja, i pozvati komandu </a:t>
            </a:r>
            <a:r>
              <a:rPr lang="sr-Latn-RS" i="1" dirty="0" err="1"/>
              <a:t>nodetool</a:t>
            </a:r>
            <a:r>
              <a:rPr lang="sr-Latn-RS" i="1" dirty="0"/>
              <a:t> </a:t>
            </a:r>
            <a:r>
              <a:rPr lang="sr-Latn-RS" i="1" dirty="0" err="1"/>
              <a:t>refresh</a:t>
            </a:r>
            <a:r>
              <a:rPr lang="sr-Latn-R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49B35-C4AF-1B7D-E910-9FA406A0167C}"/>
              </a:ext>
            </a:extLst>
          </p:cNvPr>
          <p:cNvSpPr txBox="1"/>
          <p:nvPr/>
        </p:nvSpPr>
        <p:spPr>
          <a:xfrm>
            <a:off x="4358249" y="4886207"/>
            <a:ext cx="488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Stanje tabele je potpuno oporavljeno.</a:t>
            </a:r>
          </a:p>
        </p:txBody>
      </p:sp>
    </p:spTree>
    <p:extLst>
      <p:ext uri="{BB962C8B-B14F-4D97-AF65-F5344CB8AC3E}">
        <p14:creationId xmlns:p14="http://schemas.microsoft.com/office/powerpoint/2010/main" val="2412262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1C88C-A4AF-3279-B73A-6C2FFBF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9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 err="1">
                <a:solidFill>
                  <a:schemeClr val="tx1"/>
                </a:solidFill>
              </a:rPr>
              <a:t>Hvala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na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dirty="0" err="1">
                <a:solidFill>
                  <a:schemeClr val="tx1"/>
                </a:solidFill>
              </a:rPr>
              <a:t>pažnji</a:t>
            </a:r>
            <a:r>
              <a:rPr lang="en-US" sz="5400" dirty="0">
                <a:solidFill>
                  <a:schemeClr val="tx1"/>
                </a:solidFill>
              </a:rPr>
              <a:t>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7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A74-4615-BDB2-0ACF-A16212AB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165E-D923-F937-9E45-BED0D394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Informacije o sistemu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r>
              <a:rPr lang="sr-Latn-RS" dirty="0"/>
              <a:t> i njegovim specifičnostima</a:t>
            </a:r>
          </a:p>
          <a:p>
            <a:r>
              <a:rPr lang="sr-Latn-RS" dirty="0"/>
              <a:t>Analizirane i predstavljene metode čuvanja stanja</a:t>
            </a:r>
          </a:p>
          <a:p>
            <a:r>
              <a:rPr lang="sr-Latn-RS" dirty="0"/>
              <a:t>Predstavljeni načini oporavka stanja</a:t>
            </a:r>
          </a:p>
          <a:p>
            <a:r>
              <a:rPr lang="sr-Latn-RS" dirty="0"/>
              <a:t>Korišćena verzija sistema </a:t>
            </a:r>
            <a:r>
              <a:rPr lang="sr-Latn-RS" dirty="0" err="1"/>
              <a:t>Cassandra</a:t>
            </a:r>
            <a:r>
              <a:rPr lang="sr-Latn-RS" dirty="0"/>
              <a:t> 4.0.4</a:t>
            </a:r>
          </a:p>
        </p:txBody>
      </p:sp>
    </p:spTree>
    <p:extLst>
      <p:ext uri="{BB962C8B-B14F-4D97-AF65-F5344CB8AC3E}">
        <p14:creationId xmlns:p14="http://schemas.microsoft.com/office/powerpoint/2010/main" val="390055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A27-814A-AB69-8C7C-79417172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Cassandra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9711-1E23-ED0C-151D-33516D32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82205" cy="4505325"/>
          </a:xfrm>
        </p:spPr>
        <p:txBody>
          <a:bodyPr/>
          <a:lstStyle/>
          <a:p>
            <a:r>
              <a:rPr lang="sr-Latn-RS" dirty="0" err="1"/>
              <a:t>NoSQL</a:t>
            </a:r>
            <a:r>
              <a:rPr lang="sr-Latn-RS" dirty="0"/>
              <a:t> distribuirana baza podataka</a:t>
            </a:r>
          </a:p>
          <a:p>
            <a:r>
              <a:rPr lang="sr-Latn-RS" dirty="0"/>
              <a:t>Kod otvorenog tipa</a:t>
            </a:r>
          </a:p>
          <a:p>
            <a:r>
              <a:rPr lang="sr-Latn-RS" dirty="0"/>
              <a:t>Odlična skalabilnost, otpornost na greške, i dostupnost</a:t>
            </a:r>
          </a:p>
          <a:p>
            <a:r>
              <a:rPr lang="sr-Latn-RS" dirty="0"/>
              <a:t>Sistem originalno razvijen od strane Facebook-a</a:t>
            </a:r>
          </a:p>
          <a:p>
            <a:r>
              <a:rPr lang="sr-Latn-RS" dirty="0"/>
              <a:t>Osnovan po uzoru na Google </a:t>
            </a:r>
            <a:r>
              <a:rPr lang="sr-Latn-RS" dirty="0" err="1"/>
              <a:t>Bigtable</a:t>
            </a:r>
            <a:r>
              <a:rPr lang="sr-Latn-RS" dirty="0"/>
              <a:t> i Amazon </a:t>
            </a:r>
            <a:r>
              <a:rPr lang="sr-Latn-RS" dirty="0" err="1"/>
              <a:t>Dynamo</a:t>
            </a:r>
            <a:endParaRPr lang="sr-Latn-RS" dirty="0"/>
          </a:p>
          <a:p>
            <a:r>
              <a:rPr lang="sr-Latn-RS" dirty="0"/>
              <a:t>Koristi jezik CQL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D46E9-4D9F-67D5-EF01-B2273EE71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8343" y="1866900"/>
            <a:ext cx="5401310" cy="3618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5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55D31-88CC-E38D-FFFA-1590575F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5196"/>
            <a:ext cx="3153952" cy="1329769"/>
          </a:xfrm>
        </p:spPr>
        <p:txBody>
          <a:bodyPr>
            <a:normAutofit/>
          </a:bodyPr>
          <a:lstStyle/>
          <a:p>
            <a:pPr algn="l"/>
            <a:r>
              <a:rPr lang="sr-Latn-RS" sz="2800"/>
              <a:t>Arhitektura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8E7D-9261-5D5D-4B04-5D0D49943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2450353"/>
            <a:ext cx="3153952" cy="4283822"/>
          </a:xfrm>
        </p:spPr>
        <p:txBody>
          <a:bodyPr>
            <a:normAutofit fontScale="92500"/>
          </a:bodyPr>
          <a:lstStyle/>
          <a:p>
            <a:r>
              <a:rPr lang="sr-Latn-RS" sz="2400" dirty="0"/>
              <a:t>Distribuirani klasteri sa homogenim čvorovima</a:t>
            </a:r>
          </a:p>
          <a:p>
            <a:r>
              <a:rPr lang="sr-Latn-RS" sz="2400" dirty="0" err="1"/>
              <a:t>Peer</a:t>
            </a:r>
            <a:r>
              <a:rPr lang="sr-Latn-RS" sz="2400" dirty="0"/>
              <a:t>-to-</a:t>
            </a:r>
            <a:r>
              <a:rPr lang="sr-Latn-RS" sz="2400" dirty="0" err="1"/>
              <a:t>peer</a:t>
            </a:r>
            <a:r>
              <a:rPr lang="sr-Latn-RS" sz="2400" dirty="0"/>
              <a:t> komunikacija</a:t>
            </a:r>
          </a:p>
          <a:p>
            <a:r>
              <a:rPr lang="sr-Latn-RS" sz="2400" dirty="0"/>
              <a:t>Zahtevi za čitanje ili upis mogu biti prihvaćeni od strane bilo kog čvora koji postaje koordinator ka korisniku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chitecture · IT Developer Handbook (Moved to Github)">
            <a:extLst>
              <a:ext uri="{FF2B5EF4-FFF2-40B4-BE49-F238E27FC236}">
                <a16:creationId xmlns:a16="http://schemas.microsoft.com/office/drawing/2014/main" id="{51621A41-B3F8-44E7-394A-8223765445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7673"/>
          <a:stretch/>
        </p:blipFill>
        <p:spPr bwMode="auto">
          <a:xfrm>
            <a:off x="5120640" y="2087548"/>
            <a:ext cx="5676236" cy="25369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56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19F3-C28A-4478-B473-528DE50F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Strukture u sistemu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BFA05-D236-1F89-0B26-753E7A14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95800"/>
          </a:xfrm>
        </p:spPr>
        <p:txBody>
          <a:bodyPr/>
          <a:lstStyle/>
          <a:p>
            <a:r>
              <a:rPr lang="sr-Latn-RS" dirty="0" err="1"/>
              <a:t>Commit</a:t>
            </a:r>
            <a:r>
              <a:rPr lang="sr-Latn-RS" dirty="0"/>
              <a:t> Log (dnevnik upisa)</a:t>
            </a:r>
          </a:p>
          <a:p>
            <a:pPr lvl="1"/>
            <a:r>
              <a:rPr lang="sr-Latn-RS" dirty="0"/>
              <a:t>Sadržan u svakom čvoru</a:t>
            </a:r>
          </a:p>
          <a:p>
            <a:pPr lvl="1"/>
            <a:r>
              <a:rPr lang="sr-Latn-RS" dirty="0"/>
              <a:t>Belezi svaki upis</a:t>
            </a:r>
          </a:p>
          <a:p>
            <a:r>
              <a:rPr lang="sr-Latn-RS" dirty="0" err="1"/>
              <a:t>Memtable</a:t>
            </a:r>
            <a:endParaRPr lang="sr-Latn-RS" dirty="0"/>
          </a:p>
          <a:p>
            <a:pPr lvl="1"/>
            <a:r>
              <a:rPr lang="sr-Latn-RS" dirty="0"/>
              <a:t>Postoji po jedan za svaku tabelu</a:t>
            </a:r>
          </a:p>
          <a:p>
            <a:pPr lvl="1"/>
            <a:r>
              <a:rPr lang="sr-Latn-RS" dirty="0"/>
              <a:t>Beleži skorašnje upisane podatke</a:t>
            </a:r>
          </a:p>
          <a:p>
            <a:r>
              <a:rPr lang="sr-Latn-RS" dirty="0" err="1"/>
              <a:t>SSTable</a:t>
            </a:r>
            <a:endParaRPr lang="sr-Latn-RS" dirty="0"/>
          </a:p>
          <a:p>
            <a:pPr lvl="1"/>
            <a:r>
              <a:rPr lang="sr-Latn-RS" dirty="0"/>
              <a:t>Kada se </a:t>
            </a:r>
            <a:r>
              <a:rPr lang="sr-Latn-RS" dirty="0" err="1"/>
              <a:t>memtable</a:t>
            </a:r>
            <a:r>
              <a:rPr lang="sr-Latn-RS" dirty="0"/>
              <a:t> popuni, podaci sačuvaju na disku u ovim datotekama</a:t>
            </a:r>
          </a:p>
          <a:p>
            <a:pPr lvl="1"/>
            <a:r>
              <a:rPr lang="sr-Latn-RS" dirty="0"/>
              <a:t>Proces </a:t>
            </a:r>
            <a:r>
              <a:rPr lang="sr-Latn-RS" dirty="0" err="1"/>
              <a:t>kompakcije</a:t>
            </a:r>
            <a:endParaRPr lang="sr-Latn-RS" dirty="0"/>
          </a:p>
        </p:txBody>
      </p:sp>
      <p:pic>
        <p:nvPicPr>
          <p:cNvPr id="1026" name="Picture 2" descr="Cassandra Architecture - javatpoint">
            <a:extLst>
              <a:ext uri="{FF2B5EF4-FFF2-40B4-BE49-F238E27FC236}">
                <a16:creationId xmlns:a16="http://schemas.microsoft.com/office/drawing/2014/main" id="{EFF2139F-D7DF-A49A-EB99-CA7DFF2B8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492" y="2381250"/>
            <a:ext cx="5680608" cy="26955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4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7398-5AB7-439C-BB7B-C51BCA6B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Organizacija podataka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C8710D-B238-656E-4B28-0D7D5D759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438650"/>
          </a:xfrm>
        </p:spPr>
        <p:txBody>
          <a:bodyPr/>
          <a:lstStyle/>
          <a:p>
            <a:r>
              <a:rPr lang="sr-Latn-RS" dirty="0" err="1"/>
              <a:t>Keyspace</a:t>
            </a:r>
            <a:r>
              <a:rPr lang="sr-Latn-RS" dirty="0"/>
              <a:t> (prostor ključeva)</a:t>
            </a:r>
          </a:p>
          <a:p>
            <a:pPr lvl="1"/>
            <a:r>
              <a:rPr lang="sr-Latn-RS" dirty="0"/>
              <a:t>Ekvivalent bazi podataka</a:t>
            </a:r>
          </a:p>
          <a:p>
            <a:pPr lvl="1"/>
            <a:r>
              <a:rPr lang="sr-Latn-RS" dirty="0"/>
              <a:t>Definiše kako se podaci repliciraju u okviru grupacije klastera</a:t>
            </a:r>
          </a:p>
          <a:p>
            <a:pPr lvl="1"/>
            <a:r>
              <a:rPr lang="sr-Latn-RS" dirty="0"/>
              <a:t>Sadrži tabele</a:t>
            </a:r>
          </a:p>
          <a:p>
            <a:r>
              <a:rPr lang="sr-Latn-RS" dirty="0"/>
              <a:t>Tabela (porodica kolona)</a:t>
            </a:r>
          </a:p>
          <a:p>
            <a:pPr lvl="1"/>
            <a:r>
              <a:rPr lang="sr-Latn-RS" dirty="0"/>
              <a:t>Predstavlja kolekciju particija</a:t>
            </a:r>
          </a:p>
          <a:p>
            <a:pPr lvl="1"/>
            <a:r>
              <a:rPr lang="sr-Latn-RS" dirty="0"/>
              <a:t>Particija sadrži redove, a redovi kolone</a:t>
            </a:r>
          </a:p>
          <a:p>
            <a:pPr lvl="1"/>
            <a:r>
              <a:rPr lang="sr-Latn-RS" dirty="0"/>
              <a:t>Nove kolone se lako dodaju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DA605-983A-00CC-8ED6-EEAF61EDB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438649"/>
          </a:xfrm>
        </p:spPr>
        <p:txBody>
          <a:bodyPr/>
          <a:lstStyle/>
          <a:p>
            <a:r>
              <a:rPr lang="sr-Latn-RS" dirty="0"/>
              <a:t>Particija</a:t>
            </a:r>
          </a:p>
          <a:p>
            <a:pPr lvl="1"/>
            <a:r>
              <a:rPr lang="sr-Latn-RS" dirty="0"/>
              <a:t>Kreira na osnovu </a:t>
            </a:r>
            <a:r>
              <a:rPr lang="sr-Latn-RS" dirty="0" err="1"/>
              <a:t>particionog</a:t>
            </a:r>
            <a:r>
              <a:rPr lang="sr-Latn-RS" dirty="0"/>
              <a:t> ključa</a:t>
            </a:r>
          </a:p>
          <a:p>
            <a:pPr lvl="1"/>
            <a:r>
              <a:rPr lang="sr-Latn-RS" dirty="0" err="1"/>
              <a:t>Particioni</a:t>
            </a:r>
            <a:r>
              <a:rPr lang="sr-Latn-RS" dirty="0"/>
              <a:t> ključ predstavlja deo primarnog ključa</a:t>
            </a:r>
          </a:p>
          <a:p>
            <a:pPr lvl="1"/>
            <a:r>
              <a:rPr lang="sr-Latn-RS" dirty="0" err="1"/>
              <a:t>Particioni</a:t>
            </a:r>
            <a:r>
              <a:rPr lang="sr-Latn-RS" dirty="0"/>
              <a:t> ključ određuje čvor u kome će podatak biti sadržan</a:t>
            </a:r>
          </a:p>
          <a:p>
            <a:r>
              <a:rPr lang="sr-Latn-RS" dirty="0"/>
              <a:t>Red</a:t>
            </a:r>
          </a:p>
          <a:p>
            <a:pPr lvl="1"/>
            <a:r>
              <a:rPr lang="sr-Latn-RS" dirty="0"/>
              <a:t>Kolekcija kolona identifikovana putem unikatnog primarnog ključa</a:t>
            </a:r>
          </a:p>
          <a:p>
            <a:pPr lvl="1"/>
            <a:r>
              <a:rPr lang="sr-Latn-RS" dirty="0"/>
              <a:t>Opcioni ključevi </a:t>
            </a:r>
            <a:r>
              <a:rPr lang="sr-Latn-RS" dirty="0" err="1"/>
              <a:t>klasterovanja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6220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pache Cassandra Data Modeling and Query Best Practices - Simple Talk">
            <a:extLst>
              <a:ext uri="{FF2B5EF4-FFF2-40B4-BE49-F238E27FC236}">
                <a16:creationId xmlns:a16="http://schemas.microsoft.com/office/drawing/2014/main" id="{466B6296-A28B-A4DF-18CD-53FF41BC3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40279"/>
            <a:ext cx="5130799" cy="51774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2050" name="Picture 2" descr="Apache Cassandra Data Partitioning - Instaclustr Managed Platform">
            <a:extLst>
              <a:ext uri="{FF2B5EF4-FFF2-40B4-BE49-F238E27FC236}">
                <a16:creationId xmlns:a16="http://schemas.microsoft.com/office/drawing/2014/main" id="{3C92A257-3A25-E915-7F21-6D06E1454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4022" y="2123235"/>
            <a:ext cx="5469174" cy="261153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51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BAE0-4D5E-57A0-107A-90EAA7F1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Backup</a:t>
            </a:r>
            <a:r>
              <a:rPr lang="sr-Latn-RS" dirty="0"/>
              <a:t> i </a:t>
            </a:r>
            <a:r>
              <a:rPr lang="sr-Latn-RS" dirty="0" err="1"/>
              <a:t>restore</a:t>
            </a:r>
            <a:r>
              <a:rPr lang="sr-Latn-RS" dirty="0"/>
              <a:t> baze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9CBA-72DC-34F1-9730-EDE4492F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22004"/>
          </a:xfrm>
        </p:spPr>
        <p:txBody>
          <a:bodyPr/>
          <a:lstStyle/>
          <a:p>
            <a:r>
              <a:rPr lang="sr-Latn-RS" dirty="0" err="1"/>
              <a:t>Backup</a:t>
            </a:r>
            <a:endParaRPr lang="sr-Latn-RS" dirty="0"/>
          </a:p>
          <a:p>
            <a:pPr lvl="1"/>
            <a:r>
              <a:rPr lang="sr-Latn-RS" dirty="0"/>
              <a:t>Čuvanje operacionog stanja, arhitekture, i podataka</a:t>
            </a:r>
          </a:p>
          <a:p>
            <a:pPr lvl="1"/>
            <a:r>
              <a:rPr lang="sr-Latn-RS" dirty="0"/>
              <a:t>Kreiranje kopije baze</a:t>
            </a:r>
          </a:p>
          <a:p>
            <a:r>
              <a:rPr lang="sr-Latn-RS" dirty="0" err="1"/>
              <a:t>Restore</a:t>
            </a:r>
            <a:endParaRPr lang="sr-Latn-RS" dirty="0"/>
          </a:p>
          <a:p>
            <a:pPr lvl="1"/>
            <a:r>
              <a:rPr lang="sr-Latn-RS" dirty="0"/>
              <a:t>Vraćanje baze podataka u stanje prethodno sačuvano kroz „</a:t>
            </a:r>
            <a:r>
              <a:rPr lang="sr-Latn-RS" dirty="0" err="1"/>
              <a:t>backup</a:t>
            </a:r>
            <a:r>
              <a:rPr lang="sr-Latn-RS" dirty="0"/>
              <a:t>“ proces</a:t>
            </a:r>
          </a:p>
          <a:p>
            <a:endParaRPr lang="sr-Latn-RS" dirty="0"/>
          </a:p>
          <a:p>
            <a:pPr marL="36900" indent="0">
              <a:buNone/>
            </a:pPr>
            <a:r>
              <a:rPr lang="sr-Latn-RS" dirty="0" err="1"/>
              <a:t>Implementacioni</a:t>
            </a:r>
            <a:r>
              <a:rPr lang="sr-Latn-RS" dirty="0"/>
              <a:t> detalji ovih procesa zavise od samog sistema za upravljanje bazama podataka.</a:t>
            </a:r>
          </a:p>
        </p:txBody>
      </p:sp>
    </p:spTree>
    <p:extLst>
      <p:ext uri="{BB962C8B-B14F-4D97-AF65-F5344CB8AC3E}">
        <p14:creationId xmlns:p14="http://schemas.microsoft.com/office/powerpoint/2010/main" val="1163653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{9D86E43E-5D3A-43F9-A953-EE403E7FFA67}tf55705232_win32</Template>
  <TotalTime>103</TotalTime>
  <Words>820</Words>
  <Application>Microsoft Office PowerPoint</Application>
  <PresentationFormat>Widescreen</PresentationFormat>
  <Paragraphs>121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Goudy Old Style</vt:lpstr>
      <vt:lpstr>Wingdings 2</vt:lpstr>
      <vt:lpstr>SlateVTI</vt:lpstr>
      <vt:lpstr>Apache Cassandra Backup/Restore</vt:lpstr>
      <vt:lpstr>Sadržaj:</vt:lpstr>
      <vt:lpstr>Uvod</vt:lpstr>
      <vt:lpstr>Apache Cassandra</vt:lpstr>
      <vt:lpstr>Arhitektura</vt:lpstr>
      <vt:lpstr>Strukture u sistemu</vt:lpstr>
      <vt:lpstr>Organizacija podataka</vt:lpstr>
      <vt:lpstr>PowerPoint Presentation</vt:lpstr>
      <vt:lpstr>Backup i restore baze podataka</vt:lpstr>
      <vt:lpstr>Čuvanje stanja u sistemu Apache Cassandra</vt:lpstr>
      <vt:lpstr>Metode čuvanja stanja</vt:lpstr>
      <vt:lpstr>Organizacija direktorijuma podataka</vt:lpstr>
      <vt:lpstr>Test baza podataka</vt:lpstr>
      <vt:lpstr>Kreiranje slika baze podataka</vt:lpstr>
      <vt:lpstr>Pregled kreiranih slika</vt:lpstr>
      <vt:lpstr>Pregled sadržaja slike</vt:lpstr>
      <vt:lpstr>Brisanje slika</vt:lpstr>
      <vt:lpstr>Inkrementalno čuvanje</vt:lpstr>
      <vt:lpstr>PowerPoint Presentation</vt:lpstr>
      <vt:lpstr>Povratak stanja baze podataka</vt:lpstr>
      <vt:lpstr>Stanje baze i kreirana čuvanja</vt:lpstr>
      <vt:lpstr>Oporavak stanja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Djordje Nikolic</dc:creator>
  <cp:lastModifiedBy>Djordje Nikolic</cp:lastModifiedBy>
  <cp:revision>45</cp:revision>
  <dcterms:created xsi:type="dcterms:W3CDTF">2022-06-01T20:45:20Z</dcterms:created>
  <dcterms:modified xsi:type="dcterms:W3CDTF">2022-06-01T22:28:26Z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