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8" r:id="rId5"/>
    <p:sldId id="279" r:id="rId6"/>
    <p:sldId id="280" r:id="rId7"/>
    <p:sldId id="303" r:id="rId8"/>
    <p:sldId id="304" r:id="rId9"/>
    <p:sldId id="305" r:id="rId10"/>
    <p:sldId id="281" r:id="rId11"/>
    <p:sldId id="28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313" r:id="rId20"/>
    <p:sldId id="312" r:id="rId21"/>
    <p:sldId id="314" r:id="rId22"/>
    <p:sldId id="316" r:id="rId23"/>
    <p:sldId id="317" r:id="rId24"/>
    <p:sldId id="318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867" y="1823047"/>
            <a:ext cx="3897297" cy="1509623"/>
          </a:xfrm>
        </p:spPr>
        <p:txBody>
          <a:bodyPr>
            <a:normAutofit/>
          </a:bodyPr>
          <a:lstStyle/>
          <a:p>
            <a:r>
              <a:rPr lang="sr-Latn-RS" sz="4000" dirty="0" err="1"/>
              <a:t>Apache</a:t>
            </a:r>
            <a:r>
              <a:rPr lang="sr-Latn-RS" sz="4000" dirty="0"/>
              <a:t> </a:t>
            </a:r>
            <a:r>
              <a:rPr lang="sr-Latn-RS" sz="4000" dirty="0" err="1"/>
              <a:t>Cassandra</a:t>
            </a:r>
            <a:br>
              <a:rPr lang="sr-Latn-R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 1445</a:t>
            </a:r>
            <a:endParaRPr lang="en-US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9D19F5-9662-4EF0-B336-D58A419CA6DA}"/>
              </a:ext>
            </a:extLst>
          </p:cNvPr>
          <p:cNvSpPr txBox="1">
            <a:spLocks/>
          </p:cNvSpPr>
          <p:nvPr/>
        </p:nvSpPr>
        <p:spPr>
          <a:xfrm>
            <a:off x="7183852" y="2871158"/>
            <a:ext cx="3897297" cy="557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err="1"/>
              <a:t>High</a:t>
            </a:r>
            <a:r>
              <a:rPr lang="sr-Latn-RS" sz="2800" dirty="0"/>
              <a:t> </a:t>
            </a:r>
            <a:r>
              <a:rPr lang="sr-Latn-RS" sz="2800" dirty="0" err="1"/>
              <a:t>Availability</a:t>
            </a:r>
            <a:r>
              <a:rPr lang="sr-Latn-RS" sz="2800" dirty="0"/>
              <a:t> Rešenja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0E0F-EC17-94D7-A57E-E7E49D8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</a:t>
            </a:r>
            <a:r>
              <a:rPr lang="sr-Latn-RS" dirty="0" err="1"/>
              <a:t>Cassandra</a:t>
            </a:r>
            <a:r>
              <a:rPr lang="sr-Latn-RS" dirty="0"/>
              <a:t> postiže 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A478-B81C-D48F-FD0C-C65C653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8241"/>
          </a:xfrm>
        </p:spPr>
        <p:txBody>
          <a:bodyPr/>
          <a:lstStyle/>
          <a:p>
            <a:r>
              <a:rPr lang="sr-Latn-RS" dirty="0"/>
              <a:t>Postoji više mehanizma i odlika sistema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koji zajedno funkcionišu kako bi se postigla visoka dostupnost sistema:</a:t>
            </a:r>
          </a:p>
          <a:p>
            <a:pPr lvl="1"/>
            <a:r>
              <a:rPr lang="sr-Latn-RS" dirty="0" err="1"/>
              <a:t>Gossip</a:t>
            </a:r>
            <a:r>
              <a:rPr lang="sr-Latn-RS" dirty="0"/>
              <a:t> protokol</a:t>
            </a:r>
          </a:p>
          <a:p>
            <a:pPr lvl="1"/>
            <a:r>
              <a:rPr lang="sr-Latn-RS" dirty="0" err="1"/>
              <a:t>Seed</a:t>
            </a:r>
            <a:r>
              <a:rPr lang="sr-Latn-RS" dirty="0"/>
              <a:t> čvorovi</a:t>
            </a:r>
          </a:p>
          <a:p>
            <a:pPr lvl="1"/>
            <a:r>
              <a:rPr lang="sr-Latn-RS" dirty="0"/>
              <a:t>Detektovanje otkazivanja</a:t>
            </a:r>
          </a:p>
          <a:p>
            <a:pPr lvl="1"/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  <a:p>
            <a:pPr lvl="1"/>
            <a:r>
              <a:rPr lang="sr-Latn-RS" dirty="0"/>
              <a:t>Raspodela podataka po čvorovima</a:t>
            </a:r>
          </a:p>
          <a:p>
            <a:pPr lvl="2"/>
            <a:r>
              <a:rPr lang="sr-Latn-RS" dirty="0"/>
              <a:t>Virtuelni čvorovi</a:t>
            </a:r>
          </a:p>
          <a:p>
            <a:pPr lvl="2"/>
            <a:r>
              <a:rPr lang="sr-Latn-RS" dirty="0" err="1"/>
              <a:t>Replikacija</a:t>
            </a:r>
            <a:endParaRPr lang="sr-Latn-RS" dirty="0"/>
          </a:p>
          <a:p>
            <a:pPr lvl="2"/>
            <a:endParaRPr lang="sr-Latn-RS" dirty="0"/>
          </a:p>
        </p:txBody>
      </p:sp>
      <p:sp>
        <p:nvSpPr>
          <p:cNvPr id="4" name="AutoShape 2" descr="Apache Cassandra | ShastaTek">
            <a:extLst>
              <a:ext uri="{FF2B5EF4-FFF2-40B4-BE49-F238E27FC236}">
                <a16:creationId xmlns:a16="http://schemas.microsoft.com/office/drawing/2014/main" id="{ECCFF855-B476-88EB-21CE-DBA867E58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DBB67FA-988D-D4A0-DE12-DFFEBA3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68" y="3429000"/>
            <a:ext cx="5089970" cy="2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9F82-DAC7-74E7-878A-28A6B5BC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sz="3900" dirty="0" err="1"/>
              <a:t>Gossip</a:t>
            </a:r>
            <a:r>
              <a:rPr lang="sr-Latn-RS" sz="3900" dirty="0"/>
              <a:t> protokol</a:t>
            </a:r>
            <a:br>
              <a:rPr lang="sr-Latn-RS" sz="3900" dirty="0"/>
            </a:br>
            <a:endParaRPr lang="sr-Latn-R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146-BF91-ABCF-3580-2171B600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1"/>
            <a:ext cx="5546272" cy="4637433"/>
          </a:xfrm>
        </p:spPr>
        <p:txBody>
          <a:bodyPr anchor="t">
            <a:normAutofit/>
          </a:bodyPr>
          <a:lstStyle/>
          <a:p>
            <a:r>
              <a:rPr lang="sr-Latn-RS" sz="2100" dirty="0" err="1"/>
              <a:t>Peer</a:t>
            </a:r>
            <a:r>
              <a:rPr lang="sr-Latn-RS" sz="2100" dirty="0"/>
              <a:t>-to-</a:t>
            </a:r>
            <a:r>
              <a:rPr lang="sr-Latn-RS" sz="2100" dirty="0" err="1"/>
              <a:t>peer</a:t>
            </a:r>
            <a:r>
              <a:rPr lang="sr-Latn-RS" sz="2100" dirty="0"/>
              <a:t> komunikacioni protokol čvorova</a:t>
            </a:r>
          </a:p>
          <a:p>
            <a:r>
              <a:rPr lang="sr-Latn-RS" sz="2100" dirty="0"/>
              <a:t>Okida svake sekunde </a:t>
            </a:r>
          </a:p>
          <a:p>
            <a:r>
              <a:rPr lang="sr-Latn-RS" sz="2100" dirty="0"/>
              <a:t>Svaki čvor razmenjuje informacije sa maksimalno tri druga čvora</a:t>
            </a:r>
          </a:p>
          <a:p>
            <a:r>
              <a:rPr lang="sr-Latn-RS" sz="2100" dirty="0"/>
              <a:t>Čvor šalje informacije o sebi, a i drugima</a:t>
            </a:r>
          </a:p>
          <a:p>
            <a:r>
              <a:rPr lang="sr-Latn-RS" sz="2100" dirty="0"/>
              <a:t>Čvorovi brzo dobijaju znanje o stanju svih ostalih čvorova u klasteru</a:t>
            </a:r>
          </a:p>
          <a:p>
            <a:r>
              <a:rPr lang="sr-Latn-RS" sz="2100" dirty="0"/>
              <a:t>Informacije o stanju čvorova imaju verzije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9CA9F4-4CA2-0D9F-46D0-18BDDEC5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6332"/>
            <a:ext cx="4065464" cy="29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2C7-8C84-A423-D615-F3B1F5C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Seed</a:t>
            </a:r>
            <a:r>
              <a:rPr lang="sr-Latn-RS" dirty="0"/>
              <a:t>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1407-C8EE-3FB2-0F6F-79079ECC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Čvorovi u klasteru koji se koriste prilikom prvobitnog učitavanja novog čvora</a:t>
            </a:r>
          </a:p>
          <a:p>
            <a:r>
              <a:rPr lang="sr-Latn-RS" dirty="0"/>
              <a:t>Ne razlikuju od ostalih i ne predstavljaju tačku propasti</a:t>
            </a:r>
          </a:p>
          <a:p>
            <a:r>
              <a:rPr lang="sr-Latn-RS" dirty="0"/>
              <a:t>Svaki čvor ima listu </a:t>
            </a:r>
            <a:r>
              <a:rPr lang="sr-Latn-RS" dirty="0" err="1"/>
              <a:t>seed</a:t>
            </a:r>
            <a:r>
              <a:rPr lang="sr-Latn-RS" dirty="0"/>
              <a:t> čvorova</a:t>
            </a:r>
          </a:p>
          <a:p>
            <a:r>
              <a:rPr lang="sr-Latn-RS" dirty="0"/>
              <a:t>Preporuke za konfiguraciju: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mala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ista u svim čvorovima u klasteru</a:t>
            </a:r>
          </a:p>
          <a:p>
            <a:pPr lvl="1"/>
            <a:r>
              <a:rPr lang="sr-Latn-RS" dirty="0"/>
              <a:t>Ne treba biti više od 3 </a:t>
            </a:r>
            <a:r>
              <a:rPr lang="sr-Latn-RS" dirty="0" err="1"/>
              <a:t>seed</a:t>
            </a:r>
            <a:r>
              <a:rPr lang="sr-Latn-RS" dirty="0"/>
              <a:t> čvora po </a:t>
            </a:r>
            <a:r>
              <a:rPr lang="sr-Latn-RS" dirty="0" err="1"/>
              <a:t>datacentre</a:t>
            </a:r>
            <a:r>
              <a:rPr lang="sr-Latn-RS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644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1446-7A32-2478-664C-9DDACA72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Detektovanje otkazivanja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BBA0-9F54-199A-A722-EFE9EA17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Vrši kroz normalno funkcionisanje </a:t>
            </a:r>
            <a:r>
              <a:rPr lang="sr-Latn-RS" dirty="0" err="1"/>
              <a:t>gossip</a:t>
            </a:r>
            <a:r>
              <a:rPr lang="sr-Latn-RS" dirty="0"/>
              <a:t> protokola</a:t>
            </a:r>
          </a:p>
          <a:p>
            <a:r>
              <a:rPr lang="sr-Latn-RS" dirty="0"/>
              <a:t>Ne postoji statičan prag vrednosti po kome se određuje dostupnost nekog čvora</a:t>
            </a:r>
          </a:p>
          <a:p>
            <a:pPr lvl="1"/>
            <a:r>
              <a:rPr lang="sr-Latn-RS" dirty="0"/>
              <a:t>Mehanizam postepene detekcije (tj. prirast sumnje)</a:t>
            </a:r>
          </a:p>
          <a:p>
            <a:r>
              <a:rPr lang="sr-Latn-RS" dirty="0"/>
              <a:t>Detekcija nedostupnosti čvora ne pokreće njegovo sklanjanje iz klastera</a:t>
            </a:r>
          </a:p>
          <a:p>
            <a:r>
              <a:rPr lang="sr-Latn-RS" dirty="0"/>
              <a:t>Kada čvor opet postane dostupan, njegovi podaci se „popravljaju“ kroz </a:t>
            </a:r>
            <a:r>
              <a:rPr lang="sr-Latn-RS" i="1" dirty="0" err="1"/>
              <a:t>hinted</a:t>
            </a:r>
            <a:r>
              <a:rPr lang="sr-Latn-RS" i="1" dirty="0"/>
              <a:t> </a:t>
            </a:r>
            <a:r>
              <a:rPr lang="sr-Latn-RS" i="1" dirty="0" err="1"/>
              <a:t>handoff</a:t>
            </a:r>
            <a:r>
              <a:rPr lang="sr-Latn-RS" dirty="0"/>
              <a:t> automatski mehanizam, ili kroz ručnu popravku pozivom komande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repair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508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289-648B-8AA8-115B-FE13A274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E-0952-F561-F6CA-FB6F3D47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3777"/>
          </a:xfrm>
        </p:spPr>
        <p:txBody>
          <a:bodyPr/>
          <a:lstStyle/>
          <a:p>
            <a:r>
              <a:rPr lang="sr-Latn-RS" dirty="0"/>
              <a:t>Optimizuje održavanje konzistentnosti podataka kada neki čvor sa replikom nije dostupan</a:t>
            </a:r>
          </a:p>
          <a:p>
            <a:r>
              <a:rPr lang="sr-Latn-RS" dirty="0"/>
              <a:t>Automatski mehanizam koji se može omogućiti kroz konfiguracionu datoteku</a:t>
            </a:r>
          </a:p>
          <a:p>
            <a:r>
              <a:rPr lang="sr-Latn-RS" dirty="0"/>
              <a:t>Prilikom zahteva za upis, ako traženi nivo konzistentnosti može biti zadovoljen, čvor koordinator čuva </a:t>
            </a:r>
            <a:r>
              <a:rPr lang="sr-Latn-RS" i="1" dirty="0" err="1"/>
              <a:t>hint</a:t>
            </a:r>
            <a:r>
              <a:rPr lang="sr-Latn-RS" dirty="0"/>
              <a:t> u upisu namenjenom nedostupnim čvorovima, ako važi da:</a:t>
            </a:r>
          </a:p>
          <a:p>
            <a:pPr lvl="1"/>
            <a:r>
              <a:rPr lang="sr-Latn-RS" dirty="0"/>
              <a:t>Čvor sa replikom datog podatka je već poznat kao nedostupan</a:t>
            </a:r>
          </a:p>
          <a:p>
            <a:pPr lvl="1"/>
            <a:r>
              <a:rPr lang="sr-Latn-RS" dirty="0"/>
              <a:t>Čvor sa replikom na odgovori na zahtev za upis</a:t>
            </a:r>
          </a:p>
          <a:p>
            <a:r>
              <a:rPr lang="sr-Latn-RS" dirty="0"/>
              <a:t>Ako klaster ne može da upotpuni traženi nivo konzistentnosti, </a:t>
            </a:r>
            <a:r>
              <a:rPr lang="sr-Latn-RS" i="1" dirty="0" err="1"/>
              <a:t>hint</a:t>
            </a:r>
            <a:r>
              <a:rPr lang="sr-Latn-RS" dirty="0"/>
              <a:t> se ne čuva.</a:t>
            </a:r>
          </a:p>
        </p:txBody>
      </p:sp>
    </p:spTree>
    <p:extLst>
      <p:ext uri="{BB962C8B-B14F-4D97-AF65-F5344CB8AC3E}">
        <p14:creationId xmlns:p14="http://schemas.microsoft.com/office/powerpoint/2010/main" val="75492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F4FB-C707-6673-89B2-D7E3FAA6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 dirty="0" err="1"/>
              <a:t>Hint</a:t>
            </a:r>
            <a:r>
              <a:rPr lang="sr-Latn-RS" sz="1600" dirty="0"/>
              <a:t> se čuva, po podrazumevanim vrednostima, tri sata</a:t>
            </a:r>
          </a:p>
          <a:p>
            <a:r>
              <a:rPr lang="sr-Latn-RS" sz="1600" dirty="0"/>
              <a:t>Kada čvor sazna putem </a:t>
            </a:r>
            <a:r>
              <a:rPr lang="sr-Latn-RS" sz="1600" dirty="0" err="1"/>
              <a:t>gossip</a:t>
            </a:r>
            <a:r>
              <a:rPr lang="sr-Latn-RS" sz="1600" dirty="0"/>
              <a:t> protokola da je relevantni čvor opet dostupan, </a:t>
            </a:r>
            <a:r>
              <a:rPr lang="sr-Latn-RS" sz="1600" i="1" dirty="0" err="1"/>
              <a:t>hint</a:t>
            </a:r>
            <a:r>
              <a:rPr lang="sr-Latn-RS" sz="1600" dirty="0"/>
              <a:t> mu se prosleđuje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9B1C86-B381-21A7-DF5A-750B6E39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930892"/>
            <a:ext cx="6161183" cy="5005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39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94E3E-FAE1-66C6-1990-54539112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 dirty="0"/>
              <a:t>Raspodela podataka po čvorovima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D338-9AD5-5E79-3D2A-5B93B9E5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Čvorovi u klasteru raspoređeni u topologiji prstena</a:t>
            </a:r>
          </a:p>
          <a:p>
            <a:r>
              <a:rPr lang="sr-Latn-RS" sz="1600"/>
              <a:t>Koristi se distribuirana heš tabela kako bi se odredilo kom čvoru pripada koji podatak</a:t>
            </a:r>
          </a:p>
        </p:txBody>
      </p:sp>
      <p:pic>
        <p:nvPicPr>
          <p:cNvPr id="2050" name="Picture 2" descr="Consistent hashing | Apache Cassandra 3.0">
            <a:extLst>
              <a:ext uri="{FF2B5EF4-FFF2-40B4-BE49-F238E27FC236}">
                <a16:creationId xmlns:a16="http://schemas.microsoft.com/office/drawing/2014/main" id="{6F0467FC-77CF-F21C-3ADA-E4044985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462295"/>
            <a:ext cx="6161183" cy="394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AF69A5-454A-B5B1-B0AA-7C93835A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7" y="604179"/>
            <a:ext cx="4185285" cy="193548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21FDB2-982C-ED7F-A097-D7B69729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7" y="2718769"/>
            <a:ext cx="4163695" cy="2063115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505F080-9E92-7270-B26A-94C13EF4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84" y="1571919"/>
            <a:ext cx="5103722" cy="289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440C9-7C73-6CD4-0634-DCA1B0FA7EB5}"/>
              </a:ext>
            </a:extLst>
          </p:cNvPr>
          <p:cNvSpPr txBox="1"/>
          <p:nvPr/>
        </p:nvSpPr>
        <p:spPr>
          <a:xfrm>
            <a:off x="817097" y="5505254"/>
            <a:ext cx="418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Tradicionalno </a:t>
            </a:r>
            <a:r>
              <a:rPr lang="sr-Latn-RS" dirty="0" err="1"/>
              <a:t>heširanje</a:t>
            </a:r>
            <a:r>
              <a:rPr lang="sr-Latn-RS" dirty="0"/>
              <a:t> ima problema sa dodavanjem i brisanjem čvorova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1E44E-FF29-779A-B362-D1537D6873CF}"/>
              </a:ext>
            </a:extLst>
          </p:cNvPr>
          <p:cNvSpPr txBox="1"/>
          <p:nvPr/>
        </p:nvSpPr>
        <p:spPr>
          <a:xfrm>
            <a:off x="7189620" y="5228255"/>
            <a:ext cx="313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Koristi se konzistentno </a:t>
            </a:r>
            <a:r>
              <a:rPr lang="sr-Latn-RS" dirty="0" err="1"/>
              <a:t>heširanje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28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A87CA-704E-BDE6-578A-B87F0687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/>
              <a:t>Virtuelni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934B-CF37-6034-0A4B-BEADCBF6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Token predstavlja početak opsega vrednosti koje pripadaju čvoru</a:t>
            </a:r>
          </a:p>
          <a:p>
            <a:r>
              <a:rPr lang="sr-Latn-RS" sz="1600"/>
              <a:t>U najnovijim verzijama sistema, koristi se paradigma automatskog generisanje tokena pod imenom vnode</a:t>
            </a:r>
          </a:p>
          <a:p>
            <a:r>
              <a:rPr lang="sr-Latn-RS" sz="1600"/>
              <a:t>Svakom čvoru se dodeljuje veći broj tokena, tj. opsega vrednosti koje mu pripadaju</a:t>
            </a:r>
          </a:p>
          <a:p>
            <a:r>
              <a:rPr lang="sr-Latn-RS" sz="1600"/>
              <a:t>Ovi opsezi su razbacani</a:t>
            </a:r>
          </a:p>
        </p:txBody>
      </p:sp>
      <p:pic>
        <p:nvPicPr>
          <p:cNvPr id="4" name="Picture 3" descr="A picture containing text, electronics, several&#10;&#10;Description automatically generated">
            <a:extLst>
              <a:ext uri="{FF2B5EF4-FFF2-40B4-BE49-F238E27FC236}">
                <a16:creationId xmlns:a16="http://schemas.microsoft.com/office/drawing/2014/main" id="{7FBB6255-ECC4-1E6A-BDB3-A9A13C39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7299" y="643467"/>
            <a:ext cx="5921286" cy="5580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3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A2C3A74-1C37-0FAC-D2A5-8B51D20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1014032"/>
            <a:ext cx="3826903" cy="347247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799BDF-6EA8-918B-E99A-8A21D14C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56" y="1014032"/>
            <a:ext cx="3828607" cy="347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F1000-5E6E-021B-BE78-4E09BB6A1EBE}"/>
              </a:ext>
            </a:extLst>
          </p:cNvPr>
          <p:cNvSpPr txBox="1"/>
          <p:nvPr/>
        </p:nvSpPr>
        <p:spPr>
          <a:xfrm>
            <a:off x="923762" y="5165889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jednog </a:t>
            </a:r>
            <a:r>
              <a:rPr lang="sr-Latn-RS" dirty="0" err="1"/>
              <a:t>tokena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FBB25-BDEF-09BF-8897-64FFF1636174}"/>
              </a:ext>
            </a:extLst>
          </p:cNvPr>
          <p:cNvSpPr txBox="1"/>
          <p:nvPr/>
        </p:nvSpPr>
        <p:spPr>
          <a:xfrm>
            <a:off x="6191135" y="5165889"/>
            <a:ext cx="526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sa virtuelnim čvorovima</a:t>
            </a:r>
          </a:p>
        </p:txBody>
      </p:sp>
    </p:spTree>
    <p:extLst>
      <p:ext uri="{BB962C8B-B14F-4D97-AF65-F5344CB8AC3E}">
        <p14:creationId xmlns:p14="http://schemas.microsoft.com/office/powerpoint/2010/main" val="284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Sadržaj: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8"/>
            <a:ext cx="4538124" cy="502345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</a:p>
          <a:p>
            <a:pPr marL="36900" lvl="0" indent="0">
              <a:buNone/>
            </a:pPr>
            <a:r>
              <a:rPr lang="sr-Latn-RS" sz="2400" dirty="0"/>
              <a:t>Visoka dostupnost (HA)</a:t>
            </a:r>
          </a:p>
          <a:p>
            <a:pPr marL="36900" lvl="0" indent="0">
              <a:buNone/>
            </a:pPr>
            <a:r>
              <a:rPr lang="sr-Latn-RS" sz="2400" dirty="0"/>
              <a:t>	Principi</a:t>
            </a:r>
          </a:p>
          <a:p>
            <a:pPr marL="36900" lvl="0" indent="0">
              <a:buNone/>
            </a:pPr>
            <a:r>
              <a:rPr lang="sr-Latn-RS" sz="2400" dirty="0"/>
              <a:t>Problemi sa tradicionalnim bazama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 err="1"/>
              <a:t>Apache</a:t>
            </a:r>
            <a:r>
              <a:rPr lang="sr-Latn-RS" sz="2400" dirty="0"/>
              <a:t> </a:t>
            </a:r>
            <a:r>
              <a:rPr lang="sr-Latn-RS" sz="2400" dirty="0" err="1"/>
              <a:t>Cassandra</a:t>
            </a:r>
            <a:endParaRPr lang="sr-Latn-RS" sz="2400" dirty="0"/>
          </a:p>
          <a:p>
            <a:pPr marL="36900" lvl="0" indent="0">
              <a:buNone/>
            </a:pPr>
            <a:r>
              <a:rPr lang="sr-Latn-RS" sz="2400" dirty="0"/>
              <a:t>	Arhitektura</a:t>
            </a:r>
          </a:p>
          <a:p>
            <a:pPr marL="36900" lvl="0" indent="0">
              <a:buNone/>
            </a:pPr>
            <a:r>
              <a:rPr lang="sr-Latn-RS" sz="2400" dirty="0"/>
              <a:t>	Šta </a:t>
            </a:r>
            <a:r>
              <a:rPr lang="sr-Latn-RS" sz="2400" dirty="0" err="1"/>
              <a:t>Cassandra</a:t>
            </a:r>
            <a:r>
              <a:rPr lang="sr-Latn-RS" sz="2400" dirty="0"/>
              <a:t> garantuje?</a:t>
            </a:r>
          </a:p>
          <a:p>
            <a:pPr marL="36900" lvl="0" indent="0">
              <a:buNone/>
            </a:pPr>
            <a:r>
              <a:rPr lang="sr-Latn-RS" sz="2400" dirty="0"/>
              <a:t>	Kako </a:t>
            </a:r>
            <a:r>
              <a:rPr lang="sr-Latn-RS" sz="2400" dirty="0" err="1"/>
              <a:t>Cassandra</a:t>
            </a:r>
            <a:r>
              <a:rPr lang="sr-Latn-RS" sz="2400" dirty="0"/>
              <a:t> postiže HA?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C6B-DCB3-6A12-23B7-0335C99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Replikacija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CF3D-F2B9-95FC-34B9-B75DE5A6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24350"/>
          </a:xfrm>
        </p:spPr>
        <p:txBody>
          <a:bodyPr/>
          <a:lstStyle/>
          <a:p>
            <a:r>
              <a:rPr lang="sr-Latn-RS" dirty="0"/>
              <a:t>Kroz podešavanje parametra faktora </a:t>
            </a:r>
            <a:r>
              <a:rPr lang="sr-Latn-RS" dirty="0" err="1"/>
              <a:t>replikacije</a:t>
            </a:r>
            <a:r>
              <a:rPr lang="sr-Latn-RS" dirty="0"/>
              <a:t> (RF) moguće je podesiti broj replika podatka koje će biti raspoređene po čvorovima u klasteru</a:t>
            </a:r>
          </a:p>
          <a:p>
            <a:r>
              <a:rPr lang="sr-Latn-RS" dirty="0"/>
              <a:t>Moguće je podesiti kreiranje replika na drugim klasterima, tj. na udaljenim geografskim lokacijama</a:t>
            </a:r>
          </a:p>
          <a:p>
            <a:r>
              <a:rPr lang="sr-Latn-RS" dirty="0"/>
              <a:t>Fleksibilno podešavanje odnosa odziva (tj. dostupnosti) i konzistentnosti na nivou svakog upita – nivoi konzistentnosti</a:t>
            </a:r>
          </a:p>
          <a:p>
            <a:r>
              <a:rPr lang="sr-Latn-RS" dirty="0"/>
              <a:t>Nivo konzistentnosti čitanja (R)</a:t>
            </a:r>
          </a:p>
          <a:p>
            <a:r>
              <a:rPr lang="sr-Latn-RS" dirty="0"/>
              <a:t>Nivo konzistentnosti upisa (W)</a:t>
            </a:r>
          </a:p>
        </p:txBody>
      </p:sp>
    </p:spTree>
    <p:extLst>
      <p:ext uri="{BB962C8B-B14F-4D97-AF65-F5344CB8AC3E}">
        <p14:creationId xmlns:p14="http://schemas.microsoft.com/office/powerpoint/2010/main" val="37093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788926A-305D-3736-8ECB-EE7417C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90" y="643467"/>
            <a:ext cx="4206153" cy="5571066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9240CCD2-B606-5FEE-0C30-BACBC8C9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6" y="647565"/>
            <a:ext cx="506966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B5FD0-3DDE-D617-B769-F5063E812A7C}"/>
              </a:ext>
            </a:extLst>
          </p:cNvPr>
          <p:cNvSpPr txBox="1"/>
          <p:nvPr/>
        </p:nvSpPr>
        <p:spPr>
          <a:xfrm>
            <a:off x="7592921" y="6306531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čitanja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8A99-8D89-9B07-513A-268F99EE4F6F}"/>
              </a:ext>
            </a:extLst>
          </p:cNvPr>
          <p:cNvSpPr txBox="1"/>
          <p:nvPr/>
        </p:nvSpPr>
        <p:spPr>
          <a:xfrm>
            <a:off x="1880649" y="6306531"/>
            <a:ext cx="265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upisa</a:t>
            </a:r>
          </a:p>
        </p:txBody>
      </p:sp>
    </p:spTree>
    <p:extLst>
      <p:ext uri="{BB962C8B-B14F-4D97-AF65-F5344CB8AC3E}">
        <p14:creationId xmlns:p14="http://schemas.microsoft.com/office/powerpoint/2010/main" val="2542879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C88C-A4AF-3279-B73A-6C2FFBF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Hvala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pažnji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A74-4615-BDB2-0ACF-A16212A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165E-D923-F937-9E45-BED0D394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Predstavljen koncept baza podataka sa visokom dostupnošću (</a:t>
            </a:r>
            <a:r>
              <a:rPr lang="sr-Latn-RS" dirty="0" err="1"/>
              <a:t>high</a:t>
            </a:r>
            <a:r>
              <a:rPr lang="sr-Latn-RS" dirty="0"/>
              <a:t> </a:t>
            </a:r>
            <a:r>
              <a:rPr lang="sr-Latn-RS" dirty="0" err="1"/>
              <a:t>availability</a:t>
            </a:r>
            <a:r>
              <a:rPr lang="sr-Latn-RS" dirty="0"/>
              <a:t>)</a:t>
            </a:r>
          </a:p>
          <a:p>
            <a:r>
              <a:rPr lang="sr-Latn-RS" dirty="0"/>
              <a:t>Principi dizajniranja HA sistema</a:t>
            </a:r>
          </a:p>
          <a:p>
            <a:r>
              <a:rPr lang="sr-Latn-RS" dirty="0"/>
              <a:t>Osnovne informacije o sistemu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  <a:p>
            <a:r>
              <a:rPr lang="sr-Latn-RS" dirty="0"/>
              <a:t>Načini i mehanizmi putem kojih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postiže visoku dostupnost</a:t>
            </a:r>
          </a:p>
          <a:p>
            <a:r>
              <a:rPr lang="sr-Latn-RS" dirty="0"/>
              <a:t>Korišćena verzija sistema </a:t>
            </a:r>
            <a:r>
              <a:rPr lang="sr-Latn-RS" dirty="0" err="1"/>
              <a:t>Cassandra</a:t>
            </a:r>
            <a:r>
              <a:rPr lang="sr-Latn-RS" dirty="0"/>
              <a:t> 4.0.4</a:t>
            </a:r>
          </a:p>
        </p:txBody>
      </p:sp>
    </p:spTree>
    <p:extLst>
      <p:ext uri="{BB962C8B-B14F-4D97-AF65-F5344CB8AC3E}">
        <p14:creationId xmlns:p14="http://schemas.microsoft.com/office/powerpoint/2010/main" val="3900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AF4BD-D582-AE4E-4D5E-2DD657B5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Visoka dostupnost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6F64-EA74-31DA-3F11-0129FC3E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Šta je dostupnost sistema?</a:t>
            </a:r>
          </a:p>
          <a:p>
            <a:r>
              <a:rPr lang="sr-Latn-RS" dirty="0"/>
              <a:t>Kakav sistem je visoko dostupan?</a:t>
            </a:r>
          </a:p>
          <a:p>
            <a:r>
              <a:rPr lang="sr-Latn-RS" dirty="0"/>
              <a:t>Zlatan standard dostupnosti je 99.999% vremena (</a:t>
            </a:r>
            <a:r>
              <a:rPr lang="sr-Latn-RS" dirty="0" err="1"/>
              <a:t>five</a:t>
            </a:r>
            <a:r>
              <a:rPr lang="sr-Latn-RS" dirty="0"/>
              <a:t> </a:t>
            </a:r>
            <a:r>
              <a:rPr lang="sr-Latn-RS" dirty="0" err="1"/>
              <a:t>nines</a:t>
            </a:r>
            <a:r>
              <a:rPr lang="sr-Latn-RS" dirty="0"/>
              <a:t>)</a:t>
            </a:r>
          </a:p>
          <a:p>
            <a:r>
              <a:rPr lang="sr-Latn-RS" dirty="0"/>
              <a:t>Velika dostupnost je od veće važnosti nego ikada pre</a:t>
            </a:r>
          </a:p>
        </p:txBody>
      </p:sp>
      <p:pic>
        <p:nvPicPr>
          <p:cNvPr id="1026" name="Picture 2" descr="Understanding High Availability | IVYMobility TechBytes">
            <a:extLst>
              <a:ext uri="{FF2B5EF4-FFF2-40B4-BE49-F238E27FC236}">
                <a16:creationId xmlns:a16="http://schemas.microsoft.com/office/drawing/2014/main" id="{5501544B-CDFE-2C5A-9963-95F1335F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45459"/>
            <a:ext cx="4065464" cy="20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BC7E-0495-1F37-1D92-41DA4371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Principi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72FB-15CA-389A-638B-F3E59A1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Tri glavna principa prilikom dizajniranja HA sistema:</a:t>
            </a:r>
          </a:p>
          <a:p>
            <a:pPr lvl="1"/>
            <a:r>
              <a:rPr lang="sr-Latn-RS" dirty="0"/>
              <a:t>Eliminisanje tačke propasti</a:t>
            </a:r>
          </a:p>
          <a:p>
            <a:pPr lvl="1"/>
            <a:r>
              <a:rPr lang="sr-Latn-RS" dirty="0"/>
              <a:t>Pouzdanost prelaza</a:t>
            </a:r>
          </a:p>
          <a:p>
            <a:pPr lvl="1"/>
            <a:r>
              <a:rPr lang="sr-Latn-RS" dirty="0"/>
              <a:t>Detekcija propasti</a:t>
            </a:r>
          </a:p>
        </p:txBody>
      </p:sp>
      <p:pic>
        <p:nvPicPr>
          <p:cNvPr id="2050" name="Picture 2" descr="MySQL High Availability Framework Explained - Part I | Datafloq">
            <a:extLst>
              <a:ext uri="{FF2B5EF4-FFF2-40B4-BE49-F238E27FC236}">
                <a16:creationId xmlns:a16="http://schemas.microsoft.com/office/drawing/2014/main" id="{C764A599-F8C3-39C0-4652-6E329A7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50541"/>
            <a:ext cx="4065464" cy="20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3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572E-89B0-332D-7950-BADE70B0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 kod tradicionalnih baza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4F99-3429-8013-CC18-9E105FEC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Tradicionalni relacioni sistemi dizajnirani da funkcionišu na jednoj mašini</a:t>
            </a:r>
          </a:p>
          <a:p>
            <a:r>
              <a:rPr lang="sr-Latn-RS" dirty="0"/>
              <a:t>Garantovanje ACID svojstva na prvom mestu</a:t>
            </a:r>
          </a:p>
          <a:p>
            <a:r>
              <a:rPr lang="sr-Latn-RS" dirty="0"/>
              <a:t>Održavanje ovih svojstva kod distribuiranih baza je uglavnom na </a:t>
            </a:r>
            <a:r>
              <a:rPr lang="sr-Latn-RS" dirty="0" err="1"/>
              <a:t>uštrp</a:t>
            </a:r>
            <a:r>
              <a:rPr lang="sr-Latn-RS" dirty="0"/>
              <a:t> dostupnosti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E0A3FB-A4FD-09FE-D5B7-1194DF78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45" y="3847560"/>
            <a:ext cx="2704465" cy="25996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307B69-A1CD-AD64-B6F7-F7A404018751}"/>
              </a:ext>
            </a:extLst>
          </p:cNvPr>
          <p:cNvSpPr txBox="1">
            <a:spLocks/>
          </p:cNvSpPr>
          <p:nvPr/>
        </p:nvSpPr>
        <p:spPr>
          <a:xfrm>
            <a:off x="913795" y="3645104"/>
            <a:ext cx="677234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Mehanizmi za poboljšavanje dostupnosti se nadograđuju na originalni dizajn</a:t>
            </a:r>
          </a:p>
          <a:p>
            <a:r>
              <a:rPr lang="sr-Latn-RS" dirty="0"/>
              <a:t>Da li je moguć drugi pristup?</a:t>
            </a:r>
          </a:p>
        </p:txBody>
      </p:sp>
    </p:spTree>
    <p:extLst>
      <p:ext uri="{BB962C8B-B14F-4D97-AF65-F5344CB8AC3E}">
        <p14:creationId xmlns:p14="http://schemas.microsoft.com/office/powerpoint/2010/main" val="129721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A27-814A-AB69-8C7C-79417172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711-1E23-ED0C-151D-33516D32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4505325"/>
          </a:xfrm>
        </p:spPr>
        <p:txBody>
          <a:bodyPr/>
          <a:lstStyle/>
          <a:p>
            <a:r>
              <a:rPr lang="sr-Latn-RS" dirty="0" err="1"/>
              <a:t>NoSQL</a:t>
            </a:r>
            <a:r>
              <a:rPr lang="sr-Latn-RS" dirty="0"/>
              <a:t> distribuirana baza podataka</a:t>
            </a:r>
          </a:p>
          <a:p>
            <a:r>
              <a:rPr lang="sr-Latn-RS" dirty="0"/>
              <a:t>Kod otvorenog tipa</a:t>
            </a:r>
          </a:p>
          <a:p>
            <a:r>
              <a:rPr lang="sr-Latn-RS" dirty="0"/>
              <a:t>Odlična skalabilnost, otpornost na greške, i visoka dostupnost</a:t>
            </a:r>
          </a:p>
          <a:p>
            <a:r>
              <a:rPr lang="sr-Latn-RS" dirty="0"/>
              <a:t>Sistem originalno razvijen od strane Facebook-a</a:t>
            </a:r>
          </a:p>
          <a:p>
            <a:r>
              <a:rPr lang="sr-Latn-RS" dirty="0"/>
              <a:t>Osnovan po uzoru na Google </a:t>
            </a:r>
            <a:r>
              <a:rPr lang="sr-Latn-RS" dirty="0" err="1"/>
              <a:t>Bigtable</a:t>
            </a:r>
            <a:r>
              <a:rPr lang="sr-Latn-RS" dirty="0"/>
              <a:t> i Amazon </a:t>
            </a:r>
            <a:r>
              <a:rPr lang="sr-Latn-RS" dirty="0" err="1"/>
              <a:t>Dynamo</a:t>
            </a:r>
            <a:endParaRPr lang="sr-Latn-RS" dirty="0"/>
          </a:p>
          <a:p>
            <a:r>
              <a:rPr lang="sr-Latn-RS" dirty="0"/>
              <a:t>Koristi jezik CQL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46E9-4D9F-67D5-EF01-B2273EE7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343" y="1866900"/>
            <a:ext cx="5401310" cy="361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5D31-88CC-E38D-FFFA-1590575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sr-Latn-RS" sz="2800"/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E7D-9261-5D5D-4B04-5D0D499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4283822"/>
          </a:xfrm>
        </p:spPr>
        <p:txBody>
          <a:bodyPr>
            <a:normAutofit fontScale="92500"/>
          </a:bodyPr>
          <a:lstStyle/>
          <a:p>
            <a:r>
              <a:rPr lang="sr-Latn-RS" sz="2400" dirty="0"/>
              <a:t>Distribuirani klasteri sa homogenim čvorovima</a:t>
            </a:r>
          </a:p>
          <a:p>
            <a:r>
              <a:rPr lang="sr-Latn-RS" sz="2400" dirty="0" err="1"/>
              <a:t>Peer</a:t>
            </a:r>
            <a:r>
              <a:rPr lang="sr-Latn-RS" sz="2400" dirty="0"/>
              <a:t>-to-</a:t>
            </a:r>
            <a:r>
              <a:rPr lang="sr-Latn-RS" sz="2400" dirty="0" err="1"/>
              <a:t>peer</a:t>
            </a:r>
            <a:r>
              <a:rPr lang="sr-Latn-RS" sz="2400" dirty="0"/>
              <a:t> komunikacija</a:t>
            </a:r>
          </a:p>
          <a:p>
            <a:r>
              <a:rPr lang="sr-Latn-RS" sz="2400" dirty="0"/>
              <a:t>Zahtevi za čitanje ili upis mogu biti prihvaćeni od strane bilo kog čvora koji postaje koordinator ka korisniku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chitecture · IT Developer Handbook (Moved to Github)">
            <a:extLst>
              <a:ext uri="{FF2B5EF4-FFF2-40B4-BE49-F238E27FC236}">
                <a16:creationId xmlns:a16="http://schemas.microsoft.com/office/drawing/2014/main" id="{51621A41-B3F8-44E7-394A-8223765445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7673"/>
          <a:stretch/>
        </p:blipFill>
        <p:spPr bwMode="auto">
          <a:xfrm>
            <a:off x="5120640" y="2087548"/>
            <a:ext cx="5676236" cy="25369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62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2436-A2FA-4804-430A-E49C7B99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</a:t>
            </a:r>
            <a:r>
              <a:rPr lang="sr-Latn-RS" dirty="0" err="1"/>
              <a:t>Cassandra</a:t>
            </a:r>
            <a:r>
              <a:rPr lang="sr-Latn-RS" dirty="0"/>
              <a:t> garantuje?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2045-CE90-91A7-96D3-55D010EC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914651"/>
          </a:xfrm>
        </p:spPr>
        <p:txBody>
          <a:bodyPr>
            <a:normAutofit/>
          </a:bodyPr>
          <a:lstStyle/>
          <a:p>
            <a:r>
              <a:rPr lang="sr-Latn-RS" dirty="0"/>
              <a:t>Sistem garantuje određena svojstva o skalabilnosti, dostupnosti i pouzdanosti</a:t>
            </a:r>
          </a:p>
          <a:p>
            <a:r>
              <a:rPr lang="sr-Latn-RS" dirty="0"/>
              <a:t>CAP teorema: Distribuirana baza podataka može garantovati maksimalno 2 od 3 navedenih svojstva:</a:t>
            </a:r>
          </a:p>
          <a:p>
            <a:pPr lvl="1"/>
            <a:r>
              <a:rPr lang="sr-Latn-RS" dirty="0"/>
              <a:t>Konzistentnost</a:t>
            </a:r>
          </a:p>
          <a:p>
            <a:pPr lvl="1"/>
            <a:r>
              <a:rPr lang="sr-Latn-RS" dirty="0"/>
              <a:t>Dostupnost</a:t>
            </a:r>
          </a:p>
          <a:p>
            <a:pPr lvl="1"/>
            <a:r>
              <a:rPr lang="sr-Latn-RS" dirty="0" err="1"/>
              <a:t>Particiona</a:t>
            </a:r>
            <a:r>
              <a:rPr lang="sr-Latn-RS" dirty="0"/>
              <a:t> tolerantnost</a:t>
            </a:r>
          </a:p>
          <a:p>
            <a:pPr marL="450000" lvl="1" indent="0">
              <a:buNone/>
            </a:pPr>
            <a:endParaRPr lang="sr-Latn-RS" dirty="0"/>
          </a:p>
        </p:txBody>
      </p:sp>
      <p:pic>
        <p:nvPicPr>
          <p:cNvPr id="4" name="Picture 3" descr="What is the CAP Theorem? | Hazelcast">
            <a:extLst>
              <a:ext uri="{FF2B5EF4-FFF2-40B4-BE49-F238E27FC236}">
                <a16:creationId xmlns:a16="http://schemas.microsoft.com/office/drawing/2014/main" id="{083C6EC3-6A02-EC08-FCF6-44EBB246F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8" y="3533775"/>
            <a:ext cx="2186940" cy="2058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CACB3-52A7-431F-2113-186B4F6C3577}"/>
              </a:ext>
            </a:extLst>
          </p:cNvPr>
          <p:cNvSpPr txBox="1">
            <a:spLocks/>
          </p:cNvSpPr>
          <p:nvPr/>
        </p:nvSpPr>
        <p:spPr>
          <a:xfrm>
            <a:off x="913795" y="4989369"/>
            <a:ext cx="7620605" cy="45227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Cassandra</a:t>
            </a:r>
            <a:r>
              <a:rPr lang="sr-Latn-RS" dirty="0"/>
              <a:t> garantuje visoku dostupnost i </a:t>
            </a:r>
            <a:r>
              <a:rPr lang="sr-Latn-RS" dirty="0" err="1"/>
              <a:t>particionu</a:t>
            </a:r>
            <a:r>
              <a:rPr lang="sr-Latn-RS" dirty="0"/>
              <a:t> tolerantnost, dok konzistentnost nije na prvom mestu, ali se postiže eventualna konzistentnost.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98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{9D86E43E-5D3A-43F9-A953-EE403E7FFA67}tf55705232_win32</Template>
  <TotalTime>217</TotalTime>
  <Words>783</Words>
  <Application>Microsoft Office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Goudy Old Style</vt:lpstr>
      <vt:lpstr>Wingdings 2</vt:lpstr>
      <vt:lpstr>SlateVTI</vt:lpstr>
      <vt:lpstr>Apache Cassandra </vt:lpstr>
      <vt:lpstr>Sadržaj:</vt:lpstr>
      <vt:lpstr>Uvod</vt:lpstr>
      <vt:lpstr>Visoka dostupnost</vt:lpstr>
      <vt:lpstr>Principi HA</vt:lpstr>
      <vt:lpstr>Problemi kod tradicionalnih baza podataka</vt:lpstr>
      <vt:lpstr>Apache Cassandra</vt:lpstr>
      <vt:lpstr>Arhitektura</vt:lpstr>
      <vt:lpstr>Šta Cassandra garantuje?</vt:lpstr>
      <vt:lpstr>Kako Cassandra postiže HA?</vt:lpstr>
      <vt:lpstr>Gossip protokol </vt:lpstr>
      <vt:lpstr>Seed čvorovi</vt:lpstr>
      <vt:lpstr>Detektovanje otkazivanja</vt:lpstr>
      <vt:lpstr>Hinted handoff</vt:lpstr>
      <vt:lpstr>PowerPoint Presentation</vt:lpstr>
      <vt:lpstr>Raspodela podataka po čvorovima</vt:lpstr>
      <vt:lpstr>PowerPoint Presentation</vt:lpstr>
      <vt:lpstr>Virtuelni čvorovi</vt:lpstr>
      <vt:lpstr>PowerPoint Presentation</vt:lpstr>
      <vt:lpstr>Replikacija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76</cp:revision>
  <dcterms:created xsi:type="dcterms:W3CDTF">2022-06-01T20:45:20Z</dcterms:created>
  <dcterms:modified xsi:type="dcterms:W3CDTF">2022-06-24T09:01:37Z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