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A68D-B9BD-A89A-6CFE-1FB7FEA96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SYSTEMS – PROJECT 1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DE438-734B-F189-2437-87D5E43EF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</a:t>
            </a:r>
            <a:r>
              <a:rPr lang="sr-Latn-RS" dirty="0"/>
              <a:t>Đorđe Nikolić - 1445</a:t>
            </a:r>
          </a:p>
        </p:txBody>
      </p:sp>
    </p:spTree>
    <p:extLst>
      <p:ext uri="{BB962C8B-B14F-4D97-AF65-F5344CB8AC3E}">
        <p14:creationId xmlns:p14="http://schemas.microsoft.com/office/powerpoint/2010/main" val="245086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666B1EE-C6A4-52C6-A6E6-08FD9626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3" y="250166"/>
            <a:ext cx="3938494" cy="6357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3DBA2-2B55-A148-BA6B-EFD167F0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458" b="14458"/>
          <a:stretch/>
        </p:blipFill>
        <p:spPr>
          <a:xfrm>
            <a:off x="5518597" y="250166"/>
            <a:ext cx="6282190" cy="1962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2246DE-4A6E-5306-1AB1-02BFEEAC3CDC}"/>
              </a:ext>
            </a:extLst>
          </p:cNvPr>
          <p:cNvSpPr txBox="1"/>
          <p:nvPr/>
        </p:nvSpPr>
        <p:spPr>
          <a:xfrm>
            <a:off x="6265244" y="2347893"/>
            <a:ext cx="4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Kreirani kontejneri unutar „bde“ mreže izlistani kroz </a:t>
            </a:r>
            <a:r>
              <a:rPr lang="sr-Latn-RS" dirty="0" err="1"/>
              <a:t>Docker</a:t>
            </a:r>
            <a:r>
              <a:rPr lang="sr-Latn-RS" dirty="0"/>
              <a:t> Desktop aplikaciju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D0F97-2629-E549-280E-7F3D6CB955F6}"/>
              </a:ext>
            </a:extLst>
          </p:cNvPr>
          <p:cNvSpPr txBox="1"/>
          <p:nvPr/>
        </p:nvSpPr>
        <p:spPr>
          <a:xfrm>
            <a:off x="4435875" y="5814874"/>
            <a:ext cx="33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Stanje „bde“ mreže nakon izvršenja </a:t>
            </a:r>
            <a:r>
              <a:rPr lang="sr-Latn-RS" dirty="0" err="1"/>
              <a:t>docker</a:t>
            </a:r>
            <a:r>
              <a:rPr lang="sr-Latn-RS" dirty="0"/>
              <a:t> </a:t>
            </a:r>
            <a:r>
              <a:rPr lang="sr-Latn-RS" dirty="0" err="1"/>
              <a:t>compose</a:t>
            </a:r>
            <a:r>
              <a:rPr lang="sr-Latn-RS" dirty="0"/>
              <a:t> fajla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EC5C27-863C-602D-B7CE-EAD733BCB5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5" t="46486"/>
          <a:stretch/>
        </p:blipFill>
        <p:spPr>
          <a:xfrm>
            <a:off x="6196614" y="3440764"/>
            <a:ext cx="4999568" cy="1962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01C736-5F2D-EE7B-1623-00EE04ED0CE1}"/>
              </a:ext>
            </a:extLst>
          </p:cNvPr>
          <p:cNvSpPr txBox="1"/>
          <p:nvPr/>
        </p:nvSpPr>
        <p:spPr>
          <a:xfrm>
            <a:off x="8002150" y="5630208"/>
            <a:ext cx="305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Izvršenje </a:t>
            </a:r>
            <a:r>
              <a:rPr lang="sr-Latn-RS" dirty="0" err="1"/>
              <a:t>docker</a:t>
            </a:r>
            <a:r>
              <a:rPr lang="sr-Latn-RS" dirty="0"/>
              <a:t> </a:t>
            </a:r>
            <a:r>
              <a:rPr lang="sr-Latn-RS" dirty="0" err="1"/>
              <a:t>compose</a:t>
            </a:r>
            <a:r>
              <a:rPr lang="sr-Latn-RS" dirty="0"/>
              <a:t> fajla</a:t>
            </a:r>
          </a:p>
        </p:txBody>
      </p:sp>
    </p:spTree>
    <p:extLst>
      <p:ext uri="{BB962C8B-B14F-4D97-AF65-F5344CB8AC3E}">
        <p14:creationId xmlns:p14="http://schemas.microsoft.com/office/powerpoint/2010/main" val="232683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89AF18-26D2-B1A4-97D7-14187923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44" y="387927"/>
            <a:ext cx="9596511" cy="40577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918A48-7D81-F031-E90B-CBF8146A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55" y="1798084"/>
            <a:ext cx="6765600" cy="2220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50DC9-3E35-3CED-A1BB-520D96F4781C}"/>
              </a:ext>
            </a:extLst>
          </p:cNvPr>
          <p:cNvSpPr txBox="1"/>
          <p:nvPr/>
        </p:nvSpPr>
        <p:spPr>
          <a:xfrm>
            <a:off x="3051712" y="4662787"/>
            <a:ext cx="6088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Kopiranje skupa podataka na </a:t>
            </a:r>
            <a:r>
              <a:rPr lang="sr-Latn-RS" dirty="0" err="1"/>
              <a:t>Hadoop</a:t>
            </a:r>
            <a:r>
              <a:rPr lang="sr-Latn-RS" dirty="0"/>
              <a:t> </a:t>
            </a:r>
            <a:r>
              <a:rPr lang="sr-Latn-RS" dirty="0" err="1"/>
              <a:t>namenode</a:t>
            </a:r>
            <a:r>
              <a:rPr lang="sr-Latn-RS" dirty="0"/>
              <a:t>, logovanje na </a:t>
            </a:r>
            <a:r>
              <a:rPr lang="sr-Latn-RS" dirty="0" err="1"/>
              <a:t>namenode</a:t>
            </a:r>
            <a:r>
              <a:rPr lang="sr-Latn-RS" dirty="0"/>
              <a:t>, i provera da li su se podaci lepo iskopirali</a:t>
            </a:r>
          </a:p>
        </p:txBody>
      </p:sp>
    </p:spTree>
    <p:extLst>
      <p:ext uri="{BB962C8B-B14F-4D97-AF65-F5344CB8AC3E}">
        <p14:creationId xmlns:p14="http://schemas.microsoft.com/office/powerpoint/2010/main" val="319190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37D8E-493D-085E-FCD6-7CDA3F1C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7" y="537877"/>
            <a:ext cx="9631119" cy="2095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1313ED-B030-290F-FFC5-08882AE8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55" y="1511367"/>
            <a:ext cx="7954485" cy="4096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6A0FD7-CA48-81AD-8F0F-4EAE649B7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755" y="2684910"/>
            <a:ext cx="6316097" cy="37444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BEC79B-B7A3-247C-E929-EDD4D090A04F}"/>
              </a:ext>
            </a:extLst>
          </p:cNvPr>
          <p:cNvSpPr txBox="1"/>
          <p:nvPr/>
        </p:nvSpPr>
        <p:spPr>
          <a:xfrm>
            <a:off x="3058658" y="845388"/>
            <a:ext cx="607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Kopiranje podataka sa lokalnog fajl sistema </a:t>
            </a:r>
            <a:r>
              <a:rPr lang="sr-Latn-RS" dirty="0" err="1"/>
              <a:t>namenoda</a:t>
            </a:r>
            <a:r>
              <a:rPr lang="sr-Latn-RS" dirty="0"/>
              <a:t> na HDFS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F8BC1-E421-2930-7838-86765B0E0C5E}"/>
              </a:ext>
            </a:extLst>
          </p:cNvPr>
          <p:cNvSpPr txBox="1"/>
          <p:nvPr/>
        </p:nvSpPr>
        <p:spPr>
          <a:xfrm>
            <a:off x="3559212" y="2032980"/>
            <a:ext cx="5073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Provera da li je kopiranje uspešno izvršeno na HDFS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3584B-2616-EE52-89CD-E77E1B9891CE}"/>
              </a:ext>
            </a:extLst>
          </p:cNvPr>
          <p:cNvSpPr txBox="1"/>
          <p:nvPr/>
        </p:nvSpPr>
        <p:spPr>
          <a:xfrm>
            <a:off x="8632780" y="4557114"/>
            <a:ext cx="268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Provera sadržaja HDFS-a kroz pristup </a:t>
            </a:r>
            <a:r>
              <a:rPr lang="sr-Latn-RS" dirty="0" err="1"/>
              <a:t>namenodu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9244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FED88-F99C-BF7C-3F1C-EFBCB343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1" y="486647"/>
            <a:ext cx="8773749" cy="381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2C9C4-6AD5-1B5D-6503-FE8E5B9D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59805" y="1841847"/>
            <a:ext cx="8672383" cy="38113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14129-001D-4951-8E57-03EBBFA57F87}"/>
              </a:ext>
            </a:extLst>
          </p:cNvPr>
          <p:cNvSpPr txBox="1"/>
          <p:nvPr/>
        </p:nvSpPr>
        <p:spPr>
          <a:xfrm>
            <a:off x="2956738" y="1020113"/>
            <a:ext cx="627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Kreiranje </a:t>
            </a:r>
            <a:r>
              <a:rPr lang="sr-Latn-RS" dirty="0" err="1"/>
              <a:t>Spark</a:t>
            </a:r>
            <a:r>
              <a:rPr lang="sr-Latn-RS" dirty="0"/>
              <a:t> </a:t>
            </a:r>
            <a:r>
              <a:rPr lang="sr-Latn-RS" dirty="0" err="1"/>
              <a:t>driver</a:t>
            </a:r>
            <a:r>
              <a:rPr lang="sr-Latn-RS" dirty="0"/>
              <a:t> </a:t>
            </a:r>
            <a:r>
              <a:rPr lang="sr-Latn-RS" dirty="0" err="1"/>
              <a:t>noda</a:t>
            </a:r>
            <a:r>
              <a:rPr lang="sr-Latn-RS" dirty="0"/>
              <a:t> preko koga ćemo pokretati aplikaciju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148D3-A82D-8D5E-0EC4-6990045302DB}"/>
              </a:ext>
            </a:extLst>
          </p:cNvPr>
          <p:cNvSpPr txBox="1"/>
          <p:nvPr/>
        </p:nvSpPr>
        <p:spPr>
          <a:xfrm>
            <a:off x="3884354" y="5704038"/>
            <a:ext cx="4788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Kontejneri (sa novim </a:t>
            </a:r>
            <a:r>
              <a:rPr lang="sr-Latn-RS" dirty="0" err="1"/>
              <a:t>driver</a:t>
            </a:r>
            <a:r>
              <a:rPr lang="sr-Latn-RS" dirty="0"/>
              <a:t> kontejnerom) unutar „bde“ mreže izlistani kroz </a:t>
            </a:r>
            <a:r>
              <a:rPr lang="sr-Latn-RS" dirty="0" err="1"/>
              <a:t>Docker</a:t>
            </a:r>
            <a:r>
              <a:rPr lang="sr-Latn-RS" dirty="0"/>
              <a:t> Desktop aplikaciju </a:t>
            </a:r>
          </a:p>
        </p:txBody>
      </p:sp>
    </p:spTree>
    <p:extLst>
      <p:ext uri="{BB962C8B-B14F-4D97-AF65-F5344CB8AC3E}">
        <p14:creationId xmlns:p14="http://schemas.microsoft.com/office/powerpoint/2010/main" val="319965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6398-2EA5-1AAF-8486-2B635946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Pokretanje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A37C-DF22-511E-222F-E2025BB1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98101"/>
          </a:xfrm>
        </p:spPr>
        <p:txBody>
          <a:bodyPr>
            <a:normAutofit/>
          </a:bodyPr>
          <a:lstStyle/>
          <a:p>
            <a:r>
              <a:rPr lang="sr-Latn-RS" dirty="0"/>
              <a:t>Aplikacija će biti pokrenuta dva puta i vreme izvršenja upoređeno:</a:t>
            </a:r>
          </a:p>
          <a:p>
            <a:pPr lvl="1"/>
            <a:r>
              <a:rPr lang="sr-Latn-RS" dirty="0"/>
              <a:t>Lokalno</a:t>
            </a:r>
          </a:p>
          <a:p>
            <a:pPr lvl="1"/>
            <a:r>
              <a:rPr lang="sr-Latn-RS" dirty="0"/>
              <a:t>Na </a:t>
            </a:r>
            <a:r>
              <a:rPr lang="sr-Latn-RS" dirty="0" err="1"/>
              <a:t>docker</a:t>
            </a:r>
            <a:r>
              <a:rPr lang="sr-Latn-RS" dirty="0"/>
              <a:t> mreži</a:t>
            </a:r>
          </a:p>
          <a:p>
            <a:r>
              <a:rPr lang="sr-Latn-RS" dirty="0"/>
              <a:t>Rezultati izvršenja će biti preuzeti sa HDFS-a na </a:t>
            </a:r>
            <a:r>
              <a:rPr lang="sr-Latn-RS" dirty="0" err="1"/>
              <a:t>namenode</a:t>
            </a:r>
            <a:r>
              <a:rPr lang="sr-Latn-RS" dirty="0"/>
              <a:t>, i onda na lokalnu mašinu kako bi bio urađen pregled.</a:t>
            </a:r>
          </a:p>
          <a:p>
            <a:r>
              <a:rPr lang="sr-Latn-RS" dirty="0"/>
              <a:t>Korišćeni parametri:</a:t>
            </a:r>
          </a:p>
          <a:p>
            <a:pPr lvl="1"/>
            <a:r>
              <a:rPr lang="sr-Latn-RS" dirty="0"/>
              <a:t>Vreme: 100s do 1000s</a:t>
            </a:r>
          </a:p>
          <a:p>
            <a:pPr lvl="1"/>
            <a:r>
              <a:rPr lang="sr-Latn-RS" dirty="0"/>
              <a:t>X: 1000 do 2000</a:t>
            </a:r>
          </a:p>
          <a:p>
            <a:pPr lvl="1"/>
            <a:r>
              <a:rPr lang="sr-Latn-RS" dirty="0"/>
              <a:t>Y: 1000 do 2000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6846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FE11C9-A921-EB2F-8A5E-1013356C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6" y="710690"/>
            <a:ext cx="10574226" cy="1095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52AABB9-FCC9-295F-5E1D-2E9C6552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7" y="3118449"/>
            <a:ext cx="10450383" cy="1705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34F63-7DE8-2389-0BF3-6D7A3A0E7643}"/>
              </a:ext>
            </a:extLst>
          </p:cNvPr>
          <p:cNvSpPr txBox="1"/>
          <p:nvPr/>
        </p:nvSpPr>
        <p:spPr>
          <a:xfrm>
            <a:off x="4656246" y="1923691"/>
            <a:ext cx="28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Pokretanje aplikacije u lokalu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02942C-74B1-B60B-52BF-B090C693139E}"/>
              </a:ext>
            </a:extLst>
          </p:cNvPr>
          <p:cNvSpPr txBox="1"/>
          <p:nvPr/>
        </p:nvSpPr>
        <p:spPr>
          <a:xfrm>
            <a:off x="4011132" y="4994695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Rezultati lokalnog izvršenja =&gt; 36 sekunde</a:t>
            </a:r>
          </a:p>
        </p:txBody>
      </p:sp>
    </p:spTree>
    <p:extLst>
      <p:ext uri="{BB962C8B-B14F-4D97-AF65-F5344CB8AC3E}">
        <p14:creationId xmlns:p14="http://schemas.microsoft.com/office/powerpoint/2010/main" val="142572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88DFD-A3FA-93EE-8D92-5ED4F114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391871"/>
            <a:ext cx="8821381" cy="562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7EF57D1-C405-554F-52DB-EBE763D2F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89" y="2008279"/>
            <a:ext cx="10173419" cy="3176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F9523-097C-CA1E-EAB0-E88E80472F2D}"/>
              </a:ext>
            </a:extLst>
          </p:cNvPr>
          <p:cNvSpPr txBox="1"/>
          <p:nvPr/>
        </p:nvSpPr>
        <p:spPr>
          <a:xfrm>
            <a:off x="3827237" y="1061050"/>
            <a:ext cx="45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Izvršenje aplikacije na </a:t>
            </a:r>
            <a:r>
              <a:rPr lang="sr-Latn-RS" dirty="0" err="1"/>
              <a:t>Spark</a:t>
            </a:r>
            <a:r>
              <a:rPr lang="sr-Latn-RS" dirty="0"/>
              <a:t> </a:t>
            </a:r>
            <a:r>
              <a:rPr lang="sr-Latn-RS" dirty="0" err="1"/>
              <a:t>driver</a:t>
            </a:r>
            <a:r>
              <a:rPr lang="sr-Latn-RS" dirty="0"/>
              <a:t> kontejneru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B8167B-720A-1AF4-2162-9BE27A634BAA}"/>
              </a:ext>
            </a:extLst>
          </p:cNvPr>
          <p:cNvSpPr/>
          <p:nvPr/>
        </p:nvSpPr>
        <p:spPr>
          <a:xfrm>
            <a:off x="10239555" y="4727275"/>
            <a:ext cx="905773" cy="57797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50201-8043-F29A-C99F-C349E55DDC03}"/>
              </a:ext>
            </a:extLst>
          </p:cNvPr>
          <p:cNvSpPr txBox="1"/>
          <p:nvPr/>
        </p:nvSpPr>
        <p:spPr>
          <a:xfrm>
            <a:off x="3981799" y="5495026"/>
            <a:ext cx="422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Rezultati izvršenja aplikacije =&gt; 47 sekunde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F1877-5C9A-70FF-79BB-6509BEC58FC8}"/>
              </a:ext>
            </a:extLst>
          </p:cNvPr>
          <p:cNvSpPr txBox="1"/>
          <p:nvPr/>
        </p:nvSpPr>
        <p:spPr>
          <a:xfrm>
            <a:off x="1055900" y="6174910"/>
            <a:ext cx="100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Pretpostavljamo da je izvršenje na </a:t>
            </a:r>
            <a:r>
              <a:rPr lang="sr-Latn-RS" dirty="0" err="1"/>
              <a:t>docker</a:t>
            </a:r>
            <a:r>
              <a:rPr lang="sr-Latn-RS" dirty="0"/>
              <a:t> mreži bilo sporije zbog relativno prostih analiza koje su izvršene.</a:t>
            </a:r>
          </a:p>
        </p:txBody>
      </p:sp>
    </p:spTree>
    <p:extLst>
      <p:ext uri="{BB962C8B-B14F-4D97-AF65-F5344CB8AC3E}">
        <p14:creationId xmlns:p14="http://schemas.microsoft.com/office/powerpoint/2010/main" val="12185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20FAEA2-D881-E847-E66D-DF171F1EE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7" y="1754370"/>
            <a:ext cx="7165157" cy="20209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B4AF48-79FA-D0B4-E2B3-43DE23EC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18" y="2916720"/>
            <a:ext cx="6574029" cy="37276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E8D5D3B-9216-C52B-0E0B-0D3810EB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3665"/>
            <a:ext cx="7729728" cy="1188720"/>
          </a:xfrm>
        </p:spPr>
        <p:txBody>
          <a:bodyPr/>
          <a:lstStyle/>
          <a:p>
            <a:r>
              <a:rPr lang="sr-Latn-RS" dirty="0"/>
              <a:t>Kopiranje i pregled rezultata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22F9B-6D4B-48B6-ACF4-4FDDCBB3F99B}"/>
              </a:ext>
            </a:extLst>
          </p:cNvPr>
          <p:cNvSpPr txBox="1"/>
          <p:nvPr/>
        </p:nvSpPr>
        <p:spPr>
          <a:xfrm>
            <a:off x="7407564" y="1836387"/>
            <a:ext cx="268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Kopiranje rezultata sa HDFS-a na </a:t>
            </a:r>
            <a:r>
              <a:rPr lang="sr-Latn-RS" dirty="0" err="1"/>
              <a:t>namenode</a:t>
            </a:r>
            <a:endParaRPr lang="sr-Latn-R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910FB-3933-714E-8962-5475BB5CF806}"/>
              </a:ext>
            </a:extLst>
          </p:cNvPr>
          <p:cNvSpPr txBox="1"/>
          <p:nvPr/>
        </p:nvSpPr>
        <p:spPr>
          <a:xfrm>
            <a:off x="2231136" y="4563373"/>
            <a:ext cx="276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dirty="0"/>
              <a:t>Kopiranje rezultata sa </a:t>
            </a:r>
            <a:r>
              <a:rPr lang="sr-Latn-RS" dirty="0" err="1"/>
              <a:t>namenod</a:t>
            </a:r>
            <a:r>
              <a:rPr lang="sr-Latn-RS" dirty="0"/>
              <a:t>-a na lokalnu mašinu</a:t>
            </a:r>
          </a:p>
        </p:txBody>
      </p:sp>
    </p:spTree>
    <p:extLst>
      <p:ext uri="{BB962C8B-B14F-4D97-AF65-F5344CB8AC3E}">
        <p14:creationId xmlns:p14="http://schemas.microsoft.com/office/powerpoint/2010/main" val="55962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82D1450-E6AD-7303-A77B-F8AE2B11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906"/>
            <a:ext cx="12192000" cy="50466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39B1D5-DE25-9296-03E3-8CECE81D2CC5}"/>
              </a:ext>
            </a:extLst>
          </p:cNvPr>
          <p:cNvSpPr txBox="1"/>
          <p:nvPr/>
        </p:nvSpPr>
        <p:spPr>
          <a:xfrm>
            <a:off x="1700437" y="5546785"/>
            <a:ext cx="879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Deo generisanih rezultata za podelu po trakama i satima (Ukupan broj redova oko 86 hiljada)</a:t>
            </a:r>
          </a:p>
        </p:txBody>
      </p:sp>
    </p:spTree>
    <p:extLst>
      <p:ext uri="{BB962C8B-B14F-4D97-AF65-F5344CB8AC3E}">
        <p14:creationId xmlns:p14="http://schemas.microsoft.com/office/powerpoint/2010/main" val="22788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FA373-D3AF-25E8-FE48-6FE8E931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934"/>
            <a:ext cx="12192000" cy="3379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864584-667F-8D3A-9044-3E802C9D509C}"/>
              </a:ext>
            </a:extLst>
          </p:cNvPr>
          <p:cNvSpPr txBox="1"/>
          <p:nvPr/>
        </p:nvSpPr>
        <p:spPr>
          <a:xfrm>
            <a:off x="2546021" y="3244334"/>
            <a:ext cx="709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Generisani rezultati za </a:t>
            </a:r>
            <a:r>
              <a:rPr lang="sr-Latn-RS" dirty="0" err="1"/>
              <a:t>podatake</a:t>
            </a:r>
            <a:r>
              <a:rPr lang="sr-Latn-RS" dirty="0"/>
              <a:t> u okviru opsega određenih </a:t>
            </a:r>
            <a:r>
              <a:rPr lang="sr-Latn-RS" dirty="0" err="1"/>
              <a:t>parameterima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9595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515B-0BE0-B90B-5ADC-A07A2C91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4865-8062-DF5B-D547-5A76F0A7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Pripremiti veliki skup podataka (&gt;1GB) koji se odnosi na kretanje ljudi i vozila</a:t>
            </a:r>
          </a:p>
          <a:p>
            <a:r>
              <a:rPr lang="sr-Latn-RS" dirty="0"/>
              <a:t>Postaviti skup podataka na HDFS</a:t>
            </a:r>
          </a:p>
          <a:p>
            <a:r>
              <a:rPr lang="sr-Latn-RS" dirty="0"/>
              <a:t>Pomoću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Spark</a:t>
            </a:r>
            <a:r>
              <a:rPr lang="sr-Latn-RS" dirty="0"/>
              <a:t> </a:t>
            </a:r>
            <a:r>
              <a:rPr lang="sr-Latn-RS" dirty="0" err="1"/>
              <a:t>framework</a:t>
            </a:r>
            <a:r>
              <a:rPr lang="sr-Latn-RS" dirty="0"/>
              <a:t>-a uraditi </a:t>
            </a:r>
            <a:r>
              <a:rPr lang="sr-Latn-RS" dirty="0" err="1"/>
              <a:t>batch</a:t>
            </a:r>
            <a:r>
              <a:rPr lang="sr-Latn-RS" dirty="0"/>
              <a:t> obradu i analizu skupa podataka</a:t>
            </a:r>
          </a:p>
          <a:p>
            <a:pPr lvl="1"/>
            <a:r>
              <a:rPr lang="sr-Latn-RS" dirty="0"/>
              <a:t>Analizirati karakteristike na određenoj oblasti i u određenom vremenskom periodu</a:t>
            </a:r>
          </a:p>
          <a:p>
            <a:pPr lvl="1"/>
            <a:r>
              <a:rPr lang="sr-Latn-RS" dirty="0"/>
              <a:t>Odrediti osnovne statističke vrednosti atributa grupisanih po oblasti u vremenu</a:t>
            </a:r>
          </a:p>
          <a:p>
            <a:r>
              <a:rPr lang="sr-Latn-RS" dirty="0"/>
              <a:t>Uporediti postignute performanse prilikom izvršenja analize nad podacima postavljenim na HDFS kroz </a:t>
            </a:r>
            <a:r>
              <a:rPr lang="sr-Latn-RS" dirty="0" err="1"/>
              <a:t>Docker</a:t>
            </a:r>
            <a:r>
              <a:rPr lang="sr-Latn-RS" dirty="0"/>
              <a:t> mrežu, kao i na sopstvenom računaru</a:t>
            </a:r>
          </a:p>
        </p:txBody>
      </p:sp>
    </p:spTree>
    <p:extLst>
      <p:ext uri="{BB962C8B-B14F-4D97-AF65-F5344CB8AC3E}">
        <p14:creationId xmlns:p14="http://schemas.microsoft.com/office/powerpoint/2010/main" val="281609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22C5-4713-3F28-D8F5-CE6387BB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06233"/>
            <a:ext cx="7729728" cy="1188720"/>
          </a:xfrm>
        </p:spPr>
        <p:txBody>
          <a:bodyPr/>
          <a:lstStyle/>
          <a:p>
            <a:r>
              <a:rPr lang="sr-Latn-RS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40510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2E63-F04A-3B29-4876-4DD4EB4D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A6C1-ADE5-CF61-86D7-A69D3D46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Odlučeno je iskoristiti SUMO softver za simuliranje i generisanje saobraćaja u cilju kreiranja skupa podataka nad kojim će analiza biti izvršena.</a:t>
            </a:r>
          </a:p>
          <a:p>
            <a:r>
              <a:rPr lang="sr-Latn-RS" dirty="0"/>
              <a:t>Izabran je centar Beča kao područje nad kojim će simulacija biti izvršena.</a:t>
            </a:r>
          </a:p>
          <a:p>
            <a:r>
              <a:rPr lang="sr-Latn-RS" dirty="0"/>
              <a:t>Iskorišćen </a:t>
            </a:r>
            <a:r>
              <a:rPr lang="sr-Latn-RS" dirty="0" err="1"/>
              <a:t>FCDOutput</a:t>
            </a:r>
            <a:r>
              <a:rPr lang="sr-Latn-RS" dirty="0"/>
              <a:t> modul SUMO aplikacije kako bi se generisali podaci o lokacijama svih vozila u sistemu, kao i ostale </a:t>
            </a:r>
            <a:r>
              <a:rPr lang="sr-Latn-RS" dirty="0" err="1"/>
              <a:t>telemetrije</a:t>
            </a:r>
            <a:r>
              <a:rPr lang="sr-Latn-RS" dirty="0"/>
              <a:t>. Ovi podaci su bili u XML formatu, pa su zatim putem kreirane skripte prebačeni u CSV format radi lakše obrade i unosa.</a:t>
            </a:r>
          </a:p>
          <a:p>
            <a:r>
              <a:rPr lang="sr-Latn-RS" dirty="0"/>
              <a:t>Dužina simulacije: 24 sata</a:t>
            </a:r>
          </a:p>
          <a:p>
            <a:r>
              <a:rPr lang="sr-Latn-RS" dirty="0"/>
              <a:t>Interval simulacije: 1 sekunda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8853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map&#10;&#10;Description automatically generated">
            <a:extLst>
              <a:ext uri="{FF2B5EF4-FFF2-40B4-BE49-F238E27FC236}">
                <a16:creationId xmlns:a16="http://schemas.microsoft.com/office/drawing/2014/main" id="{6F7BBCA2-8A08-31D0-8B09-F7B0F4F06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6" t="10196" b="17507"/>
          <a:stretch/>
        </p:blipFill>
        <p:spPr>
          <a:xfrm>
            <a:off x="676872" y="367253"/>
            <a:ext cx="7397369" cy="33901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BB3B7B-99B3-9E1F-7561-DF5D9DEA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258" y="367253"/>
            <a:ext cx="2696469" cy="55885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EC333D-8B38-50A5-C73D-7BD839607C8C}"/>
              </a:ext>
            </a:extLst>
          </p:cNvPr>
          <p:cNvSpPr txBox="1"/>
          <p:nvPr/>
        </p:nvSpPr>
        <p:spPr>
          <a:xfrm>
            <a:off x="3336649" y="375743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Izabrana oblast Beča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C1963-D853-7003-23C1-1B0FE910E476}"/>
              </a:ext>
            </a:extLst>
          </p:cNvPr>
          <p:cNvSpPr txBox="1"/>
          <p:nvPr/>
        </p:nvSpPr>
        <p:spPr>
          <a:xfrm>
            <a:off x="9195321" y="5955834"/>
            <a:ext cx="265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Podešavanja količine vozila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60CDB92-54E8-64B0-C00D-8D72B254B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72" y="4298530"/>
            <a:ext cx="4696480" cy="1771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9615BB-0A43-1253-4D77-8592EC3E850B}"/>
              </a:ext>
            </a:extLst>
          </p:cNvPr>
          <p:cNvSpPr txBox="1"/>
          <p:nvPr/>
        </p:nvSpPr>
        <p:spPr>
          <a:xfrm>
            <a:off x="2297742" y="6140500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Pokretanje simulacije</a:t>
            </a:r>
          </a:p>
        </p:txBody>
      </p:sp>
    </p:spTree>
    <p:extLst>
      <p:ext uri="{BB962C8B-B14F-4D97-AF65-F5344CB8AC3E}">
        <p14:creationId xmlns:p14="http://schemas.microsoft.com/office/powerpoint/2010/main" val="141412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AC09-2B8C-96F9-FA6D-6DE6B0A3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Skripta za analizu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28A9-FFC3-5A8F-FA3A-2AABD37D19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Analiza je vršena na dva načina, s ciljem da se isti atributi odrede za oba:</a:t>
            </a:r>
          </a:p>
          <a:p>
            <a:pPr lvl="1"/>
            <a:r>
              <a:rPr lang="sr-Latn-RS" dirty="0"/>
              <a:t>Statističke vrednosti skupa </a:t>
            </a:r>
            <a:r>
              <a:rPr lang="sr-Latn-RS" dirty="0" err="1"/>
              <a:t>uzorkovanja</a:t>
            </a:r>
            <a:r>
              <a:rPr lang="sr-Latn-RS" dirty="0"/>
              <a:t> (svih redova) filtriranog na osnovu unetih parametara:</a:t>
            </a:r>
          </a:p>
          <a:p>
            <a:pPr lvl="2"/>
            <a:r>
              <a:rPr lang="sr-Latn-RS" dirty="0"/>
              <a:t>Vremenski opseg (u sekundama)</a:t>
            </a:r>
          </a:p>
          <a:p>
            <a:pPr lvl="2"/>
            <a:r>
              <a:rPr lang="sr-Latn-RS" dirty="0"/>
              <a:t>Opseg oblasti na X osi </a:t>
            </a:r>
          </a:p>
          <a:p>
            <a:pPr lvl="2"/>
            <a:r>
              <a:rPr lang="sr-Latn-RS" dirty="0"/>
              <a:t>Opseg oblasti na Y osi</a:t>
            </a:r>
          </a:p>
          <a:p>
            <a:pPr lvl="1"/>
            <a:r>
              <a:rPr lang="sr-Latn-RS" dirty="0"/>
              <a:t>Statističke vrednosti svih skupova </a:t>
            </a:r>
            <a:r>
              <a:rPr lang="sr-Latn-RS" dirty="0" err="1"/>
              <a:t>uzorkovanja</a:t>
            </a:r>
            <a:r>
              <a:rPr lang="sr-Latn-RS" dirty="0"/>
              <a:t> kreiranih podelom podataka po oblastima i vremenu. Segmentacija vršena po:</a:t>
            </a:r>
          </a:p>
          <a:p>
            <a:pPr lvl="2"/>
            <a:r>
              <a:rPr lang="sr-Latn-RS" dirty="0"/>
              <a:t>Traci u kojoj se vozilo nalazilo</a:t>
            </a:r>
          </a:p>
          <a:p>
            <a:pPr lvl="2"/>
            <a:r>
              <a:rPr lang="sr-Latn-RS" dirty="0"/>
              <a:t>Sat beleženja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93058-A792-19A8-B440-DF13FDE65D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/>
              <a:t>Atributi koji se određuju:</a:t>
            </a:r>
          </a:p>
          <a:p>
            <a:pPr lvl="1"/>
            <a:r>
              <a:rPr lang="sr-Latn-RS" dirty="0"/>
              <a:t>Brzina - minimum, maksimum, prosek, standardna devijacija</a:t>
            </a:r>
          </a:p>
          <a:p>
            <a:pPr lvl="1"/>
            <a:r>
              <a:rPr lang="sr-Latn-RS" dirty="0"/>
              <a:t>Ubrzanje - minimum, maksimum, prosek, standardna devijacija</a:t>
            </a:r>
          </a:p>
          <a:p>
            <a:pPr lvl="1"/>
            <a:r>
              <a:rPr lang="sr-Latn-RS" dirty="0"/>
              <a:t>Pređena distanca - minimum, maksimum, prosek, standardna devijacija</a:t>
            </a:r>
          </a:p>
          <a:p>
            <a:pPr lvl="1"/>
            <a:r>
              <a:rPr lang="sr-Latn-RS" dirty="0"/>
              <a:t>Broj unikatnih vozila</a:t>
            </a:r>
          </a:p>
          <a:p>
            <a:pPr lvl="1"/>
            <a:r>
              <a:rPr lang="sr-Latn-RS" dirty="0"/>
              <a:t>Broj unikatnih vozila svakog tipa – automobil, motor, autobus, kamion</a:t>
            </a:r>
          </a:p>
        </p:txBody>
      </p:sp>
    </p:spTree>
    <p:extLst>
      <p:ext uri="{BB962C8B-B14F-4D97-AF65-F5344CB8AC3E}">
        <p14:creationId xmlns:p14="http://schemas.microsoft.com/office/powerpoint/2010/main" val="28721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A70BBD7-EBFC-DCBA-8417-849A22BA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19" y="434108"/>
            <a:ext cx="11290961" cy="5120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6725D-7294-078C-6286-26937B03EC3F}"/>
              </a:ext>
            </a:extLst>
          </p:cNvPr>
          <p:cNvSpPr txBox="1"/>
          <p:nvPr/>
        </p:nvSpPr>
        <p:spPr>
          <a:xfrm>
            <a:off x="3686589" y="5671127"/>
            <a:ext cx="525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Analiza filtriranih </a:t>
            </a:r>
            <a:r>
              <a:rPr lang="sr-Latn-RS" dirty="0" err="1"/>
              <a:t>uzorkovanja</a:t>
            </a:r>
            <a:r>
              <a:rPr lang="sr-Latn-RS" dirty="0"/>
              <a:t> na osnovu parametara</a:t>
            </a:r>
          </a:p>
        </p:txBody>
      </p:sp>
    </p:spTree>
    <p:extLst>
      <p:ext uri="{BB962C8B-B14F-4D97-AF65-F5344CB8AC3E}">
        <p14:creationId xmlns:p14="http://schemas.microsoft.com/office/powerpoint/2010/main" val="380199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0BBD7-EBFC-DCBA-8417-849A22BA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5025" y="453889"/>
            <a:ext cx="5782146" cy="5120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56725D-7294-078C-6286-26937B03EC3F}"/>
              </a:ext>
            </a:extLst>
          </p:cNvPr>
          <p:cNvSpPr txBox="1"/>
          <p:nvPr/>
        </p:nvSpPr>
        <p:spPr>
          <a:xfrm>
            <a:off x="1578063" y="5686551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Analiza segmenata podataka po traci i satu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4DBB24-E11F-BB6A-F1C8-CAAD9180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281" y="2289996"/>
            <a:ext cx="2915057" cy="1448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96DB7-1900-B6A5-4283-C0DFDB893921}"/>
              </a:ext>
            </a:extLst>
          </p:cNvPr>
          <p:cNvSpPr txBox="1"/>
          <p:nvPr/>
        </p:nvSpPr>
        <p:spPr>
          <a:xfrm>
            <a:off x="7521572" y="3864634"/>
            <a:ext cx="369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Pomoćna funkcija za čuvanje rezultata</a:t>
            </a:r>
          </a:p>
        </p:txBody>
      </p:sp>
    </p:spTree>
    <p:extLst>
      <p:ext uri="{BB962C8B-B14F-4D97-AF65-F5344CB8AC3E}">
        <p14:creationId xmlns:p14="http://schemas.microsoft.com/office/powerpoint/2010/main" val="209157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E7BCF34-86F6-8258-68A5-64E6EE449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961" y="247206"/>
            <a:ext cx="4192077" cy="1887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C8AC0B2-F269-92DB-9D5E-FFC8DCD5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482" y="2338466"/>
            <a:ext cx="4005030" cy="1697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4907C-256F-C3BF-02ED-AD95C7886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720" y="4290584"/>
            <a:ext cx="8790553" cy="9483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B83F885A-EAF2-7CA6-699D-A6DD91D1E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890" y="5493844"/>
            <a:ext cx="4782217" cy="8764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7BF206-44B3-2C84-940D-F1253D841661}"/>
              </a:ext>
            </a:extLst>
          </p:cNvPr>
          <p:cNvSpPr txBox="1"/>
          <p:nvPr/>
        </p:nvSpPr>
        <p:spPr>
          <a:xfrm>
            <a:off x="8349084" y="672860"/>
            <a:ext cx="265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Učitavanje parametara sa komandne linije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AD0E7-8670-FDEA-4223-50195119F15C}"/>
              </a:ext>
            </a:extLst>
          </p:cNvPr>
          <p:cNvSpPr txBox="1"/>
          <p:nvPr/>
        </p:nvSpPr>
        <p:spPr>
          <a:xfrm>
            <a:off x="301924" y="3516785"/>
            <a:ext cx="263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Pokretanje analize i čuvanje rezultata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26DCE-88BF-7749-3EE1-E8C12587A04E}"/>
              </a:ext>
            </a:extLst>
          </p:cNvPr>
          <p:cNvSpPr txBox="1"/>
          <p:nvPr/>
        </p:nvSpPr>
        <p:spPr>
          <a:xfrm>
            <a:off x="8349084" y="2889537"/>
            <a:ext cx="259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Kreiranje </a:t>
            </a:r>
            <a:r>
              <a:rPr lang="sr-Latn-RS" dirty="0" err="1"/>
              <a:t>Spark</a:t>
            </a:r>
            <a:r>
              <a:rPr lang="sr-Latn-RS" dirty="0"/>
              <a:t> aplikacije i učitavanje </a:t>
            </a:r>
            <a:r>
              <a:rPr lang="sr-Latn-RS" dirty="0" err="1"/>
              <a:t>podaka</a:t>
            </a:r>
            <a:endParaRPr lang="sr-Latn-R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0A910-9CF8-EE63-A58F-72A1383BC56D}"/>
              </a:ext>
            </a:extLst>
          </p:cNvPr>
          <p:cNvSpPr txBox="1"/>
          <p:nvPr/>
        </p:nvSpPr>
        <p:spPr>
          <a:xfrm>
            <a:off x="8805392" y="5583931"/>
            <a:ext cx="2595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Zaustavljanje aplikacije i beleženje proteklog vremena</a:t>
            </a:r>
          </a:p>
        </p:txBody>
      </p:sp>
    </p:spTree>
    <p:extLst>
      <p:ext uri="{BB962C8B-B14F-4D97-AF65-F5344CB8AC3E}">
        <p14:creationId xmlns:p14="http://schemas.microsoft.com/office/powerpoint/2010/main" val="210253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9D-87D5-ED36-C704-50B06959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Priprema </a:t>
            </a:r>
            <a:r>
              <a:rPr lang="sr-Latn-RS" dirty="0" err="1"/>
              <a:t>Docker</a:t>
            </a:r>
            <a:r>
              <a:rPr lang="sr-Latn-RS" dirty="0"/>
              <a:t> mreže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D97B-1D78-F15C-4587-CBE2AED2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Kako bi simulirali izvršenje </a:t>
            </a:r>
            <a:r>
              <a:rPr lang="sr-Latn-RS" dirty="0" err="1"/>
              <a:t>Spark</a:t>
            </a:r>
            <a:r>
              <a:rPr lang="sr-Latn-RS" dirty="0"/>
              <a:t> aplikacije na klasteru računara, kreiraćemo </a:t>
            </a:r>
            <a:r>
              <a:rPr lang="sr-Latn-RS" dirty="0" err="1"/>
              <a:t>Docker</a:t>
            </a:r>
            <a:r>
              <a:rPr lang="sr-Latn-RS" dirty="0"/>
              <a:t> mrežu kontejnera za čuvanje podataka i njihovu obradu.</a:t>
            </a:r>
          </a:p>
          <a:p>
            <a:r>
              <a:rPr lang="sr-Latn-RS" dirty="0"/>
              <a:t>Kontejneri će biti postavljeni u mrežu pod imenom „bde“.</a:t>
            </a:r>
          </a:p>
          <a:p>
            <a:r>
              <a:rPr lang="sr-Latn-RS" dirty="0"/>
              <a:t>Biće korišćeni „</a:t>
            </a:r>
            <a:r>
              <a:rPr lang="sr-Latn-RS" dirty="0" err="1"/>
              <a:t>docker-compose.yaml</a:t>
            </a:r>
            <a:r>
              <a:rPr lang="sr-Latn-RS" dirty="0"/>
              <a:t>“ i „</a:t>
            </a:r>
            <a:r>
              <a:rPr lang="sr-Latn-RS" dirty="0" err="1"/>
              <a:t>hadoop.env</a:t>
            </a:r>
            <a:r>
              <a:rPr lang="sr-Latn-RS" dirty="0"/>
              <a:t>“ fajlovi koji su dobijeni kao deo predmetnog materijala.</a:t>
            </a:r>
          </a:p>
          <a:p>
            <a:r>
              <a:rPr lang="sr-Latn-RS" dirty="0" err="1"/>
              <a:t>Docker</a:t>
            </a:r>
            <a:r>
              <a:rPr lang="sr-Latn-RS" dirty="0"/>
              <a:t> </a:t>
            </a:r>
            <a:r>
              <a:rPr lang="sr-Latn-RS" dirty="0" err="1"/>
              <a:t>compose</a:t>
            </a:r>
            <a:r>
              <a:rPr lang="sr-Latn-RS" dirty="0"/>
              <a:t> je korišćen sa sledećim izmenama:</a:t>
            </a:r>
          </a:p>
          <a:p>
            <a:pPr lvl="1"/>
            <a:r>
              <a:rPr lang="sr-Latn-RS" dirty="0"/>
              <a:t>Ne kreiraju se „</a:t>
            </a:r>
            <a:r>
              <a:rPr lang="sr-Latn-RS" dirty="0" err="1"/>
              <a:t>resource</a:t>
            </a:r>
            <a:r>
              <a:rPr lang="sr-Latn-RS" dirty="0"/>
              <a:t> </a:t>
            </a:r>
            <a:r>
              <a:rPr lang="sr-Latn-RS" dirty="0" err="1"/>
              <a:t>manager</a:t>
            </a:r>
            <a:r>
              <a:rPr lang="sr-Latn-RS" dirty="0"/>
              <a:t>“ i „</a:t>
            </a:r>
            <a:r>
              <a:rPr lang="sr-Latn-RS" dirty="0" err="1"/>
              <a:t>node</a:t>
            </a:r>
            <a:r>
              <a:rPr lang="sr-Latn-RS" dirty="0"/>
              <a:t> </a:t>
            </a:r>
            <a:r>
              <a:rPr lang="sr-Latn-RS" dirty="0" err="1"/>
              <a:t>manager</a:t>
            </a:r>
            <a:r>
              <a:rPr lang="sr-Latn-RS" dirty="0"/>
              <a:t>“.</a:t>
            </a:r>
          </a:p>
          <a:p>
            <a:pPr lvl="1"/>
            <a:r>
              <a:rPr lang="sr-Latn-RS" dirty="0"/>
              <a:t>Verzija </a:t>
            </a:r>
            <a:r>
              <a:rPr lang="sr-Latn-RS" dirty="0" err="1"/>
              <a:t>Sparka</a:t>
            </a:r>
            <a:r>
              <a:rPr lang="sr-Latn-RS" dirty="0"/>
              <a:t> je podignuta na 3.3.</a:t>
            </a:r>
          </a:p>
        </p:txBody>
      </p:sp>
    </p:spTree>
    <p:extLst>
      <p:ext uri="{BB962C8B-B14F-4D97-AF65-F5344CB8AC3E}">
        <p14:creationId xmlns:p14="http://schemas.microsoft.com/office/powerpoint/2010/main" val="31376631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181</TotalTime>
  <Words>674</Words>
  <Application>Microsoft Office PowerPoint</Application>
  <PresentationFormat>Widescreen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Parcel</vt:lpstr>
      <vt:lpstr>Big DATA SYSTEMS – PROJECT 1</vt:lpstr>
      <vt:lpstr>Cilj Projekta</vt:lpstr>
      <vt:lpstr>Podaci</vt:lpstr>
      <vt:lpstr>PowerPoint Presentation</vt:lpstr>
      <vt:lpstr>Skripta za analizu </vt:lpstr>
      <vt:lpstr>PowerPoint Presentation</vt:lpstr>
      <vt:lpstr>PowerPoint Presentation</vt:lpstr>
      <vt:lpstr>PowerPoint Presentation</vt:lpstr>
      <vt:lpstr>Priprema Docker mreže</vt:lpstr>
      <vt:lpstr>PowerPoint Presentation</vt:lpstr>
      <vt:lpstr>PowerPoint Presentation</vt:lpstr>
      <vt:lpstr>PowerPoint Presentation</vt:lpstr>
      <vt:lpstr>PowerPoint Presentation</vt:lpstr>
      <vt:lpstr>Pokretanje aplikacije</vt:lpstr>
      <vt:lpstr>PowerPoint Presentation</vt:lpstr>
      <vt:lpstr>PowerPoint Presentation</vt:lpstr>
      <vt:lpstr>Kopiranje i pregled rezultata</vt:lpstr>
      <vt:lpstr>PowerPoint Presentation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Djordje Nikolic</dc:creator>
  <cp:lastModifiedBy>Djordje Nikolic</cp:lastModifiedBy>
  <cp:revision>7</cp:revision>
  <dcterms:created xsi:type="dcterms:W3CDTF">2023-03-03T20:54:33Z</dcterms:created>
  <dcterms:modified xsi:type="dcterms:W3CDTF">2023-03-03T23:56:41Z</dcterms:modified>
</cp:coreProperties>
</file>