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8"/>
  </p:notesMasterIdLst>
  <p:sldIdLst>
    <p:sldId id="256" r:id="rId2"/>
    <p:sldId id="311" r:id="rId3"/>
    <p:sldId id="307" r:id="rId4"/>
    <p:sldId id="309" r:id="rId5"/>
    <p:sldId id="330" r:id="rId6"/>
    <p:sldId id="312" r:id="rId7"/>
    <p:sldId id="313" r:id="rId8"/>
    <p:sldId id="347" r:id="rId9"/>
    <p:sldId id="331" r:id="rId10"/>
    <p:sldId id="314" r:id="rId11"/>
    <p:sldId id="348" r:id="rId12"/>
    <p:sldId id="349" r:id="rId13"/>
    <p:sldId id="350" r:id="rId14"/>
    <p:sldId id="351" r:id="rId15"/>
    <p:sldId id="332" r:id="rId16"/>
    <p:sldId id="333" r:id="rId17"/>
    <p:sldId id="352" r:id="rId18"/>
    <p:sldId id="354" r:id="rId19"/>
    <p:sldId id="353" r:id="rId20"/>
    <p:sldId id="355" r:id="rId21"/>
    <p:sldId id="356" r:id="rId22"/>
    <p:sldId id="357" r:id="rId23"/>
    <p:sldId id="358" r:id="rId24"/>
    <p:sldId id="359" r:id="rId25"/>
    <p:sldId id="345" r:id="rId26"/>
    <p:sldId id="346" r:id="rId27"/>
  </p:sldIdLst>
  <p:sldSz cx="9144000" cy="5143500" type="screen16x9"/>
  <p:notesSz cx="6858000" cy="9144000"/>
  <p:embeddedFontLst>
    <p:embeddedFont>
      <p:font typeface="Albert Sans" panose="020B0604020202020204" charset="0"/>
      <p:regular r:id="rId29"/>
      <p:bold r:id="rId30"/>
      <p:italic r:id="rId31"/>
      <p:boldItalic r:id="rId32"/>
    </p:embeddedFont>
    <p:embeddedFont>
      <p:font typeface="Albert Sans Medium" panose="020B0604020202020204" charset="0"/>
      <p:regular r:id="rId33"/>
      <p:bold r:id="rId34"/>
      <p:italic r:id="rId35"/>
      <p:boldItalic r:id="rId36"/>
    </p:embeddedFont>
    <p:embeddedFont>
      <p:font typeface="Albert Sans SemiBold" panose="020B0604020202020204" charset="0"/>
      <p:regular r:id="rId37"/>
      <p:bold r:id="rId38"/>
      <p:italic r:id="rId39"/>
      <p:boldItalic r:id="rId40"/>
    </p:embeddedFont>
    <p:embeddedFont>
      <p:font typeface="Barlow" panose="00000500000000000000" pitchFamily="2" charset="0"/>
      <p:regular r:id="rId41"/>
      <p:bold r:id="rId42"/>
      <p:italic r:id="rId43"/>
      <p:boldItalic r:id="rId44"/>
    </p:embeddedFont>
    <p:embeddedFont>
      <p:font typeface="Nunito Light" pitchFamily="2" charset="0"/>
      <p:regular r:id="rId45"/>
      <p:italic r:id="rId46"/>
    </p:embeddedFont>
    <p:embeddedFont>
      <p:font typeface="Orbitron"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927699-C1ED-43C3-A7AB-0C8446A395BF}">
  <a:tblStyle styleId="{D0927699-C1ED-43C3-A7AB-0C8446A395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7F9E7B-C09E-4AEE-BF0F-1224D54F145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49862fcd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49862fcd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272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4917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006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734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6005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df52a00d07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df52a00d07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640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434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512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18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54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357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df52a00d07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df52a00d07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935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456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925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85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416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821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df52a00d07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df52a00d07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286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0facb75130_0_1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0facb75130_0_1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5459e70b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5459e70b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1354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5459e70b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5459e70b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178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df52a00d07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df52a00d07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53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135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459e70b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459e70b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814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df52a00d07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df52a00d07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59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5100" y="3053300"/>
            <a:ext cx="6037200" cy="841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4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715100" y="1990600"/>
            <a:ext cx="1029000" cy="952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5175" y="3895100"/>
            <a:ext cx="60372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5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1290770" y="2312800"/>
            <a:ext cx="2907600" cy="4938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a:endParaRPr/>
          </a:p>
        </p:txBody>
      </p:sp>
      <p:sp>
        <p:nvSpPr>
          <p:cNvPr id="26" name="Google Shape;26;p5"/>
          <p:cNvSpPr txBox="1">
            <a:spLocks noGrp="1"/>
          </p:cNvSpPr>
          <p:nvPr>
            <p:ph type="subTitle" idx="2"/>
          </p:nvPr>
        </p:nvSpPr>
        <p:spPr>
          <a:xfrm>
            <a:off x="4945644" y="2312800"/>
            <a:ext cx="2907600" cy="493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rtl="0">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rtl="0">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rtl="0">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rtl="0">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rtl="0">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rtl="0">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rtl="0">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rtl="0">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a:endParaRPr/>
          </a:p>
        </p:txBody>
      </p:sp>
      <p:sp>
        <p:nvSpPr>
          <p:cNvPr id="27" name="Google Shape;27;p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txBox="1">
            <a:spLocks noGrp="1"/>
          </p:cNvSpPr>
          <p:nvPr>
            <p:ph type="subTitle" idx="3"/>
          </p:nvPr>
        </p:nvSpPr>
        <p:spPr>
          <a:xfrm>
            <a:off x="1290756" y="2730400"/>
            <a:ext cx="2907600" cy="147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4"/>
          </p:nvPr>
        </p:nvSpPr>
        <p:spPr>
          <a:xfrm>
            <a:off x="4945631" y="2730400"/>
            <a:ext cx="2907600" cy="147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p:nvPr/>
        </p:nvSpPr>
        <p:spPr>
          <a:xfrm rot="10800000" flipH="1">
            <a:off x="166252" y="905500"/>
            <a:ext cx="152400" cy="1524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rot="10800000" flipH="1">
            <a:off x="318651" y="819702"/>
            <a:ext cx="85800" cy="858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5"/>
          <p:cNvCxnSpPr/>
          <p:nvPr/>
        </p:nvCxnSpPr>
        <p:spPr>
          <a:xfrm rot="10800000">
            <a:off x="166250" y="375178"/>
            <a:ext cx="1097700" cy="0"/>
          </a:xfrm>
          <a:prstGeom prst="straightConnector1">
            <a:avLst/>
          </a:prstGeom>
          <a:noFill/>
          <a:ln w="9525" cap="flat" cmpd="sng">
            <a:solidFill>
              <a:schemeClr val="dk1"/>
            </a:solidFill>
            <a:prstDash val="solid"/>
            <a:round/>
            <a:headEnd type="none" w="med" len="med"/>
            <a:tailEnd type="none" w="med" len="med"/>
          </a:ln>
        </p:spPr>
      </p:cxnSp>
      <p:sp>
        <p:nvSpPr>
          <p:cNvPr id="33" name="Google Shape;33;p5"/>
          <p:cNvSpPr/>
          <p:nvPr/>
        </p:nvSpPr>
        <p:spPr>
          <a:xfrm flipH="1">
            <a:off x="7601400" y="1523600"/>
            <a:ext cx="1542600" cy="154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304650" y="1442400"/>
            <a:ext cx="1542600" cy="154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0" y="1385875"/>
            <a:ext cx="1542600" cy="154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296750" y="1304675"/>
            <a:ext cx="1542600" cy="154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5524846">
            <a:off x="684613" y="1301076"/>
            <a:ext cx="173514" cy="173514"/>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4723736">
            <a:off x="8296439" y="1426672"/>
            <a:ext cx="173445" cy="173445"/>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720000" y="535000"/>
            <a:ext cx="4208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48" name="Google Shape;48;p7"/>
          <p:cNvSpPr/>
          <p:nvPr/>
        </p:nvSpPr>
        <p:spPr>
          <a:xfrm>
            <a:off x="959850" y="4668300"/>
            <a:ext cx="7224300" cy="2637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8098347" y="4964471"/>
            <a:ext cx="85800" cy="858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a:spLocks noGrp="1"/>
          </p:cNvSpPr>
          <p:nvPr>
            <p:ph type="pic" idx="2"/>
          </p:nvPr>
        </p:nvSpPr>
        <p:spPr>
          <a:xfrm flipH="1">
            <a:off x="5641848" y="539496"/>
            <a:ext cx="2788800" cy="4059900"/>
          </a:xfrm>
          <a:prstGeom prst="round2SameRect">
            <a:avLst>
              <a:gd name="adj1" fmla="val 0"/>
              <a:gd name="adj2" fmla="val 0"/>
            </a:avLst>
          </a:prstGeom>
          <a:noFill/>
          <a:ln>
            <a:noFill/>
          </a:ln>
        </p:spPr>
      </p:sp>
      <p:sp>
        <p:nvSpPr>
          <p:cNvPr id="51" name="Google Shape;51;p7"/>
          <p:cNvSpPr txBox="1">
            <a:spLocks noGrp="1"/>
          </p:cNvSpPr>
          <p:nvPr>
            <p:ph type="subTitle" idx="1"/>
          </p:nvPr>
        </p:nvSpPr>
        <p:spPr>
          <a:xfrm>
            <a:off x="720000" y="1704600"/>
            <a:ext cx="4208400" cy="17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hlink"/>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2"/>
        <p:cNvGrpSpPr/>
        <p:nvPr/>
      </p:nvGrpSpPr>
      <p:grpSpPr>
        <a:xfrm>
          <a:off x="0" y="0"/>
          <a:ext cx="0" cy="0"/>
          <a:chOff x="0" y="0"/>
          <a:chExt cx="0" cy="0"/>
        </a:xfrm>
      </p:grpSpPr>
      <p:sp>
        <p:nvSpPr>
          <p:cNvPr id="213" name="Google Shape;213;p28"/>
          <p:cNvSpPr/>
          <p:nvPr/>
        </p:nvSpPr>
        <p:spPr>
          <a:xfrm rot="-804930">
            <a:off x="3666097" y="266076"/>
            <a:ext cx="5574305" cy="3295020"/>
          </a:xfrm>
          <a:prstGeom prst="arc">
            <a:avLst>
              <a:gd name="adj1" fmla="val 16057500"/>
              <a:gd name="adj2" fmla="val 5515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rot="-6395119">
            <a:off x="5840319" y="263514"/>
            <a:ext cx="173415" cy="173415"/>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rot="10800000" flipH="1">
            <a:off x="476902" y="4694300"/>
            <a:ext cx="152400" cy="1524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rot="10800000" flipH="1">
            <a:off x="629301" y="4608502"/>
            <a:ext cx="85800" cy="858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7"/>
        <p:cNvGrpSpPr/>
        <p:nvPr/>
      </p:nvGrpSpPr>
      <p:grpSpPr>
        <a:xfrm>
          <a:off x="0" y="0"/>
          <a:ext cx="0" cy="0"/>
          <a:chOff x="0" y="0"/>
          <a:chExt cx="0" cy="0"/>
        </a:xfrm>
      </p:grpSpPr>
      <p:sp>
        <p:nvSpPr>
          <p:cNvPr id="218" name="Google Shape;218;p29"/>
          <p:cNvSpPr/>
          <p:nvPr/>
        </p:nvSpPr>
        <p:spPr>
          <a:xfrm rot="-2254707">
            <a:off x="-4148942" y="-1447448"/>
            <a:ext cx="7224432" cy="263702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rot="-5400000">
            <a:off x="1425296" y="222178"/>
            <a:ext cx="85800" cy="858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rot="-2254707">
            <a:off x="6325708" y="3760577"/>
            <a:ext cx="7224432" cy="263702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rot="-5400000">
            <a:off x="7659671" y="4726428"/>
            <a:ext cx="85800" cy="858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163"/>
        <p:cNvGrpSpPr/>
        <p:nvPr/>
      </p:nvGrpSpPr>
      <p:grpSpPr>
        <a:xfrm>
          <a:off x="0" y="0"/>
          <a:ext cx="0" cy="0"/>
          <a:chOff x="0" y="0"/>
          <a:chExt cx="0" cy="0"/>
        </a:xfrm>
      </p:grpSpPr>
      <p:sp>
        <p:nvSpPr>
          <p:cNvPr id="194" name="Google Shape;194;p7"/>
          <p:cNvSpPr txBox="1">
            <a:spLocks noGrp="1"/>
          </p:cNvSpPr>
          <p:nvPr>
            <p:ph type="title"/>
          </p:nvPr>
        </p:nvSpPr>
        <p:spPr>
          <a:xfrm>
            <a:off x="945441" y="1323878"/>
            <a:ext cx="3442500" cy="1431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95" name="Google Shape;195;p7"/>
          <p:cNvSpPr txBox="1">
            <a:spLocks noGrp="1"/>
          </p:cNvSpPr>
          <p:nvPr>
            <p:ph type="subTitle" idx="1"/>
          </p:nvPr>
        </p:nvSpPr>
        <p:spPr>
          <a:xfrm>
            <a:off x="945450" y="2750728"/>
            <a:ext cx="3442500" cy="107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303022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64950" y="737225"/>
            <a:ext cx="4814100" cy="2945700"/>
          </a:xfrm>
          <a:prstGeom prst="rect">
            <a:avLst/>
          </a:prstGeom>
          <a:solidFill>
            <a:schemeClr val="lt1"/>
          </a:solidFill>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8500" b="0">
                <a:latin typeface="Albert Sans SemiBold"/>
                <a:ea typeface="Albert Sans SemiBold"/>
                <a:cs typeface="Albert Sans SemiBold"/>
                <a:sym typeface="Albert Sans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488500" y="3653275"/>
            <a:ext cx="4167000" cy="3528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rot="10800000">
            <a:off x="269250" y="362050"/>
            <a:ext cx="10977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rot="10800000">
            <a:off x="7750700" y="4970800"/>
            <a:ext cx="10977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07647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1pPr>
            <a:lvl2pPr lvl="1"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2pPr>
            <a:lvl3pPr lvl="2"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3pPr>
            <a:lvl4pPr lvl="3"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4pPr>
            <a:lvl5pPr lvl="4"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5pPr>
            <a:lvl6pPr lvl="5"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6pPr>
            <a:lvl7pPr lvl="6"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7pPr>
            <a:lvl8pPr lvl="7"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8pPr>
            <a:lvl9pPr lvl="8"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8" r:id="rId4"/>
    <p:sldLayoutId id="2147483674" r:id="rId5"/>
    <p:sldLayoutId id="2147483675" r:id="rId6"/>
    <p:sldLayoutId id="2147483680" r:id="rId7"/>
    <p:sldLayoutId id="214748368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p:nvPr/>
        </p:nvSpPr>
        <p:spPr>
          <a:xfrm rot="2260023">
            <a:off x="2241254" y="-402920"/>
            <a:ext cx="4502416" cy="584919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 name="Google Shape;234;p33"/>
          <p:cNvSpPr/>
          <p:nvPr/>
        </p:nvSpPr>
        <p:spPr>
          <a:xfrm rot="-428975">
            <a:off x="1955424" y="3663395"/>
            <a:ext cx="173549" cy="173549"/>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 name="Google Shape;235;p33"/>
          <p:cNvSpPr/>
          <p:nvPr/>
        </p:nvSpPr>
        <p:spPr>
          <a:xfrm rot="-1124341">
            <a:off x="6652921" y="729319"/>
            <a:ext cx="250266" cy="250266"/>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 name="Google Shape;831;p30">
            <a:extLst>
              <a:ext uri="{FF2B5EF4-FFF2-40B4-BE49-F238E27FC236}">
                <a16:creationId xmlns:a16="http://schemas.microsoft.com/office/drawing/2014/main" id="{A205CD05-89BA-4AAB-A878-2ECFA2A6798B}"/>
              </a:ext>
            </a:extLst>
          </p:cNvPr>
          <p:cNvSpPr txBox="1">
            <a:spLocks noGrp="1"/>
          </p:cNvSpPr>
          <p:nvPr>
            <p:ph type="ctrTitle"/>
          </p:nvPr>
        </p:nvSpPr>
        <p:spPr>
          <a:xfrm>
            <a:off x="1269460" y="1597369"/>
            <a:ext cx="6924515" cy="2152800"/>
          </a:xfrm>
          <a:prstGeom prst="rect">
            <a:avLst/>
          </a:prstGeom>
        </p:spPr>
        <p:txBody>
          <a:bodyPr spcFirstLastPara="1" wrap="square" lIns="91425" tIns="91425" rIns="91425" bIns="91425" anchor="ctr" anchorCtr="0">
            <a:noAutofit/>
          </a:bodyPr>
          <a:lstStyle/>
          <a:p>
            <a:r>
              <a:rPr lang="en-150" sz="3600" b="1" dirty="0" err="1">
                <a:effectLst/>
                <a:latin typeface="Times New Roman" panose="02020603050405020304" pitchFamily="18" charset="0"/>
                <a:ea typeface="Calibri" panose="020F0502020204030204" pitchFamily="34" charset="0"/>
                <a:cs typeface="Times New Roman" panose="02020603050405020304" pitchFamily="18" charset="0"/>
              </a:rPr>
              <a:t>Replikacija</a:t>
            </a:r>
            <a:r>
              <a:rPr lang="en-150"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150" sz="3600" b="1" dirty="0" err="1">
                <a:effectLst/>
                <a:latin typeface="Times New Roman" panose="02020603050405020304" pitchFamily="18" charset="0"/>
                <a:ea typeface="Calibri" panose="020F0502020204030204" pitchFamily="34" charset="0"/>
                <a:cs typeface="Times New Roman" panose="02020603050405020304" pitchFamily="18" charset="0"/>
              </a:rPr>
              <a:t>baza</a:t>
            </a:r>
            <a:r>
              <a:rPr lang="en-150"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150" sz="3600" b="1" dirty="0" err="1">
                <a:effectLst/>
                <a:latin typeface="Times New Roman" panose="02020603050405020304" pitchFamily="18" charset="0"/>
                <a:ea typeface="Calibri" panose="020F0502020204030204" pitchFamily="34" charset="0"/>
                <a:cs typeface="Times New Roman" panose="02020603050405020304" pitchFamily="18" charset="0"/>
              </a:rPr>
              <a:t>podataka</a:t>
            </a:r>
            <a:r>
              <a:rPr lang="en-150"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150" sz="3600" b="1" dirty="0" err="1">
                <a:effectLst/>
                <a:latin typeface="Times New Roman" panose="02020603050405020304" pitchFamily="18" charset="0"/>
                <a:ea typeface="Calibri" panose="020F0502020204030204" pitchFamily="34" charset="0"/>
                <a:cs typeface="Times New Roman" panose="02020603050405020304" pitchFamily="18" charset="0"/>
              </a:rPr>
              <a:t>kao</a:t>
            </a:r>
            <a:r>
              <a:rPr lang="en-150"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150" sz="3600" b="1" dirty="0" err="1">
                <a:effectLst/>
                <a:latin typeface="Times New Roman" panose="02020603050405020304" pitchFamily="18" charset="0"/>
                <a:ea typeface="Calibri" panose="020F0502020204030204" pitchFamily="34" charset="0"/>
                <a:cs typeface="Times New Roman" panose="02020603050405020304" pitchFamily="18" charset="0"/>
              </a:rPr>
              <a:t>mehanizam</a:t>
            </a:r>
            <a:r>
              <a:rPr lang="en-150"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150" sz="3600" b="1" dirty="0" err="1">
                <a:effectLst/>
                <a:latin typeface="Times New Roman" panose="02020603050405020304" pitchFamily="18" charset="0"/>
                <a:ea typeface="Calibri" panose="020F0502020204030204" pitchFamily="34" charset="0"/>
                <a:cs typeface="Times New Roman" panose="02020603050405020304" pitchFamily="18" charset="0"/>
              </a:rPr>
              <a:t>oporavka</a:t>
            </a:r>
            <a:r>
              <a:rPr lang="en-150"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150" sz="3600" b="1" dirty="0" err="1">
                <a:effectLst/>
                <a:latin typeface="Times New Roman" panose="02020603050405020304" pitchFamily="18" charset="0"/>
                <a:ea typeface="Calibri" panose="020F0502020204030204" pitchFamily="34" charset="0"/>
                <a:cs typeface="Times New Roman" panose="02020603050405020304" pitchFamily="18" charset="0"/>
              </a:rPr>
              <a:t>baza</a:t>
            </a:r>
            <a:r>
              <a:rPr lang="en-150"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150" sz="3600" b="1" dirty="0" err="1">
                <a:effectLst/>
                <a:latin typeface="Times New Roman" panose="02020603050405020304" pitchFamily="18" charset="0"/>
                <a:ea typeface="Calibri" panose="020F0502020204030204" pitchFamily="34" charset="0"/>
                <a:cs typeface="Times New Roman" panose="02020603050405020304" pitchFamily="18" charset="0"/>
              </a:rPr>
              <a:t>podataka</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err="1">
                <a:effectLst/>
                <a:latin typeface="Times New Roman" panose="02020603050405020304" pitchFamily="18" charset="0"/>
                <a:ea typeface="Calibri" panose="020F0502020204030204" pitchFamily="34" charset="0"/>
                <a:cs typeface="Times New Roman" panose="02020603050405020304" pitchFamily="18" charset="0"/>
              </a:rPr>
              <a:t>kod</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MongoDB</a:t>
            </a:r>
            <a:br>
              <a:rPr lang="en-150" sz="4000" dirty="0">
                <a:effectLst/>
                <a:latin typeface="Times New Roman" panose="02020603050405020304" pitchFamily="18" charset="0"/>
                <a:ea typeface="Calibri" panose="020F0502020204030204" pitchFamily="34" charset="0"/>
                <a:cs typeface="Times New Roman" panose="02020603050405020304" pitchFamily="18" charset="0"/>
              </a:rPr>
            </a:br>
            <a:endParaRPr sz="4000" dirty="0">
              <a:latin typeface="Times New Roman" panose="02020603050405020304" pitchFamily="18" charset="0"/>
              <a:cs typeface="Times New Roman" panose="02020603050405020304" pitchFamily="18" charset="0"/>
            </a:endParaRPr>
          </a:p>
        </p:txBody>
      </p:sp>
      <p:sp>
        <p:nvSpPr>
          <p:cNvPr id="8" name="Google Shape;832;p30">
            <a:extLst>
              <a:ext uri="{FF2B5EF4-FFF2-40B4-BE49-F238E27FC236}">
                <a16:creationId xmlns:a16="http://schemas.microsoft.com/office/drawing/2014/main" id="{FCA5175F-09A7-406A-BE3F-398F41B1C1AC}"/>
              </a:ext>
            </a:extLst>
          </p:cNvPr>
          <p:cNvSpPr txBox="1">
            <a:spLocks/>
          </p:cNvSpPr>
          <p:nvPr/>
        </p:nvSpPr>
        <p:spPr>
          <a:xfrm>
            <a:off x="1296138" y="3416400"/>
            <a:ext cx="6551700" cy="4635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lbert Sans"/>
              <a:buNone/>
              <a:defRPr sz="15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r>
              <a:rPr lang="sr-Latn-RS" dirty="0">
                <a:latin typeface="Times New Roman" panose="02020603050405020304" pitchFamily="18" charset="0"/>
                <a:cs typeface="Times New Roman" panose="02020603050405020304" pitchFamily="18" charset="0"/>
              </a:rPr>
              <a:t>Student: Đorđe Petković, 1614	Mentor: prof. Aleksandar Stanimirović</a:t>
            </a:r>
            <a:endParaRPr lang="ru-RU" dirty="0">
              <a:latin typeface="Times New Roman" panose="02020603050405020304" pitchFamily="18" charset="0"/>
              <a:cs typeface="Times New Roman" panose="02020603050405020304" pitchFamily="18" charset="0"/>
            </a:endParaRPr>
          </a:p>
        </p:txBody>
      </p:sp>
      <p:sp>
        <p:nvSpPr>
          <p:cNvPr id="9" name="Google Shape;758;p36">
            <a:extLst>
              <a:ext uri="{FF2B5EF4-FFF2-40B4-BE49-F238E27FC236}">
                <a16:creationId xmlns:a16="http://schemas.microsoft.com/office/drawing/2014/main" id="{088F311B-58C7-43F2-9E1C-D8EDAA109899}"/>
              </a:ext>
            </a:extLst>
          </p:cNvPr>
          <p:cNvSpPr txBox="1">
            <a:spLocks/>
          </p:cNvSpPr>
          <p:nvPr/>
        </p:nvSpPr>
        <p:spPr>
          <a:xfrm>
            <a:off x="1706101" y="220088"/>
            <a:ext cx="6355500" cy="38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300"/>
              <a:buFont typeface="Barlow"/>
              <a:buNone/>
              <a:defRPr sz="15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9pPr>
          </a:lstStyle>
          <a:p>
            <a:pPr marL="0" indent="0"/>
            <a:r>
              <a:rPr lang="sr-Cyrl-RS" sz="2000" dirty="0">
                <a:solidFill>
                  <a:schemeClr val="tx1"/>
                </a:solidFill>
                <a:latin typeface="Times New Roman" panose="02020603050405020304" pitchFamily="18" charset="0"/>
                <a:cs typeface="Times New Roman" panose="02020603050405020304" pitchFamily="18" charset="0"/>
              </a:rPr>
              <a:t>Универзитет у Нишу</a:t>
            </a:r>
          </a:p>
          <a:p>
            <a:pPr marL="0" indent="0"/>
            <a:r>
              <a:rPr lang="sr-Cyrl-RS" sz="2000" dirty="0">
                <a:solidFill>
                  <a:schemeClr val="tx1"/>
                </a:solidFill>
                <a:latin typeface="Times New Roman" panose="02020603050405020304" pitchFamily="18" charset="0"/>
                <a:cs typeface="Times New Roman" panose="02020603050405020304" pitchFamily="18" charset="0"/>
              </a:rPr>
              <a:t>Електронски факултет</a:t>
            </a:r>
            <a:br>
              <a:rPr lang="sr-Cyrl-RS" sz="2000" dirty="0">
                <a:solidFill>
                  <a:schemeClr val="tx1"/>
                </a:solidFill>
                <a:latin typeface="Times New Roman" panose="02020603050405020304" pitchFamily="18" charset="0"/>
                <a:cs typeface="Times New Roman" panose="02020603050405020304" pitchFamily="18" charset="0"/>
              </a:rPr>
            </a:br>
            <a:r>
              <a:rPr lang="sr-Cyrl-RS" sz="2000" dirty="0">
                <a:solidFill>
                  <a:schemeClr val="tx1"/>
                </a:solidFill>
                <a:latin typeface="Times New Roman" panose="02020603050405020304" pitchFamily="18" charset="0"/>
                <a:cs typeface="Times New Roman" panose="02020603050405020304" pitchFamily="18" charset="0"/>
              </a:rPr>
              <a:t>Катедра за рачунарство</a:t>
            </a:r>
            <a:endParaRPr lang="en-GB" sz="2000"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1A13F1C-E4B6-4331-8A66-3FFE5BDCDAF7}"/>
              </a:ext>
            </a:extLst>
          </p:cNvPr>
          <p:cNvPicPr/>
          <p:nvPr/>
        </p:nvPicPr>
        <p:blipFill>
          <a:blip r:embed="rId3">
            <a:extLst>
              <a:ext uri="{28A0092B-C50C-407E-A947-70E740481C1C}">
                <a14:useLocalDpi xmlns:a14="http://schemas.microsoft.com/office/drawing/2010/main" val="0"/>
              </a:ext>
            </a:extLst>
          </a:blip>
          <a:stretch>
            <a:fillRect/>
          </a:stretch>
        </p:blipFill>
        <p:spPr>
          <a:xfrm>
            <a:off x="1560868" y="260514"/>
            <a:ext cx="962660" cy="962660"/>
          </a:xfrm>
          <a:prstGeom prst="rect">
            <a:avLst/>
          </a:prstGeom>
        </p:spPr>
      </p:pic>
      <p:pic>
        <p:nvPicPr>
          <p:cNvPr id="11" name="Picture 10">
            <a:extLst>
              <a:ext uri="{FF2B5EF4-FFF2-40B4-BE49-F238E27FC236}">
                <a16:creationId xmlns:a16="http://schemas.microsoft.com/office/drawing/2014/main" id="{E7FD6BF6-F2E0-4917-9517-DFDD72F815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3539" y="260507"/>
            <a:ext cx="1079186" cy="10791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1FCBE3A-8B82-430F-AE9F-A95CD44DE89A}"/>
              </a:ext>
            </a:extLst>
          </p:cNvPr>
          <p:cNvGraphicFramePr>
            <a:graphicFrameLocks noGrp="1"/>
          </p:cNvGraphicFramePr>
          <p:nvPr>
            <p:extLst>
              <p:ext uri="{D42A27DB-BD31-4B8C-83A1-F6EECF244321}">
                <p14:modId xmlns:p14="http://schemas.microsoft.com/office/powerpoint/2010/main" val="2388059681"/>
              </p:ext>
            </p:extLst>
          </p:nvPr>
        </p:nvGraphicFramePr>
        <p:xfrm>
          <a:off x="1235869" y="1458133"/>
          <a:ext cx="7248375" cy="2313874"/>
        </p:xfrm>
        <a:graphic>
          <a:graphicData uri="http://schemas.openxmlformats.org/drawingml/2006/table">
            <a:tbl>
              <a:tblPr firstRow="1" firstCol="1" bandRow="1"/>
              <a:tblGrid>
                <a:gridCol w="7248375">
                  <a:extLst>
                    <a:ext uri="{9D8B030D-6E8A-4147-A177-3AD203B41FA5}">
                      <a16:colId xmlns:a16="http://schemas.microsoft.com/office/drawing/2014/main" val="167316351"/>
                    </a:ext>
                  </a:extLst>
                </a:gridCol>
              </a:tblGrid>
              <a:tr h="2313874">
                <a:tc>
                  <a:txBody>
                    <a:bodyPr/>
                    <a:lstStyle/>
                    <a:p>
                      <a:r>
                        <a:rPr lang="sr-Latn-RS" sz="1400" b="0" i="0" u="none" strike="noStrike" cap="none" dirty="0">
                          <a:solidFill>
                            <a:schemeClr val="tx1"/>
                          </a:solidFill>
                          <a:effectLst/>
                          <a:latin typeface="+mn-lt"/>
                          <a:ea typeface="+mn-ea"/>
                          <a:cs typeface="+mn-cs"/>
                          <a:sym typeface="Arial"/>
                        </a:rPr>
                        <a:t>Članovi seta replika mogu biti:</a:t>
                      </a:r>
                      <a:endParaRPr lang="en-150" sz="1400" b="0" i="0" u="none" strike="noStrike" cap="none" dirty="0">
                        <a:solidFill>
                          <a:schemeClr val="tx1"/>
                        </a:solidFill>
                        <a:effectLst/>
                        <a:latin typeface="+mn-lt"/>
                        <a:ea typeface="+mn-ea"/>
                        <a:cs typeface="+mn-cs"/>
                        <a:sym typeface="Arial"/>
                      </a:endParaRPr>
                    </a:p>
                    <a:p>
                      <a:pPr marL="285750" lvl="0" indent="-285750">
                        <a:buFont typeface="Arial" panose="020B0604020202020204" pitchFamily="34" charset="0"/>
                        <a:buChar char="•"/>
                      </a:pPr>
                      <a:r>
                        <a:rPr lang="sr-Latn-RS" sz="1400" b="0" i="0" u="none" strike="noStrike" cap="none" dirty="0">
                          <a:solidFill>
                            <a:schemeClr val="tx1"/>
                          </a:solidFill>
                          <a:effectLst/>
                          <a:latin typeface="+mn-lt"/>
                          <a:ea typeface="+mn-ea"/>
                          <a:cs typeface="+mn-cs"/>
                          <a:sym typeface="Arial"/>
                        </a:rPr>
                        <a:t>Primarni</a:t>
                      </a:r>
                      <a:endParaRPr lang="en-150" sz="1400" b="0" i="0" u="none" strike="noStrike" cap="none" dirty="0">
                        <a:solidFill>
                          <a:schemeClr val="tx1"/>
                        </a:solidFill>
                        <a:effectLst/>
                        <a:latin typeface="+mn-lt"/>
                        <a:ea typeface="+mn-ea"/>
                        <a:cs typeface="+mn-cs"/>
                        <a:sym typeface="Arial"/>
                      </a:endParaRPr>
                    </a:p>
                    <a:p>
                      <a:pPr marL="285750" lvl="0" indent="-285750">
                        <a:buFont typeface="Arial" panose="020B0604020202020204" pitchFamily="34" charset="0"/>
                        <a:buChar char="•"/>
                      </a:pPr>
                      <a:r>
                        <a:rPr lang="sr-Latn-RS" sz="1400" b="0" i="0" u="none" strike="noStrike" cap="none" dirty="0">
                          <a:solidFill>
                            <a:schemeClr val="tx1"/>
                          </a:solidFill>
                          <a:effectLst/>
                          <a:latin typeface="+mn-lt"/>
                          <a:ea typeface="+mn-ea"/>
                          <a:cs typeface="+mn-cs"/>
                          <a:sym typeface="Arial"/>
                        </a:rPr>
                        <a:t>Sekundarni</a:t>
                      </a:r>
                      <a:endParaRPr lang="en-150" sz="1400" b="0" i="0" u="none" strike="noStrike" cap="none" dirty="0">
                        <a:solidFill>
                          <a:schemeClr val="tx1"/>
                        </a:solidFill>
                        <a:effectLst/>
                        <a:latin typeface="+mn-lt"/>
                        <a:ea typeface="+mn-ea"/>
                        <a:cs typeface="+mn-cs"/>
                        <a:sym typeface="Arial"/>
                      </a:endParaRPr>
                    </a:p>
                    <a:p>
                      <a:pPr marL="285750" lvl="0" indent="-285750">
                        <a:buFont typeface="Arial" panose="020B0604020202020204" pitchFamily="34" charset="0"/>
                        <a:buChar char="•"/>
                      </a:pPr>
                      <a:r>
                        <a:rPr lang="sr-Latn-RS" sz="1400" b="0" i="0" u="none" strike="noStrike" cap="none" dirty="0">
                          <a:solidFill>
                            <a:schemeClr val="tx1"/>
                          </a:solidFill>
                          <a:effectLst/>
                          <a:latin typeface="+mn-lt"/>
                          <a:ea typeface="+mn-ea"/>
                          <a:cs typeface="+mn-cs"/>
                          <a:sym typeface="Arial"/>
                        </a:rPr>
                        <a:t>Arbitreri</a:t>
                      </a:r>
                      <a:endParaRPr lang="en-150" sz="1400" b="0" i="0" u="none" strike="noStrike" cap="none" dirty="0">
                        <a:solidFill>
                          <a:schemeClr val="tx1"/>
                        </a:solidFill>
                        <a:effectLst/>
                        <a:latin typeface="+mn-lt"/>
                        <a:ea typeface="+mn-ea"/>
                        <a:cs typeface="+mn-cs"/>
                        <a:sym typeface="Arial"/>
                      </a:endParaRPr>
                    </a:p>
                    <a:p>
                      <a:pPr>
                        <a:lnSpc>
                          <a:spcPct val="115000"/>
                        </a:lnSpc>
                        <a:spcAft>
                          <a:spcPts val="1000"/>
                        </a:spcAft>
                      </a:pPr>
                      <a:endParaRPr lang="sr-Latn-RS" sz="1400" b="0" i="0" u="none" strike="noStrike" cap="none" dirty="0">
                        <a:solidFill>
                          <a:schemeClr val="tx1"/>
                        </a:solidFill>
                        <a:effectLst/>
                        <a:latin typeface="+mn-lt"/>
                        <a:ea typeface="+mn-ea"/>
                        <a:cs typeface="+mn-cs"/>
                        <a:sym typeface="Arial"/>
                      </a:endParaRPr>
                    </a:p>
                    <a:p>
                      <a:pPr>
                        <a:lnSpc>
                          <a:spcPct val="115000"/>
                        </a:lnSpc>
                        <a:spcAft>
                          <a:spcPts val="1000"/>
                        </a:spcAft>
                      </a:pPr>
                      <a:r>
                        <a:rPr lang="sr-Latn-RS" sz="1400" b="0" i="0" u="none" strike="noStrike" cap="none" dirty="0">
                          <a:solidFill>
                            <a:schemeClr val="tx1"/>
                          </a:solidFill>
                          <a:effectLst/>
                          <a:latin typeface="+mn-lt"/>
                          <a:ea typeface="+mn-ea"/>
                          <a:cs typeface="+mn-cs"/>
                          <a:sym typeface="Arial"/>
                        </a:rPr>
                        <a:t>Ukoliko se implementira replikacija, minimalna konfiguracija za skup replika je skup sa tri člana koji sadrže podatke, odnosno jedan primarni i dva sekundarna člana. U nekim slučajevima, ukoliko dodavanje drugog sekundarnog člana nije moguće, može se dodati arbiter</a:t>
                      </a:r>
                      <a:endParaRPr lang="en-150"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4060541"/>
                  </a:ext>
                </a:extLst>
              </a:tr>
            </a:tbl>
          </a:graphicData>
        </a:graphic>
      </p:graphicFrame>
      <p:sp>
        <p:nvSpPr>
          <p:cNvPr id="10" name="TextBox 9">
            <a:extLst>
              <a:ext uri="{FF2B5EF4-FFF2-40B4-BE49-F238E27FC236}">
                <a16:creationId xmlns:a16="http://schemas.microsoft.com/office/drawing/2014/main" id="{E7EA182E-E891-4BF9-A1F9-2FE80FA25223}"/>
              </a:ext>
            </a:extLst>
          </p:cNvPr>
          <p:cNvSpPr txBox="1"/>
          <p:nvPr/>
        </p:nvSpPr>
        <p:spPr>
          <a:xfrm>
            <a:off x="1354238" y="655276"/>
            <a:ext cx="5347503" cy="417871"/>
          </a:xfrm>
          <a:prstGeom prst="rect">
            <a:avLst/>
          </a:prstGeom>
          <a:noFill/>
        </p:spPr>
        <p:txBody>
          <a:bodyPr wrap="square">
            <a:spAutoFit/>
          </a:bodyPr>
          <a:lstStyle/>
          <a:p>
            <a:pPr>
              <a:lnSpc>
                <a:spcPct val="115000"/>
              </a:lnSpc>
              <a:spcBef>
                <a:spcPts val="200"/>
              </a:spcBef>
            </a:pPr>
            <a:r>
              <a:rPr lang="sr-Latn-RS" sz="2000" b="1" dirty="0">
                <a:effectLst/>
                <a:latin typeface="Times New Roman" panose="02020603050405020304" pitchFamily="18" charset="0"/>
                <a:ea typeface="Times New Roman" panose="02020603050405020304" pitchFamily="18" charset="0"/>
                <a:cs typeface="Times New Roman" panose="02020603050405020304" pitchFamily="18" charset="0"/>
              </a:rPr>
              <a:t>Članovi seta replika</a:t>
            </a:r>
            <a:endParaRPr lang="en-150"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43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0" name="TextBox 9">
            <a:extLst>
              <a:ext uri="{FF2B5EF4-FFF2-40B4-BE49-F238E27FC236}">
                <a16:creationId xmlns:a16="http://schemas.microsoft.com/office/drawing/2014/main" id="{E7EA182E-E891-4BF9-A1F9-2FE80FA25223}"/>
              </a:ext>
            </a:extLst>
          </p:cNvPr>
          <p:cNvSpPr txBox="1"/>
          <p:nvPr/>
        </p:nvSpPr>
        <p:spPr>
          <a:xfrm>
            <a:off x="539851" y="179520"/>
            <a:ext cx="6169306" cy="483017"/>
          </a:xfrm>
          <a:prstGeom prst="rect">
            <a:avLst/>
          </a:prstGeom>
          <a:noFill/>
        </p:spPr>
        <p:txBody>
          <a:bodyPr wrap="square">
            <a:spAutoFit/>
          </a:bodyPr>
          <a:lstStyle/>
          <a:p>
            <a:pPr>
              <a:lnSpc>
                <a:spcPct val="115000"/>
              </a:lnSpc>
              <a:spcBef>
                <a:spcPts val="200"/>
              </a:spcBef>
            </a:pPr>
            <a:r>
              <a:rPr lang="sr-Latn-RS" sz="2400" dirty="0">
                <a:effectLst/>
                <a:latin typeface="Times New Roman" panose="02020603050405020304" pitchFamily="18" charset="0"/>
                <a:ea typeface="Calibri" panose="020F0502020204030204" pitchFamily="34" charset="0"/>
              </a:rPr>
              <a:t>Primarni članovi</a:t>
            </a:r>
            <a:endParaRPr lang="en-150"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Google Shape;282;p37">
            <a:extLst>
              <a:ext uri="{FF2B5EF4-FFF2-40B4-BE49-F238E27FC236}">
                <a16:creationId xmlns:a16="http://schemas.microsoft.com/office/drawing/2014/main" id="{A4C2259B-CEBB-4DB1-AECD-A269DA673387}"/>
              </a:ext>
            </a:extLst>
          </p:cNvPr>
          <p:cNvSpPr txBox="1">
            <a:spLocks noGrp="1"/>
          </p:cNvSpPr>
          <p:nvPr>
            <p:ph type="subTitle" idx="1"/>
          </p:nvPr>
        </p:nvSpPr>
        <p:spPr>
          <a:xfrm>
            <a:off x="807960" y="1558663"/>
            <a:ext cx="3621165" cy="3163808"/>
          </a:xfrm>
          <a:prstGeom prst="rect">
            <a:avLst/>
          </a:prstGeom>
        </p:spPr>
        <p:txBody>
          <a:bodyPr spcFirstLastPara="1" wrap="square" lIns="91425" tIns="91425" rIns="91425" bIns="91425" anchor="t" anchorCtr="0">
            <a:noAutofit/>
          </a:bodyPr>
          <a:lstStyle/>
          <a:p>
            <a:pPr marL="285750" indent="-285750" algn="just">
              <a:buSzPts val="1100"/>
            </a:pPr>
            <a:r>
              <a:rPr lang="sr-Latn-RS" sz="1800" dirty="0">
                <a:effectLst/>
                <a:latin typeface="Times New Roman" panose="02020603050405020304" pitchFamily="18" charset="0"/>
                <a:ea typeface="Calibri" panose="020F0502020204030204" pitchFamily="34" charset="0"/>
              </a:rPr>
              <a:t>Primaju </a:t>
            </a:r>
            <a:r>
              <a:rPr lang="sr-Latn-RS" sz="1800" b="1" dirty="0">
                <a:effectLst/>
                <a:latin typeface="Times New Roman" panose="02020603050405020304" pitchFamily="18" charset="0"/>
                <a:ea typeface="Calibri" panose="020F0502020204030204" pitchFamily="34" charset="0"/>
              </a:rPr>
              <a:t>write</a:t>
            </a:r>
            <a:r>
              <a:rPr lang="sr-Latn-RS" sz="1800" dirty="0">
                <a:effectLst/>
                <a:latin typeface="Times New Roman" panose="02020603050405020304" pitchFamily="18" charset="0"/>
                <a:ea typeface="Calibri" panose="020F0502020204030204" pitchFamily="34" charset="0"/>
              </a:rPr>
              <a:t> operacije</a:t>
            </a:r>
          </a:p>
          <a:p>
            <a:pPr marL="285750" indent="-285750" algn="just">
              <a:buSzPts val="1100"/>
            </a:pPr>
            <a:r>
              <a:rPr lang="sr-Latn-RS" sz="1800" dirty="0">
                <a:latin typeface="Times New Roman" panose="02020603050405020304" pitchFamily="18" charset="0"/>
                <a:ea typeface="Calibri" panose="020F0502020204030204" pitchFamily="34" charset="0"/>
              </a:rPr>
              <a:t>Beleže operacije u svoj </a:t>
            </a:r>
            <a:r>
              <a:rPr lang="sr-Latn-RS" sz="1800" b="1" dirty="0">
                <a:latin typeface="Times New Roman" panose="02020603050405020304" pitchFamily="18" charset="0"/>
                <a:ea typeface="Calibri" panose="020F0502020204030204" pitchFamily="34" charset="0"/>
              </a:rPr>
              <a:t>oplog</a:t>
            </a:r>
            <a:endParaRPr lang="sr-Latn-RS" sz="1800" dirty="0">
              <a:latin typeface="Times New Roman" panose="02020603050405020304" pitchFamily="18" charset="0"/>
              <a:ea typeface="Calibri" panose="020F0502020204030204" pitchFamily="34" charset="0"/>
            </a:endParaRPr>
          </a:p>
          <a:p>
            <a:pPr marL="285750" indent="-285750" algn="just">
              <a:buSzPts val="1100"/>
            </a:pPr>
            <a:r>
              <a:rPr lang="sr-Latn-RS" sz="1800" dirty="0">
                <a:latin typeface="Times New Roman" panose="02020603050405020304" pitchFamily="18" charset="0"/>
                <a:ea typeface="Calibri" panose="020F0502020204030204" pitchFamily="34" charset="0"/>
              </a:rPr>
              <a:t>Sa njih se čitaju </a:t>
            </a:r>
            <a:r>
              <a:rPr lang="sr-Latn-RS" sz="1800" b="1" dirty="0">
                <a:latin typeface="Times New Roman" panose="02020603050405020304" pitchFamily="18" charset="0"/>
                <a:ea typeface="Calibri" panose="020F0502020204030204" pitchFamily="34" charset="0"/>
              </a:rPr>
              <a:t>read</a:t>
            </a:r>
            <a:r>
              <a:rPr lang="sr-Latn-RS" sz="1800" dirty="0">
                <a:latin typeface="Times New Roman" panose="02020603050405020304" pitchFamily="18" charset="0"/>
                <a:ea typeface="Calibri" panose="020F0502020204030204" pitchFamily="34" charset="0"/>
              </a:rPr>
              <a:t> operacije, ukoliko nije drugacije postavljeno u atributu </a:t>
            </a:r>
            <a:r>
              <a:rPr lang="sr-Latn-RS" sz="1800" dirty="0">
                <a:effectLst/>
                <a:latin typeface="Times New Roman" panose="02020603050405020304" pitchFamily="18" charset="0"/>
                <a:ea typeface="Calibri" panose="020F0502020204030204" pitchFamily="34" charset="0"/>
              </a:rPr>
              <a:t>read preference mode</a:t>
            </a:r>
          </a:p>
        </p:txBody>
      </p:sp>
      <p:pic>
        <p:nvPicPr>
          <p:cNvPr id="5" name="Picture 4">
            <a:extLst>
              <a:ext uri="{FF2B5EF4-FFF2-40B4-BE49-F238E27FC236}">
                <a16:creationId xmlns:a16="http://schemas.microsoft.com/office/drawing/2014/main" id="{09B7D698-3FAB-435C-A4E4-36E107836393}"/>
              </a:ext>
            </a:extLst>
          </p:cNvPr>
          <p:cNvPicPr/>
          <p:nvPr/>
        </p:nvPicPr>
        <p:blipFill rotWithShape="1">
          <a:blip r:embed="rId3"/>
          <a:srcRect t="1209"/>
          <a:stretch/>
        </p:blipFill>
        <p:spPr bwMode="auto">
          <a:xfrm>
            <a:off x="5143499" y="662537"/>
            <a:ext cx="3712116" cy="36223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7600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0" name="TextBox 9">
            <a:extLst>
              <a:ext uri="{FF2B5EF4-FFF2-40B4-BE49-F238E27FC236}">
                <a16:creationId xmlns:a16="http://schemas.microsoft.com/office/drawing/2014/main" id="{E7EA182E-E891-4BF9-A1F9-2FE80FA25223}"/>
              </a:ext>
            </a:extLst>
          </p:cNvPr>
          <p:cNvSpPr txBox="1"/>
          <p:nvPr/>
        </p:nvSpPr>
        <p:spPr>
          <a:xfrm>
            <a:off x="625576" y="262369"/>
            <a:ext cx="6169306" cy="483017"/>
          </a:xfrm>
          <a:prstGeom prst="rect">
            <a:avLst/>
          </a:prstGeom>
          <a:noFill/>
        </p:spPr>
        <p:txBody>
          <a:bodyPr wrap="square">
            <a:spAutoFit/>
          </a:bodyPr>
          <a:lstStyle/>
          <a:p>
            <a:pPr>
              <a:lnSpc>
                <a:spcPct val="115000"/>
              </a:lnSpc>
              <a:spcBef>
                <a:spcPts val="200"/>
              </a:spcBef>
            </a:pPr>
            <a:r>
              <a:rPr lang="sr-Latn-RS" sz="2400" dirty="0">
                <a:effectLst/>
                <a:latin typeface="Times New Roman" panose="02020603050405020304" pitchFamily="18" charset="0"/>
                <a:ea typeface="Calibri" panose="020F0502020204030204" pitchFamily="34" charset="0"/>
              </a:rPr>
              <a:t>Sekundarni članovi</a:t>
            </a:r>
            <a:endParaRPr lang="en-150"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Google Shape;282;p37">
            <a:extLst>
              <a:ext uri="{FF2B5EF4-FFF2-40B4-BE49-F238E27FC236}">
                <a16:creationId xmlns:a16="http://schemas.microsoft.com/office/drawing/2014/main" id="{A4C2259B-CEBB-4DB1-AECD-A269DA673387}"/>
              </a:ext>
            </a:extLst>
          </p:cNvPr>
          <p:cNvSpPr txBox="1">
            <a:spLocks noGrp="1"/>
          </p:cNvSpPr>
          <p:nvPr>
            <p:ph type="subTitle" idx="1"/>
          </p:nvPr>
        </p:nvSpPr>
        <p:spPr>
          <a:xfrm>
            <a:off x="807960" y="1558663"/>
            <a:ext cx="7261861" cy="316380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sr-Latn-RS" sz="1800" dirty="0">
                <a:effectLst/>
                <a:latin typeface="Times New Roman" panose="02020603050405020304" pitchFamily="18" charset="0"/>
                <a:ea typeface="Calibri" panose="020F0502020204030204" pitchFamily="34" charset="0"/>
              </a:rPr>
              <a:t>Sekundarni član održava kopiju primarnog skupa podataka. Za replikaciju podataka, sekundarni član primenjuje operacije iz </a:t>
            </a:r>
            <a:r>
              <a:rPr lang="sr-Latn-RS" sz="1800" b="1" dirty="0">
                <a:effectLst/>
                <a:latin typeface="Times New Roman" panose="02020603050405020304" pitchFamily="18" charset="0"/>
                <a:ea typeface="Calibri" panose="020F0502020204030204" pitchFamily="34" charset="0"/>
              </a:rPr>
              <a:t>oploga</a:t>
            </a:r>
            <a:r>
              <a:rPr lang="sr-Latn-RS" sz="1800" dirty="0">
                <a:effectLst/>
                <a:latin typeface="Times New Roman" panose="02020603050405020304" pitchFamily="18" charset="0"/>
                <a:ea typeface="Calibri" panose="020F0502020204030204" pitchFamily="34" charset="0"/>
              </a:rPr>
              <a:t> primarnog člana na svoj skup podataka.</a:t>
            </a:r>
          </a:p>
          <a:p>
            <a:pPr marL="0" lvl="0" indent="0" algn="just" rtl="0">
              <a:spcBef>
                <a:spcPts val="0"/>
              </a:spcBef>
              <a:spcAft>
                <a:spcPts val="0"/>
              </a:spcAft>
              <a:buClr>
                <a:schemeClr val="hlink"/>
              </a:buClr>
              <a:buSzPts val="1100"/>
              <a:buFont typeface="Arial"/>
              <a:buNone/>
            </a:pPr>
            <a:endParaRPr lang="sr-Latn-RS" sz="1800" dirty="0">
              <a:latin typeface="Times New Roman" panose="02020603050405020304" pitchFamily="18" charset="0"/>
              <a:ea typeface="Calibri" panose="020F0502020204030204" pitchFamily="34" charset="0"/>
            </a:endParaRPr>
          </a:p>
          <a:p>
            <a:pPr marL="0" lvl="0" indent="0" algn="just" rtl="0">
              <a:spcBef>
                <a:spcPts val="0"/>
              </a:spcBef>
              <a:spcAft>
                <a:spcPts val="0"/>
              </a:spcAft>
              <a:buClr>
                <a:schemeClr val="hlink"/>
              </a:buClr>
              <a:buSzPts val="1100"/>
              <a:buFont typeface="Arial"/>
              <a:buNone/>
            </a:pPr>
            <a:r>
              <a:rPr lang="sr-Latn-RS" sz="1800" dirty="0">
                <a:effectLst/>
                <a:latin typeface="Times New Roman" panose="02020603050405020304" pitchFamily="18" charset="0"/>
                <a:ea typeface="Calibri" panose="020F0502020204030204" pitchFamily="34" charset="0"/>
              </a:rPr>
              <a:t>U zavisnosti od konfiguracije, mogu biti:</a:t>
            </a:r>
          </a:p>
          <a:p>
            <a:pPr marL="0" lvl="0" indent="0" algn="just" rtl="0">
              <a:spcBef>
                <a:spcPts val="0"/>
              </a:spcBef>
              <a:spcAft>
                <a:spcPts val="0"/>
              </a:spcAft>
              <a:buClr>
                <a:schemeClr val="hlink"/>
              </a:buClr>
              <a:buSzPts val="1100"/>
              <a:buFont typeface="Arial"/>
              <a:buNone/>
            </a:pPr>
            <a:endParaRPr lang="sr-Latn-RS" sz="1800" dirty="0">
              <a:effectLst/>
              <a:latin typeface="Times New Roman" panose="02020603050405020304" pitchFamily="18" charset="0"/>
              <a:ea typeface="Calibri" panose="020F0502020204030204" pitchFamily="34" charset="0"/>
            </a:endParaRPr>
          </a:p>
          <a:p>
            <a:pPr marL="342900" lvl="0" indent="-342900">
              <a:lnSpc>
                <a:spcPct val="115000"/>
              </a:lnSpc>
              <a:buFont typeface="Symbol" panose="05050102010706020507" pitchFamily="18" charset="2"/>
              <a:buChar char=""/>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Članovi sa prioritetom 0</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Skriveni članovi</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Odloženi (delayed) članovi</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Clr>
                <a:schemeClr val="hlink"/>
              </a:buClr>
              <a:buSzPts val="1100"/>
              <a:buFont typeface="Arial"/>
              <a:buNone/>
            </a:pPr>
            <a:endParaRPr lang="sr-Latn-R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34600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0" name="TextBox 9">
            <a:extLst>
              <a:ext uri="{FF2B5EF4-FFF2-40B4-BE49-F238E27FC236}">
                <a16:creationId xmlns:a16="http://schemas.microsoft.com/office/drawing/2014/main" id="{E7EA182E-E891-4BF9-A1F9-2FE80FA25223}"/>
              </a:ext>
            </a:extLst>
          </p:cNvPr>
          <p:cNvSpPr txBox="1"/>
          <p:nvPr/>
        </p:nvSpPr>
        <p:spPr>
          <a:xfrm>
            <a:off x="418407" y="305233"/>
            <a:ext cx="6169306" cy="483017"/>
          </a:xfrm>
          <a:prstGeom prst="rect">
            <a:avLst/>
          </a:prstGeom>
          <a:noFill/>
        </p:spPr>
        <p:txBody>
          <a:bodyPr wrap="square">
            <a:spAutoFit/>
          </a:bodyPr>
          <a:lstStyle/>
          <a:p>
            <a:pPr>
              <a:lnSpc>
                <a:spcPct val="115000"/>
              </a:lnSpc>
              <a:spcBef>
                <a:spcPts val="200"/>
              </a:spcBef>
            </a:pPr>
            <a:r>
              <a:rPr lang="sr-Latn-RS" sz="2400" dirty="0">
                <a:effectLst/>
                <a:latin typeface="Times New Roman" panose="02020603050405020304" pitchFamily="18" charset="0"/>
                <a:ea typeface="Calibri" panose="020F0502020204030204" pitchFamily="34" charset="0"/>
              </a:rPr>
              <a:t>Arbiteri</a:t>
            </a:r>
            <a:endParaRPr lang="en-150"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Google Shape;282;p37">
            <a:extLst>
              <a:ext uri="{FF2B5EF4-FFF2-40B4-BE49-F238E27FC236}">
                <a16:creationId xmlns:a16="http://schemas.microsoft.com/office/drawing/2014/main" id="{A4C2259B-CEBB-4DB1-AECD-A269DA673387}"/>
              </a:ext>
            </a:extLst>
          </p:cNvPr>
          <p:cNvSpPr txBox="1">
            <a:spLocks noGrp="1"/>
          </p:cNvSpPr>
          <p:nvPr>
            <p:ph type="subTitle" idx="1"/>
          </p:nvPr>
        </p:nvSpPr>
        <p:spPr>
          <a:xfrm>
            <a:off x="679373" y="989846"/>
            <a:ext cx="7950277" cy="3163808"/>
          </a:xfrm>
          <a:prstGeom prst="rect">
            <a:avLst/>
          </a:prstGeom>
        </p:spPr>
        <p:txBody>
          <a:bodyPr spcFirstLastPara="1" wrap="square" lIns="91425" tIns="91425" rIns="91425" bIns="91425" anchor="t" anchorCtr="0">
            <a:noAutofit/>
          </a:bodyPr>
          <a:lstStyle/>
          <a:p>
            <a:pPr marL="152400" indent="0">
              <a:lnSpc>
                <a:spcPct val="115000"/>
              </a:lnSpc>
              <a:spcAft>
                <a:spcPts val="1000"/>
              </a:spcAft>
              <a:buNone/>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U nekim slučajevima, ukoliko je moguće postojanje samo jednog primarnog i sekundarnog člana, može se dodati arbiter u skup replika. Arbiter učestvuje u izborima za primarni čvor, ali nema kopiju skupa podataka i ne može postati primarni čvor.</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52400" indent="0">
              <a:lnSpc>
                <a:spcPct val="115000"/>
              </a:lnSpc>
              <a:spcAft>
                <a:spcPts val="1000"/>
              </a:spcAft>
              <a:buNone/>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Arbiter ima tačno 1 glas u izborima. Po defaultu, arbiter ima prioritet 0.</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9C8C6B8-FE16-4462-9629-357D421EDE31}"/>
              </a:ext>
            </a:extLst>
          </p:cNvPr>
          <p:cNvPicPr/>
          <p:nvPr/>
        </p:nvPicPr>
        <p:blipFill>
          <a:blip r:embed="rId3"/>
          <a:stretch>
            <a:fillRect/>
          </a:stretch>
        </p:blipFill>
        <p:spPr>
          <a:xfrm>
            <a:off x="862730" y="3037046"/>
            <a:ext cx="5280660" cy="2055495"/>
          </a:xfrm>
          <a:prstGeom prst="rect">
            <a:avLst/>
          </a:prstGeom>
        </p:spPr>
      </p:pic>
    </p:spTree>
    <p:extLst>
      <p:ext uri="{BB962C8B-B14F-4D97-AF65-F5344CB8AC3E}">
        <p14:creationId xmlns:p14="http://schemas.microsoft.com/office/powerpoint/2010/main" val="81495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0" name="TextBox 9">
            <a:extLst>
              <a:ext uri="{FF2B5EF4-FFF2-40B4-BE49-F238E27FC236}">
                <a16:creationId xmlns:a16="http://schemas.microsoft.com/office/drawing/2014/main" id="{E7EA182E-E891-4BF9-A1F9-2FE80FA25223}"/>
              </a:ext>
            </a:extLst>
          </p:cNvPr>
          <p:cNvSpPr txBox="1"/>
          <p:nvPr/>
        </p:nvSpPr>
        <p:spPr>
          <a:xfrm>
            <a:off x="418407" y="305233"/>
            <a:ext cx="6169306" cy="483017"/>
          </a:xfrm>
          <a:prstGeom prst="rect">
            <a:avLst/>
          </a:prstGeom>
          <a:noFill/>
        </p:spPr>
        <p:txBody>
          <a:bodyPr wrap="square">
            <a:spAutoFit/>
          </a:bodyPr>
          <a:lstStyle/>
          <a:p>
            <a:pPr>
              <a:lnSpc>
                <a:spcPct val="115000"/>
              </a:lnSpc>
              <a:spcBef>
                <a:spcPts val="200"/>
              </a:spcBef>
            </a:pPr>
            <a:r>
              <a:rPr lang="sr-Latn-RS" sz="2400" dirty="0">
                <a:effectLst/>
                <a:latin typeface="Times New Roman" panose="02020603050405020304" pitchFamily="18" charset="0"/>
                <a:ea typeface="Calibri" panose="020F0502020204030204" pitchFamily="34" charset="0"/>
              </a:rPr>
              <a:t>Oplog</a:t>
            </a:r>
            <a:endParaRPr lang="en-150"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Google Shape;282;p37">
            <a:extLst>
              <a:ext uri="{FF2B5EF4-FFF2-40B4-BE49-F238E27FC236}">
                <a16:creationId xmlns:a16="http://schemas.microsoft.com/office/drawing/2014/main" id="{A4C2259B-CEBB-4DB1-AECD-A269DA673387}"/>
              </a:ext>
            </a:extLst>
          </p:cNvPr>
          <p:cNvSpPr txBox="1">
            <a:spLocks noGrp="1"/>
          </p:cNvSpPr>
          <p:nvPr>
            <p:ph type="subTitle" idx="1"/>
          </p:nvPr>
        </p:nvSpPr>
        <p:spPr>
          <a:xfrm>
            <a:off x="679373" y="989846"/>
            <a:ext cx="7950277" cy="3163808"/>
          </a:xfrm>
          <a:prstGeom prst="rect">
            <a:avLst/>
          </a:prstGeom>
        </p:spPr>
        <p:txBody>
          <a:bodyPr spcFirstLastPara="1" wrap="square" lIns="91425" tIns="91425" rIns="91425" bIns="91425" anchor="t" anchorCtr="0">
            <a:noAutofit/>
          </a:bodyPr>
          <a:lstStyle/>
          <a:p>
            <a:pPr marL="152400" indent="0">
              <a:lnSpc>
                <a:spcPct val="115000"/>
              </a:lnSpc>
              <a:spcAft>
                <a:spcPts val="1000"/>
              </a:spcAft>
              <a:buNone/>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Log operacija (oplog) je specijalna ograničena kolekcija koja sadrži zapise svih operacija koje menjaju podatke koje se čuvaju u bazi podataka. Ukoliko write operacije ne utiču na podatke u bazi podataka, one se ne čuvaju u oplog-u.</a:t>
            </a:r>
          </a:p>
          <a:p>
            <a:pPr marL="152400" indent="0">
              <a:lnSpc>
                <a:spcPct val="115000"/>
              </a:lnSpc>
              <a:spcAft>
                <a:spcPts val="1000"/>
              </a:spcAft>
              <a:buNone/>
            </a:pPr>
            <a:r>
              <a:rPr lang="sr-Latn-RS" sz="1800" dirty="0">
                <a:effectLst/>
                <a:latin typeface="Times New Roman" panose="02020603050405020304" pitchFamily="18" charset="0"/>
                <a:ea typeface="Calibri" panose="020F0502020204030204" pitchFamily="34" charset="0"/>
              </a:rPr>
              <a:t>Sekundarni članovi iz oploga čitaju operacije, i primenjuju ih u procesu asinhrone replikacije. Svi sekundarni članovi moraju imati kopiju oplog-a, u </a:t>
            </a:r>
            <a:r>
              <a:rPr lang="sr-Latn-RS" sz="1800" b="1" dirty="0">
                <a:effectLst/>
                <a:latin typeface="Times New Roman" panose="02020603050405020304" pitchFamily="18" charset="0"/>
                <a:ea typeface="Calibri" panose="020F0502020204030204" pitchFamily="34" charset="0"/>
              </a:rPr>
              <a:t>local.oplog.rs</a:t>
            </a:r>
            <a:r>
              <a:rPr lang="sr-Latn-RS" sz="1800" dirty="0">
                <a:effectLst/>
                <a:latin typeface="Times New Roman" panose="02020603050405020304" pitchFamily="18" charset="0"/>
                <a:ea typeface="Calibri" panose="020F0502020204030204" pitchFamily="34" charset="0"/>
              </a:rPr>
              <a:t> kolekciji</a:t>
            </a:r>
            <a:r>
              <a:rPr lang="sr-Latn-RS" sz="18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15000"/>
              </a:lnSpc>
              <a:spcAft>
                <a:spcPts val="1000"/>
              </a:spcAft>
            </a:pPr>
            <a:r>
              <a:rPr lang="sr-Latn-RS" sz="1800" dirty="0">
                <a:latin typeface="Times New Roman" panose="02020603050405020304" pitchFamily="18" charset="0"/>
                <a:ea typeface="Calibri" panose="020F0502020204030204" pitchFamily="34" charset="0"/>
                <a:cs typeface="Times New Roman" panose="02020603050405020304" pitchFamily="18" charset="0"/>
              </a:rPr>
              <a:t>Veličina oplog-a: </a:t>
            </a:r>
            <a:r>
              <a:rPr lang="sr-Latn-RS" sz="1800" b="1" dirty="0">
                <a:effectLst/>
                <a:latin typeface="Times New Roman" panose="02020603050405020304" pitchFamily="18" charset="0"/>
                <a:ea typeface="Calibri" panose="020F0502020204030204" pitchFamily="34" charset="0"/>
              </a:rPr>
              <a:t>oplogSizeMB</a:t>
            </a:r>
            <a:r>
              <a:rPr lang="sr-Latn-RS" sz="1800" dirty="0">
                <a:effectLst/>
                <a:latin typeface="Times New Roman" panose="02020603050405020304" pitchFamily="18" charset="0"/>
                <a:ea typeface="Calibri" panose="020F0502020204030204" pitchFamily="34" charset="0"/>
              </a:rPr>
              <a:t>, </a:t>
            </a:r>
            <a:r>
              <a:rPr lang="sr-Latn-RS" sz="1800" dirty="0">
                <a:latin typeface="Times New Roman" panose="02020603050405020304" pitchFamily="18" charset="0"/>
                <a:ea typeface="Calibri" panose="020F0502020204030204" pitchFamily="34" charset="0"/>
              </a:rPr>
              <a:t>default 5% memorije (na disku ili fizičke)</a:t>
            </a:r>
            <a:endParaRPr lang="sr-Latn-R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Minimalni period očuvanja oplog-a: </a:t>
            </a:r>
            <a:r>
              <a:rPr lang="sr-Latn-RS" sz="1800" b="1" dirty="0">
                <a:effectLst/>
                <a:latin typeface="Times New Roman" panose="02020603050405020304" pitchFamily="18" charset="0"/>
                <a:ea typeface="Calibri" panose="020F0502020204030204" pitchFamily="34" charset="0"/>
              </a:rPr>
              <a:t>oplogMiniRetentionHours</a:t>
            </a:r>
            <a:r>
              <a:rPr lang="sr-Latn-RS" sz="1800" dirty="0">
                <a:effectLst/>
                <a:latin typeface="Times New Roman" panose="02020603050405020304" pitchFamily="18" charset="0"/>
                <a:ea typeface="Calibri" panose="020F0502020204030204" pitchFamily="34" charset="0"/>
              </a:rPr>
              <a:t> </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051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517055" y="2973320"/>
            <a:ext cx="5166116" cy="841800"/>
          </a:xfrm>
          <a:prstGeom prst="rect">
            <a:avLst/>
          </a:prstGeom>
        </p:spPr>
        <p:txBody>
          <a:bodyPr spcFirstLastPara="1" wrap="square" lIns="91425" tIns="91425" rIns="91425" bIns="91425" anchor="t" anchorCtr="0">
            <a:noAutofit/>
          </a:bodyPr>
          <a:lstStyle/>
          <a:p>
            <a:pPr>
              <a:lnSpc>
                <a:spcPct val="115000"/>
              </a:lnSpc>
              <a:spcBef>
                <a:spcPts val="1200"/>
              </a:spcBef>
            </a:pPr>
            <a:r>
              <a:rPr lang="sr-Latn-RS" sz="3600" b="1" kern="0" dirty="0">
                <a:effectLst/>
                <a:latin typeface="Times New Roman" panose="02020603050405020304" pitchFamily="18" charset="0"/>
                <a:ea typeface="Times New Roman" panose="02020603050405020304" pitchFamily="18" charset="0"/>
                <a:cs typeface="Times New Roman" panose="02020603050405020304" pitchFamily="18" charset="0"/>
              </a:rPr>
              <a:t>Mehanizmi oporavka uz pomoć replikacije</a:t>
            </a:r>
            <a:endParaRPr lang="en-150" sz="3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1" name="Google Shape;291;p38"/>
          <p:cNvSpPr/>
          <p:nvPr/>
        </p:nvSpPr>
        <p:spPr>
          <a:xfrm rot="7104007">
            <a:off x="6890179" y="-1651021"/>
            <a:ext cx="3397838" cy="3397838"/>
          </a:xfrm>
          <a:prstGeom prst="arc">
            <a:avLst>
              <a:gd name="adj1" fmla="val 16200000"/>
              <a:gd name="adj2" fmla="val 2118712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rot="-9147592">
            <a:off x="6414495" y="-1129156"/>
            <a:ext cx="3397929" cy="3397929"/>
          </a:xfrm>
          <a:prstGeom prst="arc">
            <a:avLst>
              <a:gd name="adj1" fmla="val 16200000"/>
              <a:gd name="adj2" fmla="val 5326384"/>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rot="-3800792">
            <a:off x="7303595" y="2020361"/>
            <a:ext cx="173877" cy="173877"/>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rot="-3800792">
            <a:off x="7824720" y="1513686"/>
            <a:ext cx="173877" cy="173877"/>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65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0" name="TextBox 9">
            <a:extLst>
              <a:ext uri="{FF2B5EF4-FFF2-40B4-BE49-F238E27FC236}">
                <a16:creationId xmlns:a16="http://schemas.microsoft.com/office/drawing/2014/main" id="{E7EA182E-E891-4BF9-A1F9-2FE80FA25223}"/>
              </a:ext>
            </a:extLst>
          </p:cNvPr>
          <p:cNvSpPr txBox="1"/>
          <p:nvPr/>
        </p:nvSpPr>
        <p:spPr>
          <a:xfrm>
            <a:off x="532706" y="490970"/>
            <a:ext cx="6169306" cy="385362"/>
          </a:xfrm>
          <a:prstGeom prst="rect">
            <a:avLst/>
          </a:prstGeom>
          <a:noFill/>
        </p:spPr>
        <p:txBody>
          <a:bodyPr wrap="square">
            <a:spAutoFit/>
          </a:bodyPr>
          <a:lstStyle/>
          <a:p>
            <a:pPr>
              <a:lnSpc>
                <a:spcPct val="115000"/>
              </a:lnSpc>
              <a:spcBef>
                <a:spcPts val="1200"/>
              </a:spcBef>
            </a:pPr>
            <a:r>
              <a:rPr lang="sr-Latn-R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Mehanizmi oporavka uz pomoć replikacije</a:t>
            </a:r>
            <a:endParaRPr lang="en-150"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Google Shape;282;p37">
            <a:extLst>
              <a:ext uri="{FF2B5EF4-FFF2-40B4-BE49-F238E27FC236}">
                <a16:creationId xmlns:a16="http://schemas.microsoft.com/office/drawing/2014/main" id="{A4C2259B-CEBB-4DB1-AECD-A269DA673387}"/>
              </a:ext>
            </a:extLst>
          </p:cNvPr>
          <p:cNvSpPr txBox="1">
            <a:spLocks noGrp="1"/>
          </p:cNvSpPr>
          <p:nvPr>
            <p:ph type="subTitle" idx="1"/>
          </p:nvPr>
        </p:nvSpPr>
        <p:spPr>
          <a:xfrm>
            <a:off x="736522" y="1394356"/>
            <a:ext cx="7261861" cy="3163808"/>
          </a:xfrm>
          <a:prstGeom prst="rect">
            <a:avLst/>
          </a:prstGeom>
        </p:spPr>
        <p:txBody>
          <a:bodyPr spcFirstLastPara="1" wrap="square" lIns="91425" tIns="91425" rIns="91425" bIns="91425" anchor="t" anchorCtr="0">
            <a:noAutofit/>
          </a:bodyPr>
          <a:lstStyle/>
          <a:p>
            <a:pPr marL="152400" indent="0">
              <a:lnSpc>
                <a:spcPct val="115000"/>
              </a:lnSpc>
              <a:spcAft>
                <a:spcPts val="1000"/>
              </a:spcAft>
              <a:buNone/>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MongoDB koristi nekoliko mehanizama oporavka i replikacije kako bi osigurao visoku dostupnost i otpornost na greške.Ovi mehanizmi obezbeđuju da baze podatka, i pri otkazu nekod od čvorova, nastavi da radi i pruža odgovore na zahteve i operacije.</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52400" indent="0">
              <a:lnSpc>
                <a:spcPct val="115000"/>
              </a:lnSpc>
              <a:spcAft>
                <a:spcPts val="1000"/>
              </a:spcAft>
              <a:buNone/>
            </a:pPr>
            <a:endParaRPr lang="sr-Latn-R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52400" indent="0">
              <a:lnSpc>
                <a:spcPct val="115000"/>
              </a:lnSpc>
              <a:spcAft>
                <a:spcPts val="1000"/>
              </a:spcAft>
              <a:buNone/>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MongoDB obezbeđuje nekoliko mehanizama oporavka. Neki od njih su: </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Automatski failover (izbor novog primarnog čvora)</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Rollback tokom failovera</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Clr>
                <a:schemeClr val="hlink"/>
              </a:buClr>
              <a:buSzPts val="1100"/>
              <a:buFont typeface="Arial"/>
              <a:buNone/>
            </a:pPr>
            <a:endParaRPr lang="sr-Latn-R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01465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0" name="TextBox 9">
            <a:extLst>
              <a:ext uri="{FF2B5EF4-FFF2-40B4-BE49-F238E27FC236}">
                <a16:creationId xmlns:a16="http://schemas.microsoft.com/office/drawing/2014/main" id="{E7EA182E-E891-4BF9-A1F9-2FE80FA25223}"/>
              </a:ext>
            </a:extLst>
          </p:cNvPr>
          <p:cNvSpPr txBox="1"/>
          <p:nvPr/>
        </p:nvSpPr>
        <p:spPr>
          <a:xfrm>
            <a:off x="418407" y="305233"/>
            <a:ext cx="6169306" cy="483017"/>
          </a:xfrm>
          <a:prstGeom prst="rect">
            <a:avLst/>
          </a:prstGeom>
          <a:noFill/>
        </p:spPr>
        <p:txBody>
          <a:bodyPr wrap="square">
            <a:spAutoFit/>
          </a:bodyPr>
          <a:lstStyle/>
          <a:p>
            <a:pPr>
              <a:lnSpc>
                <a:spcPct val="115000"/>
              </a:lnSpc>
              <a:spcBef>
                <a:spcPts val="200"/>
              </a:spcBef>
            </a:pPr>
            <a:r>
              <a:rPr lang="sr-Latn-RS" sz="2400" dirty="0">
                <a:effectLst/>
                <a:latin typeface="Times New Roman" panose="02020603050405020304" pitchFamily="18" charset="0"/>
                <a:ea typeface="Calibri" panose="020F0502020204030204" pitchFamily="34" charset="0"/>
              </a:rPr>
              <a:t>Failover</a:t>
            </a:r>
            <a:endParaRPr lang="en-150"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Google Shape;282;p37">
            <a:extLst>
              <a:ext uri="{FF2B5EF4-FFF2-40B4-BE49-F238E27FC236}">
                <a16:creationId xmlns:a16="http://schemas.microsoft.com/office/drawing/2014/main" id="{A4C2259B-CEBB-4DB1-AECD-A269DA673387}"/>
              </a:ext>
            </a:extLst>
          </p:cNvPr>
          <p:cNvSpPr txBox="1">
            <a:spLocks noGrp="1"/>
          </p:cNvSpPr>
          <p:nvPr>
            <p:ph type="subTitle" idx="1"/>
          </p:nvPr>
        </p:nvSpPr>
        <p:spPr>
          <a:xfrm>
            <a:off x="418407" y="904121"/>
            <a:ext cx="7950277" cy="3163808"/>
          </a:xfrm>
          <a:prstGeom prst="rect">
            <a:avLst/>
          </a:prstGeom>
        </p:spPr>
        <p:txBody>
          <a:bodyPr spcFirstLastPara="1" wrap="square" lIns="91425" tIns="91425" rIns="91425" bIns="91425" anchor="t" anchorCtr="0">
            <a:noAutofit/>
          </a:bodyPr>
          <a:lstStyle/>
          <a:p>
            <a:pPr marL="152400" indent="0">
              <a:lnSpc>
                <a:spcPct val="115000"/>
              </a:lnSpc>
              <a:spcAft>
                <a:spcPts val="1000"/>
              </a:spcAft>
              <a:buNone/>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Replika setovi koriste izbore (elections) kako bi odredili koji član skupa će postati primarni. U ovim izborima učestvuju svi članovi koji imaju pravo glasa (members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[n].votes &gt; 0). </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Replika skupovi pokreću izbore kao odgovor na razne događaje, kao što su:</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52400" indent="0">
              <a:lnSpc>
                <a:spcPct val="115000"/>
              </a:lnSpc>
              <a:spcAft>
                <a:spcPts val="1000"/>
              </a:spcAft>
              <a:buNone/>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Dodavanje novog čvora u skup replika</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inicijalizacija replika skupa</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izvođenje održavanja (mainentance) skupa replika korišćenjem metoda kao što su </a:t>
            </a:r>
            <a:r>
              <a:rPr lang="sr-Latn-RS" sz="1800" b="1" dirty="0">
                <a:effectLst/>
                <a:latin typeface="Times New Roman" panose="02020603050405020304" pitchFamily="18" charset="0"/>
                <a:ea typeface="Calibri" panose="020F0502020204030204" pitchFamily="34" charset="0"/>
                <a:cs typeface="Times New Roman" panose="02020603050405020304" pitchFamily="18" charset="0"/>
              </a:rPr>
              <a:t>rs.stepDown()</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ili </a:t>
            </a:r>
            <a:r>
              <a:rPr lang="sr-Latn-RS" sz="1800" b="1" dirty="0">
                <a:effectLst/>
                <a:latin typeface="Times New Roman" panose="02020603050405020304" pitchFamily="18" charset="0"/>
                <a:ea typeface="Calibri" panose="020F0502020204030204" pitchFamily="34" charset="0"/>
                <a:cs typeface="Times New Roman" panose="02020603050405020304" pitchFamily="18" charset="0"/>
              </a:rPr>
              <a:t>rs.reconfig()</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sekundarni članovi koji gube konekciju sa primarnim članom na više od konfigurisanog vremenskog ograničenja (podrazumevano 10 sekundi – odnosno 5 hearthbeat-ova)</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1479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0" name="TextBox 9">
            <a:extLst>
              <a:ext uri="{FF2B5EF4-FFF2-40B4-BE49-F238E27FC236}">
                <a16:creationId xmlns:a16="http://schemas.microsoft.com/office/drawing/2014/main" id="{E7EA182E-E891-4BF9-A1F9-2FE80FA25223}"/>
              </a:ext>
            </a:extLst>
          </p:cNvPr>
          <p:cNvSpPr txBox="1"/>
          <p:nvPr/>
        </p:nvSpPr>
        <p:spPr>
          <a:xfrm>
            <a:off x="418407" y="305233"/>
            <a:ext cx="6169306" cy="483017"/>
          </a:xfrm>
          <a:prstGeom prst="rect">
            <a:avLst/>
          </a:prstGeom>
          <a:noFill/>
        </p:spPr>
        <p:txBody>
          <a:bodyPr wrap="square">
            <a:spAutoFit/>
          </a:bodyPr>
          <a:lstStyle/>
          <a:p>
            <a:pPr>
              <a:lnSpc>
                <a:spcPct val="115000"/>
              </a:lnSpc>
              <a:spcBef>
                <a:spcPts val="200"/>
              </a:spcBef>
            </a:pPr>
            <a:r>
              <a:rPr lang="sr-Latn-RS" sz="2400" dirty="0">
                <a:effectLst/>
                <a:latin typeface="Times New Roman" panose="02020603050405020304" pitchFamily="18" charset="0"/>
                <a:ea typeface="Calibri" panose="020F0502020204030204" pitchFamily="34" charset="0"/>
              </a:rPr>
              <a:t>Failover</a:t>
            </a:r>
            <a:endParaRPr lang="en-150"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Google Shape;282;p37">
            <a:extLst>
              <a:ext uri="{FF2B5EF4-FFF2-40B4-BE49-F238E27FC236}">
                <a16:creationId xmlns:a16="http://schemas.microsoft.com/office/drawing/2014/main" id="{A4C2259B-CEBB-4DB1-AECD-A269DA673387}"/>
              </a:ext>
            </a:extLst>
          </p:cNvPr>
          <p:cNvSpPr txBox="1">
            <a:spLocks noGrp="1"/>
          </p:cNvSpPr>
          <p:nvPr>
            <p:ph type="subTitle" idx="1"/>
          </p:nvPr>
        </p:nvSpPr>
        <p:spPr>
          <a:xfrm>
            <a:off x="418407" y="718384"/>
            <a:ext cx="8725593" cy="3163808"/>
          </a:xfrm>
          <a:prstGeom prst="rect">
            <a:avLst/>
          </a:prstGeom>
        </p:spPr>
        <p:txBody>
          <a:bodyPr spcFirstLastPara="1" wrap="square" lIns="91425" tIns="91425" rIns="91425" bIns="91425" anchor="t" anchorCtr="0">
            <a:noAutofit/>
          </a:bodyPr>
          <a:lstStyle/>
          <a:p>
            <a:pPr marL="152400" indent="0">
              <a:lnSpc>
                <a:spcPct val="115000"/>
              </a:lnSpc>
              <a:spcAft>
                <a:spcPts val="1000"/>
              </a:spcAft>
              <a:buNone/>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Ukoliko je primarni čvor je bio nedostupan duže od konfigurisanog vremenskog ograničenja, pokreće se proces automatskog failover. Jedan od preostalih sekundarnih članova poziva na izbore kako bi se izabrao novi primarni član i automatski nastavilo normalno funkcionisanje.</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52400" indent="0">
              <a:lnSpc>
                <a:spcPct val="115000"/>
              </a:lnSpc>
              <a:spcAft>
                <a:spcPts val="1000"/>
              </a:spcAft>
              <a:buNone/>
            </a:pP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E02A79D-DDE1-4C86-B61E-BBBBA740DD2E}"/>
              </a:ext>
            </a:extLst>
          </p:cNvPr>
          <p:cNvPicPr/>
          <p:nvPr/>
        </p:nvPicPr>
        <p:blipFill>
          <a:blip r:embed="rId3"/>
          <a:stretch>
            <a:fillRect/>
          </a:stretch>
        </p:blipFill>
        <p:spPr>
          <a:xfrm>
            <a:off x="4903470" y="2038032"/>
            <a:ext cx="4183380" cy="3296285"/>
          </a:xfrm>
          <a:prstGeom prst="rect">
            <a:avLst/>
          </a:prstGeom>
        </p:spPr>
      </p:pic>
      <p:sp>
        <p:nvSpPr>
          <p:cNvPr id="2" name="TextBox 1">
            <a:extLst>
              <a:ext uri="{FF2B5EF4-FFF2-40B4-BE49-F238E27FC236}">
                <a16:creationId xmlns:a16="http://schemas.microsoft.com/office/drawing/2014/main" id="{1E6ADC7C-338A-40A6-BA03-AB2FE14425C5}"/>
              </a:ext>
            </a:extLst>
          </p:cNvPr>
          <p:cNvSpPr txBox="1"/>
          <p:nvPr/>
        </p:nvSpPr>
        <p:spPr>
          <a:xfrm>
            <a:off x="671513" y="2421731"/>
            <a:ext cx="4393406" cy="2036968"/>
          </a:xfrm>
          <a:prstGeom prst="rect">
            <a:avLst/>
          </a:prstGeom>
          <a:noFill/>
        </p:spPr>
        <p:txBody>
          <a:bodyPr wrap="square" rtlCol="0">
            <a:spAutoFit/>
          </a:bodyPr>
          <a:lstStyle/>
          <a:p>
            <a:r>
              <a:rPr lang="sr-Latn-RS" sz="1800" dirty="0">
                <a:latin typeface="Times New Roman" panose="02020603050405020304" pitchFamily="18" charset="0"/>
                <a:ea typeface="Calibri" panose="020F0502020204030204" pitchFamily="34" charset="0"/>
              </a:rPr>
              <a:t>F</a:t>
            </a:r>
            <a:r>
              <a:rPr lang="sr-Latn-RS" sz="1800" dirty="0">
                <a:effectLst/>
                <a:latin typeface="Times New Roman" panose="02020603050405020304" pitchFamily="18" charset="0"/>
                <a:ea typeface="Calibri" panose="020F0502020204030204" pitchFamily="34" charset="0"/>
              </a:rPr>
              <a:t>aktori koji utiču na dužinu failover-a su: </a:t>
            </a:r>
          </a:p>
          <a:p>
            <a:endParaRPr lang="sr-Latn-RS" sz="1800" dirty="0">
              <a:latin typeface="Times New Roman" panose="02020603050405020304" pitchFamily="18" charset="0"/>
            </a:endParaRPr>
          </a:p>
          <a:p>
            <a:pPr marL="285750" indent="-285750">
              <a:buFont typeface="Arial" panose="020B0604020202020204" pitchFamily="34" charset="0"/>
              <a:buChar char="•"/>
            </a:pP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Verzija replikacionog protokola</a:t>
            </a:r>
            <a:endParaRPr lang="en-150"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Heartbeat-ovi</a:t>
            </a:r>
            <a:endParaRPr lang="en-150"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Prioritet članova</a:t>
            </a:r>
            <a:endParaRPr lang="en-150"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Particija mreže</a:t>
            </a:r>
            <a:endParaRPr lang="en-150"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150" dirty="0"/>
          </a:p>
        </p:txBody>
      </p:sp>
    </p:spTree>
    <p:extLst>
      <p:ext uri="{BB962C8B-B14F-4D97-AF65-F5344CB8AC3E}">
        <p14:creationId xmlns:p14="http://schemas.microsoft.com/office/powerpoint/2010/main" val="76419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0" name="TextBox 9">
            <a:extLst>
              <a:ext uri="{FF2B5EF4-FFF2-40B4-BE49-F238E27FC236}">
                <a16:creationId xmlns:a16="http://schemas.microsoft.com/office/drawing/2014/main" id="{E7EA182E-E891-4BF9-A1F9-2FE80FA25223}"/>
              </a:ext>
            </a:extLst>
          </p:cNvPr>
          <p:cNvSpPr txBox="1"/>
          <p:nvPr/>
        </p:nvSpPr>
        <p:spPr>
          <a:xfrm>
            <a:off x="418407" y="305233"/>
            <a:ext cx="6169306" cy="483017"/>
          </a:xfrm>
          <a:prstGeom prst="rect">
            <a:avLst/>
          </a:prstGeom>
          <a:noFill/>
        </p:spPr>
        <p:txBody>
          <a:bodyPr wrap="square">
            <a:spAutoFit/>
          </a:bodyPr>
          <a:lstStyle/>
          <a:p>
            <a:pPr>
              <a:lnSpc>
                <a:spcPct val="115000"/>
              </a:lnSpc>
              <a:spcBef>
                <a:spcPts val="200"/>
              </a:spcBef>
            </a:pPr>
            <a:r>
              <a:rPr lang="sr-Latn-RS" sz="2400" dirty="0">
                <a:effectLst/>
                <a:latin typeface="Times New Roman" panose="02020603050405020304" pitchFamily="18" charset="0"/>
                <a:ea typeface="Calibri" panose="020F0502020204030204" pitchFamily="34" charset="0"/>
              </a:rPr>
              <a:t>Rollback</a:t>
            </a:r>
            <a:endParaRPr lang="en-150"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Google Shape;282;p37">
            <a:extLst>
              <a:ext uri="{FF2B5EF4-FFF2-40B4-BE49-F238E27FC236}">
                <a16:creationId xmlns:a16="http://schemas.microsoft.com/office/drawing/2014/main" id="{A4C2259B-CEBB-4DB1-AECD-A269DA673387}"/>
              </a:ext>
            </a:extLst>
          </p:cNvPr>
          <p:cNvSpPr txBox="1">
            <a:spLocks noGrp="1"/>
          </p:cNvSpPr>
          <p:nvPr>
            <p:ph type="subTitle" idx="1"/>
          </p:nvPr>
        </p:nvSpPr>
        <p:spPr>
          <a:xfrm>
            <a:off x="679373" y="989846"/>
            <a:ext cx="7950277" cy="3163808"/>
          </a:xfrm>
          <a:prstGeom prst="rect">
            <a:avLst/>
          </a:prstGeom>
        </p:spPr>
        <p:txBody>
          <a:bodyPr spcFirstLastPara="1" wrap="square" lIns="91425" tIns="91425" rIns="91425" bIns="91425" anchor="t" anchorCtr="0">
            <a:noAutofit/>
          </a:bodyPr>
          <a:lstStyle/>
          <a:p>
            <a:pPr marL="152400" indent="0">
              <a:lnSpc>
                <a:spcPct val="115000"/>
              </a:lnSpc>
              <a:spcAft>
                <a:spcPts val="1000"/>
              </a:spcAft>
              <a:buNone/>
            </a:pPr>
            <a:r>
              <a:rPr lang="sr-Latn-RS" sz="1800" dirty="0">
                <a:effectLst/>
                <a:latin typeface="Times New Roman" panose="02020603050405020304" pitchFamily="18" charset="0"/>
                <a:ea typeface="Calibri" panose="020F0502020204030204" pitchFamily="34" charset="0"/>
              </a:rPr>
              <a:t>Povratak (rollback) poništava operacije upisa na bivšem primarnom čvoru kada se član ponovo pridruži svom skupu replika nakon što je drugi član preuzeo ulogu primarnog člana. Vraćanje je neophodno samo ako je primarni čvor prihvatio operacije upisa koje sekundarni članovi nisu uspešno replicirali pre nego što se primarni član povukao.</a:t>
            </a:r>
          </a:p>
          <a:p>
            <a:pPr marL="152400" indent="0">
              <a:lnSpc>
                <a:spcPct val="115000"/>
              </a:lnSpc>
              <a:spcAft>
                <a:spcPts val="1000"/>
              </a:spcAft>
              <a:buNone/>
            </a:pPr>
            <a:r>
              <a:rPr lang="sr-Latn-RS" sz="1800" dirty="0">
                <a:latin typeface="Times New Roman" panose="02020603050405020304" pitchFamily="18" charset="0"/>
                <a:ea typeface="Calibri" panose="020F0502020204030204" pitchFamily="34" charset="0"/>
                <a:cs typeface="Times New Roman" panose="02020603050405020304" pitchFamily="18" charset="0"/>
              </a:rPr>
              <a:t>MongoDB primenjuje rollback na 2 načina (algoritma):</a:t>
            </a:r>
          </a:p>
          <a:p>
            <a:pPr>
              <a:lnSpc>
                <a:spcPct val="115000"/>
              </a:lnSpc>
              <a:spcAft>
                <a:spcPts val="1000"/>
              </a:spcAft>
            </a:pP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Vraćanje na vremenski pečat (Recover to a Timestamp)</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Vraćanje putem ponovnog preuzimanja (Rollback via Refetch)</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52400" indent="0">
              <a:lnSpc>
                <a:spcPct val="115000"/>
              </a:lnSpc>
              <a:spcAft>
                <a:spcPts val="1000"/>
              </a:spcAft>
              <a:buNone/>
            </a:pP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24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1739220" y="231724"/>
            <a:ext cx="566556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400" dirty="0" err="1">
                <a:effectLst/>
                <a:latin typeface="Times New Roman" panose="02020603050405020304" pitchFamily="18" charset="0"/>
                <a:ea typeface="Calibri" panose="020F0502020204030204" pitchFamily="34" charset="0"/>
              </a:rPr>
              <a:t>Uvod</a:t>
            </a:r>
            <a:br>
              <a:rPr lang="en-150" sz="3600" b="1" kern="0" dirty="0">
                <a:effectLst/>
                <a:latin typeface="Orbitron" panose="020B0604020202020204" charset="0"/>
                <a:ea typeface="Times New Roman" panose="02020603050405020304" pitchFamily="18" charset="0"/>
                <a:cs typeface="Times New Roman" panose="02020603050405020304" pitchFamily="18" charset="0"/>
              </a:rPr>
            </a:br>
            <a:endParaRPr dirty="0"/>
          </a:p>
        </p:txBody>
      </p:sp>
      <p:sp>
        <p:nvSpPr>
          <p:cNvPr id="282" name="Google Shape;282;p37"/>
          <p:cNvSpPr txBox="1">
            <a:spLocks noGrp="1"/>
          </p:cNvSpPr>
          <p:nvPr>
            <p:ph type="subTitle" idx="1"/>
          </p:nvPr>
        </p:nvSpPr>
        <p:spPr>
          <a:xfrm>
            <a:off x="925068" y="1840886"/>
            <a:ext cx="5197126" cy="1734300"/>
          </a:xfrm>
          <a:prstGeom prst="rect">
            <a:avLst/>
          </a:prstGeom>
        </p:spPr>
        <p:txBody>
          <a:bodyPr spcFirstLastPara="1" wrap="square" lIns="91425" tIns="91425" rIns="91425" bIns="91425" anchor="t" anchorCtr="0">
            <a:noAutofit/>
          </a:bodyPr>
          <a:lstStyle/>
          <a:p>
            <a:pPr marL="152400" indent="0" algn="just">
              <a:lnSpc>
                <a:spcPct val="115000"/>
              </a:lnSpc>
              <a:spcAft>
                <a:spcPts val="1000"/>
              </a:spcAft>
              <a:buNone/>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Replikacija baza podataka je proces kopiranja i održavanja podataka iz jedne baze podataka na više servera ili lokacija. Ovaj mehanizam omogućava da podaci budu dostupni na više mesta istovremeno, što može pomoći u slučaju otkazivanja nekog od članova na kome se nalazi baza podataka. </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075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517055" y="2973320"/>
            <a:ext cx="5166116" cy="841800"/>
          </a:xfrm>
          <a:prstGeom prst="rect">
            <a:avLst/>
          </a:prstGeom>
        </p:spPr>
        <p:txBody>
          <a:bodyPr spcFirstLastPara="1" wrap="square" lIns="91425" tIns="91425" rIns="91425" bIns="91425" anchor="t" anchorCtr="0">
            <a:noAutofit/>
          </a:bodyPr>
          <a:lstStyle/>
          <a:p>
            <a:pPr>
              <a:lnSpc>
                <a:spcPct val="115000"/>
              </a:lnSpc>
              <a:spcBef>
                <a:spcPts val="1200"/>
              </a:spcBef>
            </a:pPr>
            <a:r>
              <a:rPr lang="sr-Latn-RS" sz="3600" b="1" dirty="0">
                <a:latin typeface="Times New Roman" panose="02020603050405020304" pitchFamily="18" charset="0"/>
                <a:ea typeface="Times New Roman" panose="02020603050405020304" pitchFamily="18" charset="0"/>
                <a:cs typeface="Times New Roman" panose="02020603050405020304" pitchFamily="18" charset="0"/>
              </a:rPr>
              <a:t>Praktična primena</a:t>
            </a:r>
            <a:endParaRPr lang="en-150" sz="3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1" name="Google Shape;291;p38"/>
          <p:cNvSpPr/>
          <p:nvPr/>
        </p:nvSpPr>
        <p:spPr>
          <a:xfrm rot="7104007">
            <a:off x="6890179" y="-1651021"/>
            <a:ext cx="3397838" cy="3397838"/>
          </a:xfrm>
          <a:prstGeom prst="arc">
            <a:avLst>
              <a:gd name="adj1" fmla="val 16200000"/>
              <a:gd name="adj2" fmla="val 2118712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rot="-9147592">
            <a:off x="6414495" y="-1129156"/>
            <a:ext cx="3397929" cy="3397929"/>
          </a:xfrm>
          <a:prstGeom prst="arc">
            <a:avLst>
              <a:gd name="adj1" fmla="val 16200000"/>
              <a:gd name="adj2" fmla="val 5326384"/>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rot="-3800792">
            <a:off x="7303595" y="2020361"/>
            <a:ext cx="173877" cy="173877"/>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rot="-3800792">
            <a:off x="7824720" y="1513686"/>
            <a:ext cx="173877" cy="173877"/>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059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9" name="TextBox 8">
            <a:extLst>
              <a:ext uri="{FF2B5EF4-FFF2-40B4-BE49-F238E27FC236}">
                <a16:creationId xmlns:a16="http://schemas.microsoft.com/office/drawing/2014/main" id="{375E2CAC-0C35-4B6D-ACF7-68463B025940}"/>
              </a:ext>
            </a:extLst>
          </p:cNvPr>
          <p:cNvSpPr txBox="1"/>
          <p:nvPr/>
        </p:nvSpPr>
        <p:spPr>
          <a:xfrm>
            <a:off x="407194" y="592225"/>
            <a:ext cx="6122194" cy="635943"/>
          </a:xfrm>
          <a:prstGeom prst="rect">
            <a:avLst/>
          </a:prstGeom>
          <a:noFill/>
        </p:spPr>
        <p:txBody>
          <a:bodyPr wrap="square">
            <a:spAutoFit/>
          </a:bodyPr>
          <a:lstStyle/>
          <a:p>
            <a:pPr>
              <a:lnSpc>
                <a:spcPct val="115000"/>
              </a:lnSpc>
              <a:spcAft>
                <a:spcPts val="1000"/>
              </a:spcAft>
            </a:pPr>
            <a:r>
              <a:rPr lang="sr-Latn-RS" sz="1600" dirty="0">
                <a:latin typeface="Times New Roman" panose="02020603050405020304" pitchFamily="18" charset="0"/>
                <a:ea typeface="Calibri" panose="020F0502020204030204" pitchFamily="34" charset="0"/>
                <a:cs typeface="Times New Roman" panose="02020603050405020304" pitchFamily="18" charset="0"/>
              </a:rPr>
              <a:t>N</a:t>
            </a:r>
            <a:r>
              <a:rPr lang="sr-Latn-RS" sz="1600" dirty="0">
                <a:effectLst/>
                <a:latin typeface="Times New Roman" panose="02020603050405020304" pitchFamily="18" charset="0"/>
                <a:ea typeface="Calibri" panose="020F0502020204030204" pitchFamily="34" charset="0"/>
                <a:cs typeface="Times New Roman" panose="02020603050405020304" pitchFamily="18" charset="0"/>
              </a:rPr>
              <a:t>apravljen je replika skup od 3 člana. Pri kreiranju, jedan će biti primarni član, dok će ostala dva biti sekundarna.</a:t>
            </a:r>
            <a:endParaRPr lang="en-150"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703A5731-953A-4A8C-82FB-47D3B3EAC6A3}"/>
              </a:ext>
            </a:extLst>
          </p:cNvPr>
          <p:cNvPicPr/>
          <p:nvPr/>
        </p:nvPicPr>
        <p:blipFill rotWithShape="1">
          <a:blip r:embed="rId3">
            <a:extLst>
              <a:ext uri="{28A0092B-C50C-407E-A947-70E740481C1C}">
                <a14:useLocalDpi xmlns:a14="http://schemas.microsoft.com/office/drawing/2010/main" val="0"/>
              </a:ext>
            </a:extLst>
          </a:blip>
          <a:srcRect l="6258" t="53732"/>
          <a:stretch/>
        </p:blipFill>
        <p:spPr bwMode="auto">
          <a:xfrm>
            <a:off x="350043" y="1899761"/>
            <a:ext cx="7508081" cy="161496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2480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2" name="TextBox 11">
            <a:extLst>
              <a:ext uri="{FF2B5EF4-FFF2-40B4-BE49-F238E27FC236}">
                <a16:creationId xmlns:a16="http://schemas.microsoft.com/office/drawing/2014/main" id="{AD348BA1-146F-455E-BEF9-9392B092736C}"/>
              </a:ext>
            </a:extLst>
          </p:cNvPr>
          <p:cNvSpPr txBox="1"/>
          <p:nvPr/>
        </p:nvSpPr>
        <p:spPr>
          <a:xfrm>
            <a:off x="335755" y="521494"/>
            <a:ext cx="7508081" cy="923330"/>
          </a:xfrm>
          <a:prstGeom prst="rect">
            <a:avLst/>
          </a:prstGeom>
          <a:noFill/>
        </p:spPr>
        <p:txBody>
          <a:bodyPr wrap="square">
            <a:spAutoFit/>
          </a:bodyPr>
          <a:lstStyle/>
          <a:p>
            <a:r>
              <a:rPr lang="sr-Latn-RS" sz="1800" dirty="0">
                <a:effectLst/>
                <a:latin typeface="Times New Roman" panose="02020603050405020304" pitchFamily="18" charset="0"/>
                <a:ea typeface="Calibri" panose="020F0502020204030204" pitchFamily="34" charset="0"/>
              </a:rPr>
              <a:t>Da bi se inicijalizovao replika set, koristi se komanda rs.initiate(). Njoj možemo da prosledimo konfiguraciju, da bi definisali kako će nas skup replika da izgleda. U ovom slučaju, prosleđujemo sledeću konfiguraciju.</a:t>
            </a:r>
            <a:endParaRPr lang="en-150" sz="1800" dirty="0"/>
          </a:p>
        </p:txBody>
      </p:sp>
      <p:pic>
        <p:nvPicPr>
          <p:cNvPr id="5" name="Picture 4">
            <a:extLst>
              <a:ext uri="{FF2B5EF4-FFF2-40B4-BE49-F238E27FC236}">
                <a16:creationId xmlns:a16="http://schemas.microsoft.com/office/drawing/2014/main" id="{CF031B7C-758A-42A1-A9AC-0BE1031B6248}"/>
              </a:ext>
            </a:extLst>
          </p:cNvPr>
          <p:cNvPicPr/>
          <p:nvPr/>
        </p:nvPicPr>
        <p:blipFill rotWithShape="1">
          <a:blip r:embed="rId3"/>
          <a:srcRect t="3565"/>
          <a:stretch/>
        </p:blipFill>
        <p:spPr bwMode="auto">
          <a:xfrm>
            <a:off x="542924" y="1876346"/>
            <a:ext cx="6507958" cy="18223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2549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0" name="TextBox 9">
            <a:extLst>
              <a:ext uri="{FF2B5EF4-FFF2-40B4-BE49-F238E27FC236}">
                <a16:creationId xmlns:a16="http://schemas.microsoft.com/office/drawing/2014/main" id="{E7EA182E-E891-4BF9-A1F9-2FE80FA25223}"/>
              </a:ext>
            </a:extLst>
          </p:cNvPr>
          <p:cNvSpPr txBox="1"/>
          <p:nvPr/>
        </p:nvSpPr>
        <p:spPr>
          <a:xfrm>
            <a:off x="418407" y="305233"/>
            <a:ext cx="6169306" cy="483017"/>
          </a:xfrm>
          <a:prstGeom prst="rect">
            <a:avLst/>
          </a:prstGeom>
          <a:noFill/>
        </p:spPr>
        <p:txBody>
          <a:bodyPr wrap="square">
            <a:spAutoFit/>
          </a:bodyPr>
          <a:lstStyle/>
          <a:p>
            <a:pPr>
              <a:lnSpc>
                <a:spcPct val="115000"/>
              </a:lnSpc>
              <a:spcBef>
                <a:spcPts val="200"/>
              </a:spcBef>
            </a:pPr>
            <a:r>
              <a:rPr lang="sr-Latn-RS" sz="2400" dirty="0">
                <a:effectLst/>
                <a:latin typeface="Times New Roman" panose="02020603050405020304" pitchFamily="18" charset="0"/>
                <a:ea typeface="Calibri" panose="020F0502020204030204" pitchFamily="34" charset="0"/>
              </a:rPr>
              <a:t>Prvobitno stanje</a:t>
            </a:r>
            <a:endParaRPr lang="en-150"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C87B1D2-8A40-4C12-B3F1-A23B472C6A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5784" y="1336834"/>
            <a:ext cx="2560320" cy="769620"/>
          </a:xfrm>
          <a:prstGeom prst="rect">
            <a:avLst/>
          </a:prstGeom>
          <a:noFill/>
          <a:ln>
            <a:noFill/>
          </a:ln>
        </p:spPr>
      </p:pic>
      <p:pic>
        <p:nvPicPr>
          <p:cNvPr id="7" name="Picture 6">
            <a:extLst>
              <a:ext uri="{FF2B5EF4-FFF2-40B4-BE49-F238E27FC236}">
                <a16:creationId xmlns:a16="http://schemas.microsoft.com/office/drawing/2014/main" id="{3B7B3D5B-1F2A-4A4C-8CDE-0DF978F9E22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56208" y="1336834"/>
            <a:ext cx="2560319" cy="769620"/>
          </a:xfrm>
          <a:prstGeom prst="rect">
            <a:avLst/>
          </a:prstGeom>
          <a:noFill/>
          <a:ln>
            <a:noFill/>
          </a:ln>
        </p:spPr>
      </p:pic>
      <p:pic>
        <p:nvPicPr>
          <p:cNvPr id="8" name="Picture 7">
            <a:extLst>
              <a:ext uri="{FF2B5EF4-FFF2-40B4-BE49-F238E27FC236}">
                <a16:creationId xmlns:a16="http://schemas.microsoft.com/office/drawing/2014/main" id="{864BC215-4C97-40A3-A81E-839ED81DD08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55783" y="2571749"/>
            <a:ext cx="2560319" cy="769619"/>
          </a:xfrm>
          <a:prstGeom prst="rect">
            <a:avLst/>
          </a:prstGeom>
          <a:noFill/>
          <a:ln>
            <a:noFill/>
          </a:ln>
        </p:spPr>
      </p:pic>
    </p:spTree>
    <p:extLst>
      <p:ext uri="{BB962C8B-B14F-4D97-AF65-F5344CB8AC3E}">
        <p14:creationId xmlns:p14="http://schemas.microsoft.com/office/powerpoint/2010/main" val="2803593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0" name="TextBox 9">
            <a:extLst>
              <a:ext uri="{FF2B5EF4-FFF2-40B4-BE49-F238E27FC236}">
                <a16:creationId xmlns:a16="http://schemas.microsoft.com/office/drawing/2014/main" id="{E7EA182E-E891-4BF9-A1F9-2FE80FA25223}"/>
              </a:ext>
            </a:extLst>
          </p:cNvPr>
          <p:cNvSpPr txBox="1"/>
          <p:nvPr/>
        </p:nvSpPr>
        <p:spPr>
          <a:xfrm>
            <a:off x="418407" y="305233"/>
            <a:ext cx="6169306" cy="483017"/>
          </a:xfrm>
          <a:prstGeom prst="rect">
            <a:avLst/>
          </a:prstGeom>
          <a:noFill/>
        </p:spPr>
        <p:txBody>
          <a:bodyPr wrap="square">
            <a:spAutoFit/>
          </a:bodyPr>
          <a:lstStyle/>
          <a:p>
            <a:pPr>
              <a:lnSpc>
                <a:spcPct val="115000"/>
              </a:lnSpc>
              <a:spcBef>
                <a:spcPts val="200"/>
              </a:spcBef>
            </a:pPr>
            <a:r>
              <a:rPr lang="sr-Latn-RS" sz="2400" dirty="0">
                <a:effectLst/>
                <a:latin typeface="Times New Roman" panose="02020603050405020304" pitchFamily="18" charset="0"/>
                <a:ea typeface="Calibri" panose="020F0502020204030204" pitchFamily="34" charset="0"/>
              </a:rPr>
              <a:t>Stanje nakon ubijanja primarnog člana</a:t>
            </a:r>
            <a:endParaRPr lang="en-150"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C6A39FB-8214-4213-9704-2195ACEEA1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2942" y="2149092"/>
            <a:ext cx="2924652" cy="845317"/>
          </a:xfrm>
          <a:prstGeom prst="rect">
            <a:avLst/>
          </a:prstGeom>
          <a:noFill/>
          <a:ln>
            <a:noFill/>
          </a:ln>
        </p:spPr>
      </p:pic>
      <p:pic>
        <p:nvPicPr>
          <p:cNvPr id="11" name="Picture 10">
            <a:extLst>
              <a:ext uri="{FF2B5EF4-FFF2-40B4-BE49-F238E27FC236}">
                <a16:creationId xmlns:a16="http://schemas.microsoft.com/office/drawing/2014/main" id="{4093A9F2-7C42-4A43-9AD1-910EA282ECE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440555" y="2149091"/>
            <a:ext cx="2924652" cy="845317"/>
          </a:xfrm>
          <a:prstGeom prst="rect">
            <a:avLst/>
          </a:prstGeom>
          <a:noFill/>
          <a:ln>
            <a:noFill/>
          </a:ln>
        </p:spPr>
      </p:pic>
      <p:pic>
        <p:nvPicPr>
          <p:cNvPr id="12" name="Picture 11">
            <a:extLst>
              <a:ext uri="{FF2B5EF4-FFF2-40B4-BE49-F238E27FC236}">
                <a16:creationId xmlns:a16="http://schemas.microsoft.com/office/drawing/2014/main" id="{964BD739-22F4-4B61-BEC5-2953FF65E20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82942" y="3230154"/>
            <a:ext cx="2924652" cy="845317"/>
          </a:xfrm>
          <a:prstGeom prst="rect">
            <a:avLst/>
          </a:prstGeom>
          <a:noFill/>
          <a:ln>
            <a:noFill/>
          </a:ln>
        </p:spPr>
      </p:pic>
      <p:sp>
        <p:nvSpPr>
          <p:cNvPr id="13" name="TextBox 12">
            <a:extLst>
              <a:ext uri="{FF2B5EF4-FFF2-40B4-BE49-F238E27FC236}">
                <a16:creationId xmlns:a16="http://schemas.microsoft.com/office/drawing/2014/main" id="{C9107E72-BFE2-4BE9-AD97-AA5889250B54}"/>
              </a:ext>
            </a:extLst>
          </p:cNvPr>
          <p:cNvSpPr txBox="1"/>
          <p:nvPr/>
        </p:nvSpPr>
        <p:spPr>
          <a:xfrm>
            <a:off x="682941" y="1207060"/>
            <a:ext cx="7818121" cy="523220"/>
          </a:xfrm>
          <a:prstGeom prst="rect">
            <a:avLst/>
          </a:prstGeom>
          <a:noFill/>
        </p:spPr>
        <p:txBody>
          <a:bodyPr wrap="square">
            <a:spAutoFit/>
          </a:bodyPr>
          <a:lstStyle/>
          <a:p>
            <a:r>
              <a:rPr lang="en-US" sz="1400" dirty="0" err="1">
                <a:effectLst/>
                <a:latin typeface="Times New Roman" panose="02020603050405020304" pitchFamily="18" charset="0"/>
                <a:ea typeface="Calibri" panose="020F0502020204030204" pitchFamily="34" charset="0"/>
              </a:rPr>
              <a:t>Ukoliko</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želimo</a:t>
            </a:r>
            <a:r>
              <a:rPr lang="en-US" sz="1400" dirty="0">
                <a:effectLst/>
                <a:latin typeface="Times New Roman" panose="02020603050405020304" pitchFamily="18" charset="0"/>
                <a:ea typeface="Calibri" panose="020F0502020204030204" pitchFamily="34" charset="0"/>
              </a:rPr>
              <a:t> da </a:t>
            </a:r>
            <a:r>
              <a:rPr lang="en-US" sz="1400" dirty="0" err="1">
                <a:effectLst/>
                <a:latin typeface="Times New Roman" panose="02020603050405020304" pitchFamily="18" charset="0"/>
                <a:ea typeface="Calibri" panose="020F0502020204030204" pitchFamily="34" charset="0"/>
              </a:rPr>
              <a:t>izazovemo</a:t>
            </a:r>
            <a:r>
              <a:rPr lang="en-US" sz="1400" dirty="0">
                <a:effectLst/>
                <a:latin typeface="Times New Roman" panose="02020603050405020304" pitchFamily="18" charset="0"/>
                <a:ea typeface="Calibri" panose="020F0502020204030204" pitchFamily="34" charset="0"/>
              </a:rPr>
              <a:t> failover, to </a:t>
            </a:r>
            <a:r>
              <a:rPr lang="en-US" sz="1400" dirty="0" err="1">
                <a:effectLst/>
                <a:latin typeface="Times New Roman" panose="02020603050405020304" pitchFamily="18" charset="0"/>
                <a:ea typeface="Calibri" panose="020F0502020204030204" pitchFamily="34" charset="0"/>
              </a:rPr>
              <a:t>možemo</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učiniti</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tako</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što</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ćemo</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ubiti</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člana</a:t>
            </a:r>
            <a:r>
              <a:rPr lang="en-US" sz="1400" dirty="0">
                <a:effectLst/>
                <a:latin typeface="Times New Roman" panose="02020603050405020304" pitchFamily="18" charset="0"/>
                <a:ea typeface="Calibri" panose="020F0502020204030204" pitchFamily="34" charset="0"/>
              </a:rPr>
              <a:t> koji je </a:t>
            </a:r>
            <a:r>
              <a:rPr lang="en-US" sz="1400" dirty="0" err="1">
                <a:effectLst/>
                <a:latin typeface="Times New Roman" panose="02020603050405020304" pitchFamily="18" charset="0"/>
                <a:ea typeface="Calibri" panose="020F0502020204030204" pitchFamily="34" charset="0"/>
              </a:rPr>
              <a:t>trenutno</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primarni</a:t>
            </a:r>
            <a:r>
              <a:rPr lang="sr-Latn-RS" sz="1400" dirty="0">
                <a:effectLst/>
                <a:latin typeface="Times New Roman" panose="02020603050405020304" pitchFamily="18" charset="0"/>
                <a:ea typeface="Calibri" panose="020F0502020204030204" pitchFamily="34" charset="0"/>
              </a:rPr>
              <a:t>. Stanje sistema nakon ubijanja primarnog čvora je sledeće.</a:t>
            </a:r>
            <a:endParaRPr lang="en-150" dirty="0"/>
          </a:p>
        </p:txBody>
      </p:sp>
    </p:spTree>
    <p:extLst>
      <p:ext uri="{BB962C8B-B14F-4D97-AF65-F5344CB8AC3E}">
        <p14:creationId xmlns:p14="http://schemas.microsoft.com/office/powerpoint/2010/main" val="3508705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0" name="TextBox 9">
            <a:extLst>
              <a:ext uri="{FF2B5EF4-FFF2-40B4-BE49-F238E27FC236}">
                <a16:creationId xmlns:a16="http://schemas.microsoft.com/office/drawing/2014/main" id="{E7EA182E-E891-4BF9-A1F9-2FE80FA25223}"/>
              </a:ext>
            </a:extLst>
          </p:cNvPr>
          <p:cNvSpPr txBox="1"/>
          <p:nvPr/>
        </p:nvSpPr>
        <p:spPr>
          <a:xfrm>
            <a:off x="879676" y="493230"/>
            <a:ext cx="6169306" cy="613245"/>
          </a:xfrm>
          <a:prstGeom prst="rect">
            <a:avLst/>
          </a:prstGeom>
          <a:noFill/>
        </p:spPr>
        <p:txBody>
          <a:bodyPr wrap="square">
            <a:spAutoFit/>
          </a:bodyPr>
          <a:lstStyle/>
          <a:p>
            <a:pPr>
              <a:lnSpc>
                <a:spcPct val="115000"/>
              </a:lnSpc>
              <a:spcBef>
                <a:spcPts val="1200"/>
              </a:spcBef>
            </a:pPr>
            <a:r>
              <a:rPr lang="sr-Latn-R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Zaključak</a:t>
            </a:r>
            <a:endParaRPr lang="en-150" sz="3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Google Shape;282;p37">
            <a:extLst>
              <a:ext uri="{FF2B5EF4-FFF2-40B4-BE49-F238E27FC236}">
                <a16:creationId xmlns:a16="http://schemas.microsoft.com/office/drawing/2014/main" id="{A4C2259B-CEBB-4DB1-AECD-A269DA673387}"/>
              </a:ext>
            </a:extLst>
          </p:cNvPr>
          <p:cNvSpPr txBox="1">
            <a:spLocks noGrp="1"/>
          </p:cNvSpPr>
          <p:nvPr>
            <p:ph type="subTitle" idx="1"/>
          </p:nvPr>
        </p:nvSpPr>
        <p:spPr>
          <a:xfrm>
            <a:off x="1354238" y="1972598"/>
            <a:ext cx="6715584" cy="2515626"/>
          </a:xfrm>
          <a:prstGeom prst="rect">
            <a:avLst/>
          </a:prstGeom>
        </p:spPr>
        <p:txBody>
          <a:bodyPr spcFirstLastPara="1" wrap="square" lIns="91425" tIns="91425" rIns="91425" bIns="91425" anchor="t" anchorCtr="0">
            <a:noAutofit/>
          </a:bodyPr>
          <a:lstStyle/>
          <a:p>
            <a:pPr marL="152400" indent="0" algn="ctr">
              <a:lnSpc>
                <a:spcPct val="115000"/>
              </a:lnSpc>
              <a:spcAft>
                <a:spcPts val="1000"/>
              </a:spcAft>
              <a:buNone/>
            </a:pP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U vremenu kada se svako od nas oslanja na internet za svakodnevnu komunikaciju i čuvanje svojih podataka, potrebno je da baze koje opsluzuju naše zahteve budu efikasne, stabilne i visoko dostupne. Da bi se postiglo normalno funkcionisanje i pružanje usluga, koristno je implementirati skup replika.</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9185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1866801" y="2150850"/>
            <a:ext cx="7909315" cy="841800"/>
          </a:xfrm>
          <a:prstGeom prst="rect">
            <a:avLst/>
          </a:prstGeom>
        </p:spPr>
        <p:txBody>
          <a:bodyPr spcFirstLastPara="1" wrap="square" lIns="91425" tIns="91425" rIns="91425" bIns="91425" anchor="t" anchorCtr="0">
            <a:noAutofit/>
          </a:bodyPr>
          <a:lstStyle/>
          <a:p>
            <a:pPr>
              <a:lnSpc>
                <a:spcPct val="115000"/>
              </a:lnSpc>
              <a:spcBef>
                <a:spcPts val="1200"/>
              </a:spcBef>
            </a:pPr>
            <a:r>
              <a:rPr lang="sr-Latn-RS" sz="5400" b="1" kern="0" dirty="0">
                <a:effectLst/>
                <a:latin typeface="Times New Roman" panose="02020603050405020304" pitchFamily="18" charset="0"/>
                <a:ea typeface="Times New Roman" panose="02020603050405020304" pitchFamily="18" charset="0"/>
                <a:cs typeface="Times New Roman" panose="02020603050405020304" pitchFamily="18" charset="0"/>
              </a:rPr>
              <a:t>Hvala na pažnji!</a:t>
            </a:r>
            <a:endParaRPr lang="en-150" sz="54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1" name="Google Shape;291;p38"/>
          <p:cNvSpPr/>
          <p:nvPr/>
        </p:nvSpPr>
        <p:spPr>
          <a:xfrm rot="7104007">
            <a:off x="6890179" y="-1651021"/>
            <a:ext cx="3397838" cy="3397838"/>
          </a:xfrm>
          <a:prstGeom prst="arc">
            <a:avLst>
              <a:gd name="adj1" fmla="val 16200000"/>
              <a:gd name="adj2" fmla="val 2118712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rot="-9147592">
            <a:off x="6414495" y="-1129156"/>
            <a:ext cx="3397929" cy="3397929"/>
          </a:xfrm>
          <a:prstGeom prst="arc">
            <a:avLst>
              <a:gd name="adj1" fmla="val 16200000"/>
              <a:gd name="adj2" fmla="val 5326384"/>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rot="-3800792">
            <a:off x="7303595" y="2020361"/>
            <a:ext cx="173877" cy="173877"/>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rot="-3800792">
            <a:off x="7824720" y="1513686"/>
            <a:ext cx="173877" cy="173877"/>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254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9" name="Google Shape;1139;p48"/>
          <p:cNvSpPr txBox="1">
            <a:spLocks noGrp="1"/>
          </p:cNvSpPr>
          <p:nvPr>
            <p:ph type="subTitle" idx="1"/>
          </p:nvPr>
        </p:nvSpPr>
        <p:spPr>
          <a:xfrm>
            <a:off x="555759" y="405857"/>
            <a:ext cx="7260124" cy="4679155"/>
          </a:xfrm>
          <a:prstGeom prst="rect">
            <a:avLst/>
          </a:prstGeom>
        </p:spPr>
        <p:txBody>
          <a:bodyPr spcFirstLastPara="1" wrap="square" lIns="91425" tIns="91425" rIns="91425" bIns="91425" anchor="ctr" anchorCtr="0">
            <a:noAutofit/>
          </a:bodyPr>
          <a:lstStyle/>
          <a:p>
            <a:pPr algn="just">
              <a:lnSpc>
                <a:spcPct val="115000"/>
              </a:lnSpc>
              <a:spcAft>
                <a:spcPts val="1000"/>
              </a:spcAft>
            </a:pPr>
            <a:r>
              <a:rPr lang="sr-Latn-RS" sz="1800" b="1" dirty="0">
                <a:effectLst/>
                <a:latin typeface="Times New Roman" panose="02020603050405020304" pitchFamily="18" charset="0"/>
                <a:ea typeface="Calibri" panose="020F0502020204030204" pitchFamily="34" charset="0"/>
                <a:cs typeface="Times New Roman" panose="02020603050405020304" pitchFamily="18" charset="0"/>
              </a:rPr>
              <a:t>Aktivna replikacija:</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Svaki sistem može obrađivati promene i baze podataka se sinhronizuju u svim pravcima. </a:t>
            </a:r>
            <a:r>
              <a:rPr lang="en-US" sz="1800" dirty="0">
                <a:latin typeface="Times New Roman" panose="02020603050405020304" pitchFamily="18" charset="0"/>
                <a:ea typeface="Calibri" panose="020F0502020204030204" pitchFamily="34" charset="0"/>
                <a:cs typeface="Times New Roman" panose="02020603050405020304" pitchFamily="18" charset="0"/>
              </a:rPr>
              <a:t>P</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otrebn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dobro planiranje i arhitektura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oristi za balansiranje opterećenja ili za pružanje visoke dostupnosti.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sr-Latn-RS" sz="1800" b="1" dirty="0">
                <a:effectLst/>
                <a:latin typeface="Times New Roman" panose="02020603050405020304" pitchFamily="18" charset="0"/>
                <a:ea typeface="Calibri" panose="020F0502020204030204" pitchFamily="34" charset="0"/>
                <a:cs typeface="Times New Roman" panose="02020603050405020304" pitchFamily="18" charset="0"/>
              </a:rPr>
              <a:t>Replikacija samo za čitanje (Read-only):</a:t>
            </a:r>
            <a:r>
              <a:rPr lang="sr-Latn-RS" sz="1800" dirty="0">
                <a:effectLst/>
                <a:latin typeface="Times New Roman" panose="02020603050405020304" pitchFamily="18" charset="0"/>
                <a:ea typeface="Calibri" panose="020F0502020204030204" pitchFamily="34" charset="0"/>
                <a:cs typeface="Times New Roman" panose="02020603050405020304" pitchFamily="18" charset="0"/>
              </a:rPr>
              <a:t> Replikovane baze podataka primaju promene samo od primarne baze podataka. Korisnici mogu čitati podatke iz replikovanih baza podataka, ali ih ne mogu menjati. Baze podataka samo za čitanje se koriste za visoku dostupnost podataka, omogućavajući korisnicima pristup podacima bez mogućnosti da ih menjaju.</a:t>
            </a:r>
            <a:endParaRPr lang="en-150"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142" name="Google Shape;1142;p48"/>
          <p:cNvGrpSpPr/>
          <p:nvPr/>
        </p:nvGrpSpPr>
        <p:grpSpPr>
          <a:xfrm>
            <a:off x="892359" y="4680291"/>
            <a:ext cx="3293462" cy="92817"/>
            <a:chOff x="819025" y="3822075"/>
            <a:chExt cx="891450" cy="25125"/>
          </a:xfrm>
        </p:grpSpPr>
        <p:sp>
          <p:nvSpPr>
            <p:cNvPr id="1143" name="Google Shape;1143;p48"/>
            <p:cNvSpPr/>
            <p:nvPr/>
          </p:nvSpPr>
          <p:spPr>
            <a:xfrm>
              <a:off x="819025" y="3822375"/>
              <a:ext cx="891450" cy="24825"/>
            </a:xfrm>
            <a:custGeom>
              <a:avLst/>
              <a:gdLst/>
              <a:ahLst/>
              <a:cxnLst/>
              <a:rect l="l" t="t" r="r" b="b"/>
              <a:pathLst>
                <a:path w="35658" h="993" extrusionOk="0">
                  <a:moveTo>
                    <a:pt x="12093" y="0"/>
                  </a:moveTo>
                  <a:lnTo>
                    <a:pt x="11244" y="849"/>
                  </a:lnTo>
                  <a:lnTo>
                    <a:pt x="0" y="849"/>
                  </a:lnTo>
                  <a:lnTo>
                    <a:pt x="0" y="993"/>
                  </a:lnTo>
                  <a:lnTo>
                    <a:pt x="11304" y="993"/>
                  </a:lnTo>
                  <a:lnTo>
                    <a:pt x="12153" y="144"/>
                  </a:lnTo>
                  <a:lnTo>
                    <a:pt x="35658" y="144"/>
                  </a:lnTo>
                  <a:lnTo>
                    <a:pt x="35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1235525" y="3823575"/>
              <a:ext cx="134825" cy="14025"/>
            </a:xfrm>
            <a:custGeom>
              <a:avLst/>
              <a:gdLst/>
              <a:ahLst/>
              <a:cxnLst/>
              <a:rect l="l" t="t" r="r" b="b"/>
              <a:pathLst>
                <a:path w="5393" h="561" extrusionOk="0">
                  <a:moveTo>
                    <a:pt x="5348" y="0"/>
                  </a:moveTo>
                  <a:lnTo>
                    <a:pt x="4852" y="497"/>
                  </a:lnTo>
                  <a:lnTo>
                    <a:pt x="509" y="497"/>
                  </a:lnTo>
                  <a:lnTo>
                    <a:pt x="44" y="32"/>
                  </a:lnTo>
                  <a:lnTo>
                    <a:pt x="0" y="80"/>
                  </a:lnTo>
                  <a:lnTo>
                    <a:pt x="481" y="561"/>
                  </a:lnTo>
                  <a:lnTo>
                    <a:pt x="4876" y="561"/>
                  </a:lnTo>
                  <a:lnTo>
                    <a:pt x="5392" y="48"/>
                  </a:lnTo>
                  <a:lnTo>
                    <a:pt x="5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8"/>
            <p:cNvSpPr/>
            <p:nvPr/>
          </p:nvSpPr>
          <p:spPr>
            <a:xfrm>
              <a:off x="1027875" y="3822075"/>
              <a:ext cx="23125" cy="13525"/>
            </a:xfrm>
            <a:custGeom>
              <a:avLst/>
              <a:gdLst/>
              <a:ahLst/>
              <a:cxnLst/>
              <a:rect l="l" t="t" r="r" b="b"/>
              <a:pathLst>
                <a:path w="925" h="541" extrusionOk="0">
                  <a:moveTo>
                    <a:pt x="609" y="0"/>
                  </a:moveTo>
                  <a:lnTo>
                    <a:pt x="0"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1042475" y="3822075"/>
              <a:ext cx="23150" cy="13525"/>
            </a:xfrm>
            <a:custGeom>
              <a:avLst/>
              <a:gdLst/>
              <a:ahLst/>
              <a:cxnLst/>
              <a:rect l="l" t="t" r="r" b="b"/>
              <a:pathLst>
                <a:path w="926" h="541" extrusionOk="0">
                  <a:moveTo>
                    <a:pt x="609" y="0"/>
                  </a:moveTo>
                  <a:lnTo>
                    <a:pt x="1"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1057100" y="3822075"/>
              <a:ext cx="23125" cy="13525"/>
            </a:xfrm>
            <a:custGeom>
              <a:avLst/>
              <a:gdLst/>
              <a:ahLst/>
              <a:cxnLst/>
              <a:rect l="l" t="t" r="r" b="b"/>
              <a:pathLst>
                <a:path w="925" h="541" extrusionOk="0">
                  <a:moveTo>
                    <a:pt x="609" y="0"/>
                  </a:moveTo>
                  <a:lnTo>
                    <a:pt x="0" y="541"/>
                  </a:lnTo>
                  <a:lnTo>
                    <a:pt x="316"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a:off x="1071700" y="3822075"/>
              <a:ext cx="23150" cy="13525"/>
            </a:xfrm>
            <a:custGeom>
              <a:avLst/>
              <a:gdLst/>
              <a:ahLst/>
              <a:cxnLst/>
              <a:rect l="l" t="t" r="r" b="b"/>
              <a:pathLst>
                <a:path w="926" h="541" extrusionOk="0">
                  <a:moveTo>
                    <a:pt x="605" y="0"/>
                  </a:moveTo>
                  <a:lnTo>
                    <a:pt x="1" y="541"/>
                  </a:lnTo>
                  <a:lnTo>
                    <a:pt x="317"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1086300" y="3822075"/>
              <a:ext cx="23150" cy="13525"/>
            </a:xfrm>
            <a:custGeom>
              <a:avLst/>
              <a:gdLst/>
              <a:ahLst/>
              <a:cxnLst/>
              <a:rect l="l" t="t" r="r" b="b"/>
              <a:pathLst>
                <a:path w="926" h="541" extrusionOk="0">
                  <a:moveTo>
                    <a:pt x="605" y="0"/>
                  </a:moveTo>
                  <a:lnTo>
                    <a:pt x="1" y="541"/>
                  </a:lnTo>
                  <a:lnTo>
                    <a:pt x="317" y="541"/>
                  </a:lnTo>
                  <a:lnTo>
                    <a:pt x="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D77C88C8-2DE2-49C6-8DC5-34D8E3FE0A33}"/>
              </a:ext>
            </a:extLst>
          </p:cNvPr>
          <p:cNvGraphicFramePr>
            <a:graphicFrameLocks noGrp="1"/>
          </p:cNvGraphicFramePr>
          <p:nvPr>
            <p:extLst>
              <p:ext uri="{D42A27DB-BD31-4B8C-83A1-F6EECF244321}">
                <p14:modId xmlns:p14="http://schemas.microsoft.com/office/powerpoint/2010/main" val="874407957"/>
              </p:ext>
            </p:extLst>
          </p:nvPr>
        </p:nvGraphicFramePr>
        <p:xfrm>
          <a:off x="1242922" y="1246621"/>
          <a:ext cx="7130005" cy="3896879"/>
        </p:xfrm>
        <a:graphic>
          <a:graphicData uri="http://schemas.openxmlformats.org/drawingml/2006/table">
            <a:tbl>
              <a:tblPr firstRow="1" firstCol="1" bandRow="1"/>
              <a:tblGrid>
                <a:gridCol w="2013995">
                  <a:extLst>
                    <a:ext uri="{9D8B030D-6E8A-4147-A177-3AD203B41FA5}">
                      <a16:colId xmlns:a16="http://schemas.microsoft.com/office/drawing/2014/main" val="167316351"/>
                    </a:ext>
                  </a:extLst>
                </a:gridCol>
                <a:gridCol w="5116010">
                  <a:extLst>
                    <a:ext uri="{9D8B030D-6E8A-4147-A177-3AD203B41FA5}">
                      <a16:colId xmlns:a16="http://schemas.microsoft.com/office/drawing/2014/main" val="2825352725"/>
                    </a:ext>
                  </a:extLst>
                </a:gridCol>
              </a:tblGrid>
              <a:tr h="875403">
                <a:tc>
                  <a:txBody>
                    <a:bodyPr/>
                    <a:lstStyle/>
                    <a:p>
                      <a:pPr>
                        <a:lnSpc>
                          <a:spcPct val="115000"/>
                        </a:lnSpc>
                        <a:spcAft>
                          <a:spcPts val="1000"/>
                        </a:spcAft>
                      </a:pPr>
                      <a:r>
                        <a:rPr lang="sr-Latn-RS" sz="1400" b="1" i="0" u="none" strike="noStrike" cap="none">
                          <a:solidFill>
                            <a:schemeClr val="tx1"/>
                          </a:solidFill>
                          <a:effectLst/>
                          <a:latin typeface="+mn-lt"/>
                          <a:ea typeface="+mn-ea"/>
                          <a:cs typeface="+mn-cs"/>
                          <a:sym typeface="Arial"/>
                        </a:rPr>
                        <a:t>Povećana dostupnost</a:t>
                      </a:r>
                      <a:endParaRPr lang="en-150"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1000"/>
                        </a:spcAft>
                      </a:pPr>
                      <a:r>
                        <a:rPr lang="sr-Latn-RS" sz="1400" b="0" i="0" u="none" strike="noStrike" cap="none">
                          <a:solidFill>
                            <a:schemeClr val="tx1"/>
                          </a:solidFill>
                          <a:effectLst/>
                          <a:latin typeface="+mn-lt"/>
                          <a:ea typeface="+mn-ea"/>
                          <a:cs typeface="+mn-cs"/>
                          <a:sym typeface="Arial"/>
                        </a:rPr>
                        <a:t>Replikacija osigurava da baza podataka ostane dostupna čak i ako jedan ili više servera zakažu</a:t>
                      </a:r>
                      <a:endParaRPr lang="en-150"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752" marR="4375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4060541"/>
                  </a:ext>
                </a:extLst>
              </a:tr>
              <a:tr h="595508">
                <a:tc>
                  <a:txBody>
                    <a:bodyPr/>
                    <a:lstStyle/>
                    <a:p>
                      <a:pPr algn="just">
                        <a:lnSpc>
                          <a:spcPct val="115000"/>
                        </a:lnSpc>
                        <a:spcAft>
                          <a:spcPts val="1000"/>
                        </a:spcAft>
                      </a:pPr>
                      <a:r>
                        <a:rPr lang="sr-Latn-RS" sz="1200" b="1">
                          <a:effectLst/>
                          <a:latin typeface="Times New Roman" panose="02020603050405020304" pitchFamily="18" charset="0"/>
                          <a:ea typeface="Calibri" panose="020F0502020204030204" pitchFamily="34" charset="0"/>
                          <a:cs typeface="Times New Roman" panose="02020603050405020304" pitchFamily="18" charset="0"/>
                        </a:rPr>
                        <a:t>Poboljšane performanse</a:t>
                      </a:r>
                      <a:endParaRPr lang="en-150"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sr-Latn-RS" sz="1400" b="0" i="0" u="none" strike="noStrike" cap="none" dirty="0">
                          <a:solidFill>
                            <a:schemeClr val="tx1"/>
                          </a:solidFill>
                          <a:effectLst/>
                          <a:latin typeface="+mn-lt"/>
                          <a:ea typeface="+mn-ea"/>
                          <a:cs typeface="+mn-cs"/>
                          <a:sym typeface="Arial"/>
                        </a:rPr>
                        <a:t>Distribucijom opterećenja na više servera, replikacija može značajno poboljšati performanse sistema. </a:t>
                      </a:r>
                      <a:endParaRPr lang="en-150"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marL="43752" marR="4375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9088053"/>
                  </a:ext>
                </a:extLst>
              </a:tr>
              <a:tr h="842963">
                <a:tc>
                  <a:txBody>
                    <a:bodyPr/>
                    <a:lstStyle/>
                    <a:p>
                      <a:pPr>
                        <a:lnSpc>
                          <a:spcPct val="115000"/>
                        </a:lnSpc>
                        <a:spcAft>
                          <a:spcPts val="1000"/>
                        </a:spcAft>
                      </a:pPr>
                      <a:r>
                        <a:rPr lang="sr-Latn-RS" sz="1400" b="1" i="0" u="none" strike="noStrike" cap="none" dirty="0">
                          <a:solidFill>
                            <a:schemeClr val="tx1"/>
                          </a:solidFill>
                          <a:effectLst/>
                          <a:latin typeface="+mn-lt"/>
                          <a:ea typeface="+mn-ea"/>
                          <a:cs typeface="+mn-cs"/>
                          <a:sym typeface="Arial"/>
                        </a:rPr>
                        <a:t>Oporavak podataka</a:t>
                      </a:r>
                      <a:endParaRPr lang="en-150"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1000"/>
                        </a:spcAft>
                      </a:pPr>
                      <a:r>
                        <a:rPr lang="sr-Latn-RS" sz="1400" b="0" i="0" u="none" strike="noStrike" cap="none" dirty="0">
                          <a:solidFill>
                            <a:schemeClr val="tx1"/>
                          </a:solidFill>
                          <a:effectLst/>
                          <a:latin typeface="+mn-lt"/>
                          <a:ea typeface="+mn-ea"/>
                          <a:cs typeface="+mn-cs"/>
                          <a:sym typeface="Arial"/>
                        </a:rPr>
                        <a:t>U slučaju gubitka podataka ili korupcije na jednom serveru, replikacija omogućava obnavljanje podataka sa sekundarnih servera.</a:t>
                      </a:r>
                      <a:endParaRPr lang="en-150"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752" marR="4375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1725601"/>
                  </a:ext>
                </a:extLst>
              </a:tr>
              <a:tr h="937550">
                <a:tc>
                  <a:txBody>
                    <a:bodyPr/>
                    <a:lstStyle/>
                    <a:p>
                      <a:pPr>
                        <a:lnSpc>
                          <a:spcPct val="115000"/>
                        </a:lnSpc>
                        <a:spcAft>
                          <a:spcPts val="1000"/>
                        </a:spcAft>
                      </a:pPr>
                      <a:r>
                        <a:rPr lang="sr-Latn-RS" sz="1400" b="1" i="0" u="none" strike="noStrike" cap="none" dirty="0">
                          <a:solidFill>
                            <a:schemeClr val="tx1"/>
                          </a:solidFill>
                          <a:effectLst/>
                          <a:latin typeface="+mn-lt"/>
                          <a:ea typeface="+mn-ea"/>
                          <a:cs typeface="+mn-cs"/>
                          <a:sym typeface="Arial"/>
                        </a:rPr>
                        <a:t>Skalabilnost</a:t>
                      </a:r>
                      <a:endParaRPr lang="en-150"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sr-Latn-RS" sz="1400" b="0" i="0" u="none" strike="noStrike" cap="none" dirty="0">
                          <a:solidFill>
                            <a:schemeClr val="tx1"/>
                          </a:solidFill>
                          <a:effectLst/>
                          <a:latin typeface="+mn-lt"/>
                          <a:ea typeface="+mn-ea"/>
                          <a:cs typeface="+mn-cs"/>
                          <a:sym typeface="Arial"/>
                        </a:rPr>
                        <a:t>Replikacija omogućava horizontalno skaliranje, gde se dodavanjem novih servera može lako povećati kapacitet sistema za obradu većeg broja zahteva.</a:t>
                      </a:r>
                      <a:endParaRPr lang="en-150" sz="1400" b="0" i="0" u="none" strike="noStrike" cap="none" dirty="0">
                        <a:solidFill>
                          <a:schemeClr val="tx1"/>
                        </a:solidFill>
                        <a:effectLst/>
                        <a:latin typeface="+mn-lt"/>
                        <a:ea typeface="+mn-ea"/>
                        <a:cs typeface="+mn-cs"/>
                        <a:sym typeface="Arial"/>
                      </a:endParaRPr>
                    </a:p>
                  </a:txBody>
                  <a:tcPr marL="43752" marR="4375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0893003"/>
                  </a:ext>
                </a:extLst>
              </a:tr>
              <a:tr h="645455">
                <a:tc>
                  <a:txBody>
                    <a:bodyPr/>
                    <a:lstStyle/>
                    <a:p>
                      <a:pPr>
                        <a:lnSpc>
                          <a:spcPct val="115000"/>
                        </a:lnSpc>
                        <a:spcAft>
                          <a:spcPts val="1000"/>
                        </a:spcAft>
                      </a:pPr>
                      <a:endParaRPr lang="en-150"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1000"/>
                        </a:spcAft>
                      </a:pPr>
                      <a:endParaRPr lang="en-150"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752" marR="4375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5142793"/>
                  </a:ext>
                </a:extLst>
              </a:tr>
            </a:tbl>
          </a:graphicData>
        </a:graphic>
      </p:graphicFrame>
      <p:sp>
        <p:nvSpPr>
          <p:cNvPr id="3" name="Title 2">
            <a:extLst>
              <a:ext uri="{FF2B5EF4-FFF2-40B4-BE49-F238E27FC236}">
                <a16:creationId xmlns:a16="http://schemas.microsoft.com/office/drawing/2014/main" id="{85D9231F-A7C8-43BC-A26B-3BC45F88F27A}"/>
              </a:ext>
            </a:extLst>
          </p:cNvPr>
          <p:cNvSpPr>
            <a:spLocks noGrp="1"/>
          </p:cNvSpPr>
          <p:nvPr>
            <p:ph type="title"/>
          </p:nvPr>
        </p:nvSpPr>
        <p:spPr>
          <a:xfrm>
            <a:off x="972275" y="285508"/>
            <a:ext cx="5382228" cy="779086"/>
          </a:xfrm>
        </p:spPr>
        <p:txBody>
          <a:bodyPr/>
          <a:lstStyle/>
          <a:p>
            <a:r>
              <a:rPr lang="sr-Latn-RS" sz="3200" dirty="0">
                <a:effectLst/>
                <a:latin typeface="Times New Roman" panose="02020603050405020304" pitchFamily="18" charset="0"/>
                <a:ea typeface="Calibri" panose="020F0502020204030204" pitchFamily="34" charset="0"/>
              </a:rPr>
              <a:t>Prednosti korišćenja </a:t>
            </a:r>
            <a:r>
              <a:rPr lang="en-US" sz="3200" dirty="0" err="1">
                <a:effectLst/>
                <a:latin typeface="Times New Roman" panose="02020603050405020304" pitchFamily="18" charset="0"/>
                <a:ea typeface="Calibri" panose="020F0502020204030204" pitchFamily="34" charset="0"/>
              </a:rPr>
              <a:t>replikacije</a:t>
            </a:r>
            <a:endParaRPr lang="en-150" sz="3200" dirty="0"/>
          </a:p>
        </p:txBody>
      </p:sp>
    </p:spTree>
    <p:extLst>
      <p:ext uri="{BB962C8B-B14F-4D97-AF65-F5344CB8AC3E}">
        <p14:creationId xmlns:p14="http://schemas.microsoft.com/office/powerpoint/2010/main" val="289659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D77C88C8-2DE2-49C6-8DC5-34D8E3FE0A33}"/>
              </a:ext>
            </a:extLst>
          </p:cNvPr>
          <p:cNvGraphicFramePr>
            <a:graphicFrameLocks noGrp="1"/>
          </p:cNvGraphicFramePr>
          <p:nvPr>
            <p:extLst>
              <p:ext uri="{D42A27DB-BD31-4B8C-83A1-F6EECF244321}">
                <p14:modId xmlns:p14="http://schemas.microsoft.com/office/powerpoint/2010/main" val="128021463"/>
              </p:ext>
            </p:extLst>
          </p:nvPr>
        </p:nvGraphicFramePr>
        <p:xfrm>
          <a:off x="904724" y="1335901"/>
          <a:ext cx="7130005" cy="3328968"/>
        </p:xfrm>
        <a:graphic>
          <a:graphicData uri="http://schemas.openxmlformats.org/drawingml/2006/table">
            <a:tbl>
              <a:tblPr firstRow="1" firstCol="1" bandRow="1"/>
              <a:tblGrid>
                <a:gridCol w="2524276">
                  <a:extLst>
                    <a:ext uri="{9D8B030D-6E8A-4147-A177-3AD203B41FA5}">
                      <a16:colId xmlns:a16="http://schemas.microsoft.com/office/drawing/2014/main" val="167316351"/>
                    </a:ext>
                  </a:extLst>
                </a:gridCol>
                <a:gridCol w="4605729">
                  <a:extLst>
                    <a:ext uri="{9D8B030D-6E8A-4147-A177-3AD203B41FA5}">
                      <a16:colId xmlns:a16="http://schemas.microsoft.com/office/drawing/2014/main" val="2825352725"/>
                    </a:ext>
                  </a:extLst>
                </a:gridCol>
              </a:tblGrid>
              <a:tr h="1128532">
                <a:tc>
                  <a:txBody>
                    <a:bodyPr/>
                    <a:lstStyle/>
                    <a:p>
                      <a:pPr>
                        <a:lnSpc>
                          <a:spcPct val="115000"/>
                        </a:lnSpc>
                        <a:spcAft>
                          <a:spcPts val="1000"/>
                        </a:spcAft>
                      </a:pPr>
                      <a:r>
                        <a:rPr lang="sr-Latn-RS" sz="1200" b="1">
                          <a:effectLst/>
                          <a:latin typeface="Times New Roman" panose="02020603050405020304" pitchFamily="18" charset="0"/>
                          <a:ea typeface="Calibri" panose="020F0502020204030204" pitchFamily="34" charset="0"/>
                          <a:cs typeface="Times New Roman" panose="02020603050405020304" pitchFamily="18" charset="0"/>
                        </a:rPr>
                        <a:t>Primarna baza</a:t>
                      </a:r>
                      <a:endParaRPr lang="en-150"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1000"/>
                        </a:spcAft>
                      </a:pPr>
                      <a:r>
                        <a:rPr lang="sr-Latn-RS" sz="1400" b="0" i="0" u="none" strike="noStrike" cap="none" dirty="0">
                          <a:solidFill>
                            <a:schemeClr val="tx1"/>
                          </a:solidFill>
                          <a:effectLst/>
                          <a:latin typeface="+mn-lt"/>
                          <a:ea typeface="+mn-ea"/>
                          <a:cs typeface="+mn-cs"/>
                          <a:sym typeface="Arial"/>
                        </a:rPr>
                        <a:t>Ovo je glavna baza podataka iz koje se podaci kopiraju. U primarnoj bazi se vrše sve promene i transakcije koje se zatim propagiraju na sekundarne baze. </a:t>
                      </a:r>
                      <a:endParaRPr lang="en-150"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752" marR="43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4060541"/>
                  </a:ext>
                </a:extLst>
              </a:tr>
              <a:tr h="1100218">
                <a:tc>
                  <a:txBody>
                    <a:bodyPr/>
                    <a:lstStyle/>
                    <a:p>
                      <a:pPr>
                        <a:lnSpc>
                          <a:spcPct val="115000"/>
                        </a:lnSpc>
                        <a:spcAft>
                          <a:spcPts val="1000"/>
                        </a:spcAft>
                      </a:pPr>
                      <a:r>
                        <a:rPr lang="sr-Latn-RS" sz="1200" b="1">
                          <a:effectLst/>
                          <a:latin typeface="Times New Roman" panose="02020603050405020304" pitchFamily="18" charset="0"/>
                          <a:ea typeface="Calibri" panose="020F0502020204030204" pitchFamily="34" charset="0"/>
                          <a:cs typeface="Times New Roman" panose="02020603050405020304" pitchFamily="18" charset="0"/>
                        </a:rPr>
                        <a:t>Sekundarne baze</a:t>
                      </a:r>
                      <a:endParaRPr lang="en-150"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sr-Latn-RS" sz="1400" b="0" i="0" u="none" strike="noStrike" cap="none" dirty="0">
                          <a:solidFill>
                            <a:schemeClr val="tx1"/>
                          </a:solidFill>
                          <a:effectLst/>
                          <a:latin typeface="+mn-lt"/>
                          <a:ea typeface="+mn-ea"/>
                          <a:cs typeface="+mn-cs"/>
                          <a:sym typeface="Arial"/>
                        </a:rPr>
                        <a:t>Ove baze podataka primaju kopije podataka iz primarne baze. Sekundarne baze služe kao rezervne kopije podataka i mogu biti korišćene za čitanje podataka kako bi se rasteretila primarna baza.</a:t>
                      </a:r>
                      <a:endParaRPr lang="en-150"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marL="43752" marR="43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9088053"/>
                  </a:ext>
                </a:extLst>
              </a:tr>
              <a:tr h="1100218">
                <a:tc>
                  <a:txBody>
                    <a:bodyPr/>
                    <a:lstStyle/>
                    <a:p>
                      <a:pPr>
                        <a:lnSpc>
                          <a:spcPct val="115000"/>
                        </a:lnSpc>
                        <a:spcAft>
                          <a:spcPts val="1000"/>
                        </a:spcAft>
                      </a:pPr>
                      <a:r>
                        <a:rPr lang="sr-Latn-RS" sz="1400" b="1"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Sinhronizacija</a:t>
                      </a:r>
                      <a:endParaRPr lang="en-150"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sr-Latn-RS" sz="1400" b="0" i="0" u="none" strike="noStrike" cap="none" dirty="0">
                          <a:solidFill>
                            <a:schemeClr val="tx1"/>
                          </a:solidFill>
                          <a:effectLst/>
                          <a:latin typeface="+mn-lt"/>
                          <a:ea typeface="+mn-ea"/>
                          <a:cs typeface="+mn-cs"/>
                          <a:sym typeface="Arial"/>
                        </a:rPr>
                        <a:t>Ovo je proces kojim se osigurava da su podaci u sekundarnim bazama ažurni i identični podacima u primarnoj bazi. Sinhronizacija može biti sinhrona ili asinhrona</a:t>
                      </a:r>
                      <a:r>
                        <a:rPr lang="en-US" sz="1400" b="0" i="0" u="none" strike="noStrike" cap="none" dirty="0">
                          <a:solidFill>
                            <a:schemeClr val="tx1"/>
                          </a:solidFill>
                          <a:effectLst/>
                          <a:latin typeface="+mn-lt"/>
                          <a:ea typeface="+mn-ea"/>
                          <a:cs typeface="+mn-cs"/>
                          <a:sym typeface="Arial"/>
                        </a:rPr>
                        <a:t>.</a:t>
                      </a:r>
                      <a:endParaRPr lang="en-150"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marL="43752" marR="43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3185945"/>
                  </a:ext>
                </a:extLst>
              </a:tr>
            </a:tbl>
          </a:graphicData>
        </a:graphic>
      </p:graphicFrame>
      <p:sp>
        <p:nvSpPr>
          <p:cNvPr id="3" name="Title 2">
            <a:extLst>
              <a:ext uri="{FF2B5EF4-FFF2-40B4-BE49-F238E27FC236}">
                <a16:creationId xmlns:a16="http://schemas.microsoft.com/office/drawing/2014/main" id="{85D9231F-A7C8-43BC-A26B-3BC45F88F27A}"/>
              </a:ext>
            </a:extLst>
          </p:cNvPr>
          <p:cNvSpPr>
            <a:spLocks noGrp="1"/>
          </p:cNvSpPr>
          <p:nvPr>
            <p:ph type="title"/>
          </p:nvPr>
        </p:nvSpPr>
        <p:spPr>
          <a:xfrm>
            <a:off x="972275" y="285508"/>
            <a:ext cx="6835844" cy="779086"/>
          </a:xfrm>
        </p:spPr>
        <p:txBody>
          <a:bodyPr/>
          <a:lstStyle/>
          <a:p>
            <a:r>
              <a:rPr lang="en-US" sz="3200" dirty="0" err="1">
                <a:latin typeface="Times New Roman" panose="02020603050405020304" pitchFamily="18" charset="0"/>
              </a:rPr>
              <a:t>Osnovni</a:t>
            </a:r>
            <a:r>
              <a:rPr lang="en-US" sz="3200" dirty="0">
                <a:latin typeface="Times New Roman" panose="02020603050405020304" pitchFamily="18" charset="0"/>
              </a:rPr>
              <a:t> termini u </a:t>
            </a:r>
            <a:r>
              <a:rPr lang="en-US" sz="3200" dirty="0" err="1">
                <a:latin typeface="Times New Roman" panose="02020603050405020304" pitchFamily="18" charset="0"/>
              </a:rPr>
              <a:t>radu</a:t>
            </a:r>
            <a:r>
              <a:rPr lang="en-US" sz="3200" dirty="0">
                <a:latin typeface="Times New Roman" panose="02020603050405020304" pitchFamily="18" charset="0"/>
              </a:rPr>
              <a:t> </a:t>
            </a:r>
            <a:r>
              <a:rPr lang="en-US" sz="3200" dirty="0" err="1">
                <a:latin typeface="Times New Roman" panose="02020603050405020304" pitchFamily="18" charset="0"/>
              </a:rPr>
              <a:t>sa</a:t>
            </a:r>
            <a:r>
              <a:rPr lang="en-US" sz="3200" dirty="0">
                <a:latin typeface="Times New Roman" panose="02020603050405020304" pitchFamily="18" charset="0"/>
              </a:rPr>
              <a:t> </a:t>
            </a:r>
            <a:r>
              <a:rPr lang="en-US" sz="3200" dirty="0" err="1">
                <a:latin typeface="Times New Roman" panose="02020603050405020304" pitchFamily="18" charset="0"/>
              </a:rPr>
              <a:t>replikacijom</a:t>
            </a:r>
            <a:endParaRPr lang="en-150" sz="3200" dirty="0"/>
          </a:p>
        </p:txBody>
      </p:sp>
    </p:spTree>
    <p:extLst>
      <p:ext uri="{BB962C8B-B14F-4D97-AF65-F5344CB8AC3E}">
        <p14:creationId xmlns:p14="http://schemas.microsoft.com/office/powerpoint/2010/main" val="149680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517054" y="2973320"/>
            <a:ext cx="6508779" cy="841800"/>
          </a:xfrm>
          <a:prstGeom prst="rect">
            <a:avLst/>
          </a:prstGeom>
        </p:spPr>
        <p:txBody>
          <a:bodyPr spcFirstLastPara="1" wrap="square" lIns="91425" tIns="91425" rIns="91425" bIns="91425" anchor="t" anchorCtr="0">
            <a:noAutofit/>
          </a:bodyPr>
          <a:lstStyle/>
          <a:p>
            <a:pPr>
              <a:lnSpc>
                <a:spcPct val="115000"/>
              </a:lnSpc>
              <a:spcBef>
                <a:spcPts val="200"/>
              </a:spcBef>
            </a:pPr>
            <a:r>
              <a:rPr lang="sr-Latn-RS" sz="4000" b="1" dirty="0">
                <a:effectLst/>
                <a:latin typeface="Times New Roman" panose="02020603050405020304" pitchFamily="18" charset="0"/>
                <a:ea typeface="Times New Roman" panose="02020603050405020304" pitchFamily="18" charset="0"/>
                <a:cs typeface="Times New Roman" panose="02020603050405020304" pitchFamily="18" charset="0"/>
              </a:rPr>
              <a:t>Podela replikacije baza podataka</a:t>
            </a:r>
            <a:endParaRPr lang="en-150" sz="40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1" name="Google Shape;291;p38"/>
          <p:cNvSpPr/>
          <p:nvPr/>
        </p:nvSpPr>
        <p:spPr>
          <a:xfrm rot="7104007">
            <a:off x="6890179" y="-1651021"/>
            <a:ext cx="3397838" cy="3397838"/>
          </a:xfrm>
          <a:prstGeom prst="arc">
            <a:avLst>
              <a:gd name="adj1" fmla="val 16200000"/>
              <a:gd name="adj2" fmla="val 2118712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rot="-9147592">
            <a:off x="6414495" y="-1129156"/>
            <a:ext cx="3397929" cy="3397929"/>
          </a:xfrm>
          <a:prstGeom prst="arc">
            <a:avLst>
              <a:gd name="adj1" fmla="val 16200000"/>
              <a:gd name="adj2" fmla="val 5326384"/>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rot="-3800792">
            <a:off x="7303595" y="2020361"/>
            <a:ext cx="173877" cy="173877"/>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rot="-3800792">
            <a:off x="7824720" y="1513686"/>
            <a:ext cx="173877" cy="173877"/>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42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194219" y="329260"/>
            <a:ext cx="797750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err="1">
                <a:effectLst/>
                <a:latin typeface="Times New Roman" panose="02020603050405020304" pitchFamily="18" charset="0"/>
                <a:ea typeface="Calibri" panose="020F0502020204030204" pitchFamily="34" charset="0"/>
              </a:rPr>
              <a:t>Podela</a:t>
            </a:r>
            <a:r>
              <a:rPr lang="en-US" sz="3600" dirty="0">
                <a:effectLst/>
                <a:latin typeface="Times New Roman" panose="02020603050405020304" pitchFamily="18" charset="0"/>
                <a:ea typeface="Calibri" panose="020F0502020204030204" pitchFamily="34" charset="0"/>
              </a:rPr>
              <a:t> </a:t>
            </a:r>
            <a:r>
              <a:rPr lang="en-US" sz="3600" dirty="0" err="1">
                <a:effectLst/>
                <a:latin typeface="Times New Roman" panose="02020603050405020304" pitchFamily="18" charset="0"/>
                <a:ea typeface="Calibri" panose="020F0502020204030204" pitchFamily="34" charset="0"/>
              </a:rPr>
              <a:t>replikacija</a:t>
            </a:r>
            <a:r>
              <a:rPr lang="en-US" sz="3600" dirty="0">
                <a:effectLst/>
                <a:latin typeface="Times New Roman" panose="02020603050405020304" pitchFamily="18" charset="0"/>
                <a:ea typeface="Calibri" panose="020F0502020204030204" pitchFamily="34" charset="0"/>
              </a:rPr>
              <a:t> </a:t>
            </a:r>
            <a:r>
              <a:rPr lang="en-US" sz="3600" dirty="0" err="1">
                <a:effectLst/>
                <a:latin typeface="Times New Roman" panose="02020603050405020304" pitchFamily="18" charset="0"/>
                <a:ea typeface="Calibri" panose="020F0502020204030204" pitchFamily="34" charset="0"/>
              </a:rPr>
              <a:t>baza</a:t>
            </a:r>
            <a:r>
              <a:rPr lang="en-US" sz="3600" dirty="0">
                <a:effectLst/>
                <a:latin typeface="Times New Roman" panose="02020603050405020304" pitchFamily="18" charset="0"/>
                <a:ea typeface="Calibri" panose="020F0502020204030204" pitchFamily="34" charset="0"/>
              </a:rPr>
              <a:t> </a:t>
            </a:r>
            <a:r>
              <a:rPr lang="en-US" sz="3600" dirty="0" err="1">
                <a:effectLst/>
                <a:latin typeface="Times New Roman" panose="02020603050405020304" pitchFamily="18" charset="0"/>
                <a:ea typeface="Calibri" panose="020F0502020204030204" pitchFamily="34" charset="0"/>
              </a:rPr>
              <a:t>podataka</a:t>
            </a:r>
            <a:endParaRPr dirty="0"/>
          </a:p>
        </p:txBody>
      </p:sp>
      <p:sp>
        <p:nvSpPr>
          <p:cNvPr id="282" name="Google Shape;282;p37"/>
          <p:cNvSpPr txBox="1">
            <a:spLocks noGrp="1"/>
          </p:cNvSpPr>
          <p:nvPr>
            <p:ph type="subTitle" idx="1"/>
          </p:nvPr>
        </p:nvSpPr>
        <p:spPr>
          <a:xfrm>
            <a:off x="632458" y="1651260"/>
            <a:ext cx="7261861" cy="2446178"/>
          </a:xfrm>
          <a:prstGeom prst="rect">
            <a:avLst/>
          </a:prstGeom>
        </p:spPr>
        <p:txBody>
          <a:bodyPr spcFirstLastPara="1" wrap="square" lIns="91425" tIns="91425" rIns="91425" bIns="91425" anchor="t" anchorCtr="0">
            <a:noAutofit/>
          </a:bodyPr>
          <a:lstStyle/>
          <a:p>
            <a:pPr marL="0" indent="0" algn="just">
              <a:buSzPts val="1100"/>
              <a:buNone/>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Podela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replikacija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osnovu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načina identifikacije promena:</a:t>
            </a:r>
          </a:p>
          <a:p>
            <a:pPr marL="0" indent="0" algn="just">
              <a:buSzPts val="1100"/>
              <a:buNone/>
            </a:pP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SzPts val="1100"/>
            </a:pPr>
            <a:r>
              <a:rPr lang="sr-Latn-RS" sz="1800" b="1" dirty="0">
                <a:effectLst/>
                <a:latin typeface="Times New Roman" panose="02020603050405020304" pitchFamily="18" charset="0"/>
                <a:ea typeface="Times New Roman" panose="02020603050405020304" pitchFamily="18" charset="0"/>
                <a:cs typeface="Times New Roman" panose="02020603050405020304" pitchFamily="18" charset="0"/>
              </a:rPr>
              <a:t>Full-table replikacija</a:t>
            </a:r>
            <a:endParaRPr lang="en-150"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SzPts val="1100"/>
            </a:pPr>
            <a:r>
              <a:rPr lang="sr-Latn-RS" sz="1800" b="1" dirty="0">
                <a:effectLst/>
                <a:latin typeface="Times New Roman" panose="02020603050405020304" pitchFamily="18" charset="0"/>
                <a:ea typeface="Times New Roman" panose="02020603050405020304" pitchFamily="18" charset="0"/>
                <a:cs typeface="Times New Roman" panose="02020603050405020304" pitchFamily="18" charset="0"/>
              </a:rPr>
              <a:t>Replikacija po ključu</a:t>
            </a:r>
            <a:endParaRPr lang="en-150"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SzPts val="1100"/>
            </a:pPr>
            <a:r>
              <a:rPr lang="sr-Latn-RS" sz="1800" b="1" dirty="0">
                <a:effectLst/>
                <a:latin typeface="Times New Roman" panose="02020603050405020304" pitchFamily="18" charset="0"/>
                <a:ea typeface="Times New Roman" panose="02020603050405020304" pitchFamily="18" charset="0"/>
                <a:cs typeface="Times New Roman" panose="02020603050405020304" pitchFamily="18" charset="0"/>
              </a:rPr>
              <a:t>Replikacija zasnovana na logovima</a:t>
            </a:r>
            <a:endParaRPr lang="en-150"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SzPts val="1100"/>
            </a:pPr>
            <a:endParaRPr sz="1100" dirty="0">
              <a:solidFill>
                <a:schemeClr val="tx1"/>
              </a:solidFill>
            </a:endParaRPr>
          </a:p>
        </p:txBody>
      </p:sp>
    </p:spTree>
    <p:extLst>
      <p:ext uri="{BB962C8B-B14F-4D97-AF65-F5344CB8AC3E}">
        <p14:creationId xmlns:p14="http://schemas.microsoft.com/office/powerpoint/2010/main" val="111260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194219" y="329260"/>
            <a:ext cx="797750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err="1">
                <a:effectLst/>
                <a:latin typeface="Times New Roman" panose="02020603050405020304" pitchFamily="18" charset="0"/>
                <a:ea typeface="Calibri" panose="020F0502020204030204" pitchFamily="34" charset="0"/>
              </a:rPr>
              <a:t>Podela</a:t>
            </a:r>
            <a:r>
              <a:rPr lang="en-US" sz="3600" dirty="0">
                <a:effectLst/>
                <a:latin typeface="Times New Roman" panose="02020603050405020304" pitchFamily="18" charset="0"/>
                <a:ea typeface="Calibri" panose="020F0502020204030204" pitchFamily="34" charset="0"/>
              </a:rPr>
              <a:t> </a:t>
            </a:r>
            <a:r>
              <a:rPr lang="en-US" sz="3600" dirty="0" err="1">
                <a:effectLst/>
                <a:latin typeface="Times New Roman" panose="02020603050405020304" pitchFamily="18" charset="0"/>
                <a:ea typeface="Calibri" panose="020F0502020204030204" pitchFamily="34" charset="0"/>
              </a:rPr>
              <a:t>replikacija</a:t>
            </a:r>
            <a:r>
              <a:rPr lang="en-US" sz="3600" dirty="0">
                <a:effectLst/>
                <a:latin typeface="Times New Roman" panose="02020603050405020304" pitchFamily="18" charset="0"/>
                <a:ea typeface="Calibri" panose="020F0502020204030204" pitchFamily="34" charset="0"/>
              </a:rPr>
              <a:t> </a:t>
            </a:r>
            <a:r>
              <a:rPr lang="en-US" sz="3600" dirty="0" err="1">
                <a:effectLst/>
                <a:latin typeface="Times New Roman" panose="02020603050405020304" pitchFamily="18" charset="0"/>
                <a:ea typeface="Calibri" panose="020F0502020204030204" pitchFamily="34" charset="0"/>
              </a:rPr>
              <a:t>baza</a:t>
            </a:r>
            <a:r>
              <a:rPr lang="en-US" sz="3600" dirty="0">
                <a:effectLst/>
                <a:latin typeface="Times New Roman" panose="02020603050405020304" pitchFamily="18" charset="0"/>
                <a:ea typeface="Calibri" panose="020F0502020204030204" pitchFamily="34" charset="0"/>
              </a:rPr>
              <a:t> </a:t>
            </a:r>
            <a:r>
              <a:rPr lang="en-US" sz="3600" dirty="0" err="1">
                <a:effectLst/>
                <a:latin typeface="Times New Roman" panose="02020603050405020304" pitchFamily="18" charset="0"/>
                <a:ea typeface="Calibri" panose="020F0502020204030204" pitchFamily="34" charset="0"/>
              </a:rPr>
              <a:t>podataka</a:t>
            </a:r>
            <a:endParaRPr dirty="0"/>
          </a:p>
        </p:txBody>
      </p:sp>
      <p:sp>
        <p:nvSpPr>
          <p:cNvPr id="282" name="Google Shape;282;p37"/>
          <p:cNvSpPr txBox="1">
            <a:spLocks noGrp="1"/>
          </p:cNvSpPr>
          <p:nvPr>
            <p:ph type="subTitle" idx="1"/>
          </p:nvPr>
        </p:nvSpPr>
        <p:spPr>
          <a:xfrm>
            <a:off x="632458" y="1651260"/>
            <a:ext cx="7261861" cy="2446178"/>
          </a:xfrm>
          <a:prstGeom prst="rect">
            <a:avLst/>
          </a:prstGeom>
        </p:spPr>
        <p:txBody>
          <a:bodyPr spcFirstLastPara="1" wrap="square" lIns="91425" tIns="91425" rIns="91425" bIns="91425" anchor="t" anchorCtr="0">
            <a:noAutofit/>
          </a:bodyPr>
          <a:lstStyle/>
          <a:p>
            <a:pPr marL="0" indent="0" algn="just">
              <a:buSzPts val="1100"/>
              <a:buNone/>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Podela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replikacija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osnovu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vremena izvršenja sinhronizacije:</a:t>
            </a:r>
          </a:p>
          <a:p>
            <a:pPr marL="0" indent="0" algn="just">
              <a:buSzPts val="1100"/>
              <a:buNone/>
            </a:pPr>
            <a:endParaRPr lang="sr-Latn-R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SzPts val="1100"/>
            </a:pPr>
            <a:r>
              <a:rPr lang="sr-Latn-RS" sz="1800" b="1" dirty="0">
                <a:effectLst/>
                <a:latin typeface="Times New Roman" panose="02020603050405020304" pitchFamily="18" charset="0"/>
                <a:ea typeface="Times New Roman" panose="02020603050405020304" pitchFamily="18" charset="0"/>
                <a:cs typeface="Times New Roman" panose="02020603050405020304" pitchFamily="18" charset="0"/>
              </a:rPr>
              <a:t>Sinhrona replikacija</a:t>
            </a:r>
            <a:endParaRPr lang="en-150"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SzPts val="1100"/>
            </a:pPr>
            <a:r>
              <a:rPr lang="sr-Latn-RS" sz="1800" b="1" dirty="0">
                <a:effectLst/>
                <a:latin typeface="Times New Roman" panose="02020603050405020304" pitchFamily="18" charset="0"/>
                <a:ea typeface="Times New Roman" panose="02020603050405020304" pitchFamily="18" charset="0"/>
                <a:cs typeface="Times New Roman" panose="02020603050405020304" pitchFamily="18" charset="0"/>
              </a:rPr>
              <a:t>Asinhrona replikacija</a:t>
            </a:r>
            <a:endParaRPr lang="en-150"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SzPts val="1100"/>
            </a:pPr>
            <a:r>
              <a:rPr lang="sr-Latn-RS" sz="1800" b="1" dirty="0">
                <a:effectLst/>
                <a:latin typeface="Times New Roman" panose="02020603050405020304" pitchFamily="18" charset="0"/>
                <a:ea typeface="Times New Roman" panose="02020603050405020304" pitchFamily="18" charset="0"/>
                <a:cs typeface="Times New Roman" panose="02020603050405020304" pitchFamily="18" charset="0"/>
              </a:rPr>
              <a:t>Snapshot replikacija</a:t>
            </a:r>
            <a:endParaRPr lang="en-150"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SzPts val="1100"/>
            </a:pPr>
            <a:r>
              <a:rPr lang="sr-Latn-RS" sz="1800" b="1" dirty="0">
                <a:effectLst/>
                <a:latin typeface="Times New Roman" panose="02020603050405020304" pitchFamily="18" charset="0"/>
                <a:ea typeface="Times New Roman" panose="02020603050405020304" pitchFamily="18" charset="0"/>
                <a:cs typeface="Times New Roman" panose="02020603050405020304" pitchFamily="18" charset="0"/>
              </a:rPr>
              <a:t>Merge replikacija</a:t>
            </a:r>
            <a:endParaRPr lang="en-150"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SzPts val="1100"/>
            </a:pPr>
            <a:r>
              <a:rPr lang="sr-Latn-RS" sz="1800" b="1" dirty="0">
                <a:effectLst/>
                <a:latin typeface="Times New Roman" panose="02020603050405020304" pitchFamily="18" charset="0"/>
                <a:ea typeface="Times New Roman" panose="02020603050405020304" pitchFamily="18" charset="0"/>
                <a:cs typeface="Times New Roman" panose="02020603050405020304" pitchFamily="18" charset="0"/>
              </a:rPr>
              <a:t>Replikacija baze podataka u realnom vremenu</a:t>
            </a:r>
            <a:endParaRPr lang="en-150"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SzPts val="1100"/>
            </a:pPr>
            <a:endParaRPr sz="1800" dirty="0">
              <a:solidFill>
                <a:schemeClr val="tx1"/>
              </a:solidFill>
            </a:endParaRPr>
          </a:p>
        </p:txBody>
      </p:sp>
    </p:spTree>
    <p:extLst>
      <p:ext uri="{BB962C8B-B14F-4D97-AF65-F5344CB8AC3E}">
        <p14:creationId xmlns:p14="http://schemas.microsoft.com/office/powerpoint/2010/main" val="65632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517055" y="2973320"/>
            <a:ext cx="5166116" cy="841800"/>
          </a:xfrm>
          <a:prstGeom prst="rect">
            <a:avLst/>
          </a:prstGeom>
        </p:spPr>
        <p:txBody>
          <a:bodyPr spcFirstLastPara="1" wrap="square" lIns="91425" tIns="91425" rIns="91425" bIns="91425" anchor="t" anchorCtr="0">
            <a:noAutofit/>
          </a:bodyPr>
          <a:lstStyle/>
          <a:p>
            <a:pPr>
              <a:lnSpc>
                <a:spcPct val="115000"/>
              </a:lnSpc>
              <a:spcBef>
                <a:spcPts val="1200"/>
              </a:spcBef>
            </a:pPr>
            <a:r>
              <a:rPr lang="sr-Latn-RS" sz="3600" b="1" kern="0" dirty="0">
                <a:effectLst/>
                <a:latin typeface="Times New Roman" panose="02020603050405020304" pitchFamily="18" charset="0"/>
                <a:ea typeface="Times New Roman" panose="02020603050405020304" pitchFamily="18" charset="0"/>
                <a:cs typeface="Times New Roman" panose="02020603050405020304" pitchFamily="18" charset="0"/>
              </a:rPr>
              <a:t>Replikacija kod MongoDB baze podataka</a:t>
            </a:r>
            <a:endParaRPr lang="en-150" sz="3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1" name="Google Shape;291;p38"/>
          <p:cNvSpPr/>
          <p:nvPr/>
        </p:nvSpPr>
        <p:spPr>
          <a:xfrm rot="7104007">
            <a:off x="6890179" y="-1651021"/>
            <a:ext cx="3397838" cy="3397838"/>
          </a:xfrm>
          <a:prstGeom prst="arc">
            <a:avLst>
              <a:gd name="adj1" fmla="val 16200000"/>
              <a:gd name="adj2" fmla="val 2118712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rot="-9147592">
            <a:off x="6414495" y="-1129156"/>
            <a:ext cx="3397929" cy="3397929"/>
          </a:xfrm>
          <a:prstGeom prst="arc">
            <a:avLst>
              <a:gd name="adj1" fmla="val 16200000"/>
              <a:gd name="adj2" fmla="val 5326384"/>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rot="-3800792">
            <a:off x="7303595" y="2020361"/>
            <a:ext cx="173877" cy="173877"/>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rot="-3800792">
            <a:off x="7824720" y="1513686"/>
            <a:ext cx="173877" cy="173877"/>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850439"/>
      </p:ext>
    </p:extLst>
  </p:cSld>
  <p:clrMapOvr>
    <a:masterClrMapping/>
  </p:clrMapOvr>
</p:sld>
</file>

<file path=ppt/theme/theme1.xml><?xml version="1.0" encoding="utf-8"?>
<a:theme xmlns:a="http://schemas.openxmlformats.org/drawingml/2006/main" name="Clear &amp; Simple Business Meeting by Slidesgo">
  <a:themeElements>
    <a:clrScheme name="Simple Light">
      <a:dk1>
        <a:srgbClr val="2A362D"/>
      </a:dk1>
      <a:lt1>
        <a:srgbClr val="EFEEF4"/>
      </a:lt1>
      <a:dk2>
        <a:srgbClr val="B2BB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1159</Words>
  <Application>Microsoft Office PowerPoint</Application>
  <PresentationFormat>On-screen Show (16:9)</PresentationFormat>
  <Paragraphs>103</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Albert Sans</vt:lpstr>
      <vt:lpstr>Albert Sans Medium</vt:lpstr>
      <vt:lpstr>Orbitron</vt:lpstr>
      <vt:lpstr>Arial</vt:lpstr>
      <vt:lpstr>Barlow</vt:lpstr>
      <vt:lpstr>Times New Roman</vt:lpstr>
      <vt:lpstr>Albert Sans SemiBold</vt:lpstr>
      <vt:lpstr>Nunito Light</vt:lpstr>
      <vt:lpstr>Symbol</vt:lpstr>
      <vt:lpstr>Clear &amp; Simple Business Meeting by Slidesgo</vt:lpstr>
      <vt:lpstr>Replikacija baza podataka kao mehanizam oporavka baza podataka kod MongoDB </vt:lpstr>
      <vt:lpstr>Uvod </vt:lpstr>
      <vt:lpstr>PowerPoint Presentation</vt:lpstr>
      <vt:lpstr>Prednosti korišćenja replikacije</vt:lpstr>
      <vt:lpstr>Osnovni termini u radu sa replikacijom</vt:lpstr>
      <vt:lpstr>Podela replikacije baza podataka</vt:lpstr>
      <vt:lpstr>Podela replikacija baza podataka</vt:lpstr>
      <vt:lpstr>Podela replikacija baza podataka</vt:lpstr>
      <vt:lpstr>Replikacija kod MongoDB baze podataka</vt:lpstr>
      <vt:lpstr>PowerPoint Presentation</vt:lpstr>
      <vt:lpstr>PowerPoint Presentation</vt:lpstr>
      <vt:lpstr>PowerPoint Presentation</vt:lpstr>
      <vt:lpstr>PowerPoint Presentation</vt:lpstr>
      <vt:lpstr>PowerPoint Presentation</vt:lpstr>
      <vt:lpstr>Mehanizmi oporavka uz pomoć replikacije</vt:lpstr>
      <vt:lpstr>PowerPoint Presentation</vt:lpstr>
      <vt:lpstr>PowerPoint Presentation</vt:lpstr>
      <vt:lpstr>PowerPoint Presentation</vt:lpstr>
      <vt:lpstr>PowerPoint Presentation</vt:lpstr>
      <vt:lpstr>Praktična primena</vt:lpstr>
      <vt:lpstr>PowerPoint Presentation</vt:lpstr>
      <vt:lpstr>PowerPoint Presentation</vt:lpstr>
      <vt:lpstr>PowerPoint Presentation</vt:lpstr>
      <vt:lpstr>PowerPoint Presentation</vt:lpstr>
      <vt:lpstr>PowerPoint Presentation</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Clear &amp; Simple Business Meeting</dc:title>
  <dc:creator>Djordje</dc:creator>
  <cp:lastModifiedBy>DJordje Petkovic</cp:lastModifiedBy>
  <cp:revision>19</cp:revision>
  <dcterms:modified xsi:type="dcterms:W3CDTF">2024-05-27T18:36:09Z</dcterms:modified>
</cp:coreProperties>
</file>