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311" r:id="rId3"/>
    <p:sldId id="307" r:id="rId4"/>
    <p:sldId id="309" r:id="rId5"/>
    <p:sldId id="330" r:id="rId6"/>
    <p:sldId id="312" r:id="rId7"/>
    <p:sldId id="313" r:id="rId8"/>
    <p:sldId id="331" r:id="rId9"/>
    <p:sldId id="314" r:id="rId10"/>
    <p:sldId id="332" r:id="rId11"/>
    <p:sldId id="333" r:id="rId12"/>
    <p:sldId id="334" r:id="rId13"/>
    <p:sldId id="335" r:id="rId14"/>
    <p:sldId id="315" r:id="rId15"/>
    <p:sldId id="336" r:id="rId16"/>
    <p:sldId id="337" r:id="rId17"/>
    <p:sldId id="338" r:id="rId18"/>
    <p:sldId id="339" r:id="rId19"/>
    <p:sldId id="340" r:id="rId20"/>
    <p:sldId id="342" r:id="rId21"/>
    <p:sldId id="343" r:id="rId22"/>
    <p:sldId id="344" r:id="rId23"/>
    <p:sldId id="345" r:id="rId24"/>
    <p:sldId id="346" r:id="rId25"/>
  </p:sldIdLst>
  <p:sldSz cx="9144000" cy="5143500" type="screen16x9"/>
  <p:notesSz cx="6858000" cy="9144000"/>
  <p:embeddedFontLst>
    <p:embeddedFont>
      <p:font typeface="Albert Sans" panose="020B0604020202020204" charset="0"/>
      <p:regular r:id="rId27"/>
      <p:bold r:id="rId28"/>
      <p:italic r:id="rId29"/>
      <p:boldItalic r:id="rId30"/>
    </p:embeddedFont>
    <p:embeddedFont>
      <p:font typeface="Albert Sans Medium" panose="020B0604020202020204" charset="0"/>
      <p:regular r:id="rId31"/>
      <p:bold r:id="rId32"/>
      <p:italic r:id="rId33"/>
      <p:boldItalic r:id="rId34"/>
    </p:embeddedFont>
    <p:embeddedFont>
      <p:font typeface="Albert Sans SemiBold" panose="020B0604020202020204" charset="0"/>
      <p:regular r:id="rId35"/>
      <p:bold r:id="rId36"/>
      <p:italic r:id="rId37"/>
      <p:boldItalic r:id="rId38"/>
    </p:embeddedFont>
    <p:embeddedFont>
      <p:font typeface="Barlow" panose="00000500000000000000" pitchFamily="2" charset="0"/>
      <p:regular r:id="rId39"/>
    </p:embeddedFont>
    <p:embeddedFont>
      <p:font typeface="Nunito Light" pitchFamily="2" charset="0"/>
      <p:regular r:id="rId40"/>
      <p:italic r:id="rId41"/>
    </p:embeddedFont>
    <p:embeddedFont>
      <p:font typeface="Orbitron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927699-C1ED-43C3-A7AB-0C8446A395BF}">
  <a:tblStyle styleId="{D0927699-C1ED-43C3-A7AB-0C8446A39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7F9E7B-C09E-4AEE-BF0F-1224D54F14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9862fc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9862fc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4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43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75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238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65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940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85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877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93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57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429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83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6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21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28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0facb75130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0facb75130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59e70b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59e70b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35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59e70b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59e70b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7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53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13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5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 flipH="1">
            <a:off x="166252" y="9055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318651" y="8197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name="adj1" fmla="val 16057500"/>
              <a:gd name="adj2" fmla="val 551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 flipH="1">
            <a:off x="476902" y="46943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 flipH="1">
            <a:off x="629301" y="46085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22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 b="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6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74" r:id="rId5"/>
    <p:sldLayoutId id="2147483675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2260023">
            <a:off x="2241254" y="-402920"/>
            <a:ext cx="4502416" cy="58491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33"/>
          <p:cNvSpPr/>
          <p:nvPr/>
        </p:nvSpPr>
        <p:spPr>
          <a:xfrm rot="-428975">
            <a:off x="1955424" y="3663395"/>
            <a:ext cx="173549" cy="173549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33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31;p30">
            <a:extLst>
              <a:ext uri="{FF2B5EF4-FFF2-40B4-BE49-F238E27FC236}">
                <a16:creationId xmlns:a16="http://schemas.microsoft.com/office/drawing/2014/main" id="{A205CD05-89BA-4AAB-A878-2ECFA2A679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9460" y="1597369"/>
            <a:ext cx="6924515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OPTIMIZACIJA UPITA KOD MONGODB BAZE PODATAKA</a:t>
            </a:r>
            <a:br>
              <a:rPr lang="en-150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32;p30">
            <a:extLst>
              <a:ext uri="{FF2B5EF4-FFF2-40B4-BE49-F238E27FC236}">
                <a16:creationId xmlns:a16="http://schemas.microsoft.com/office/drawing/2014/main" id="{FCA5175F-09A7-406A-BE3F-398F41B1C1AC}"/>
              </a:ext>
            </a:extLst>
          </p:cNvPr>
          <p:cNvSpPr txBox="1">
            <a:spLocks/>
          </p:cNvSpPr>
          <p:nvPr/>
        </p:nvSpPr>
        <p:spPr>
          <a:xfrm>
            <a:off x="1296138" y="3416400"/>
            <a:ext cx="6551700" cy="46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Đorđe Petković, 1614	Mentor: prof. Aleksandar Stanimirović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758;p36">
            <a:extLst>
              <a:ext uri="{FF2B5EF4-FFF2-40B4-BE49-F238E27FC236}">
                <a16:creationId xmlns:a16="http://schemas.microsoft.com/office/drawing/2014/main" id="{088F311B-58C7-43F2-9E1C-D8EDAA109899}"/>
              </a:ext>
            </a:extLst>
          </p:cNvPr>
          <p:cNvSpPr txBox="1">
            <a:spLocks/>
          </p:cNvSpPr>
          <p:nvPr/>
        </p:nvSpPr>
        <p:spPr>
          <a:xfrm>
            <a:off x="1706101" y="220088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Нишу</a:t>
            </a:r>
          </a:p>
          <a:p>
            <a:pPr marL="0" indent="0"/>
            <a: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Електронски факултет</a:t>
            </a:r>
            <a:b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Катедра за рачунарство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13F1C-E4B6-4331-8A66-3FFE5BDCDA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68" y="260514"/>
            <a:ext cx="962660" cy="962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D6BF6-F2E0-4917-9517-DFDD72F81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39" y="260507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5" y="2973320"/>
            <a:ext cx="516611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Optimizacija upita kod MongoDB</a:t>
            </a:r>
            <a:endParaRPr lang="en-150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1354238" y="655276"/>
            <a:ext cx="6169306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Optimizacija upita kod MongoDB</a:t>
            </a:r>
            <a:endParaRPr lang="en-150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3"/>
            <a:ext cx="7261861" cy="316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Optimizacija MongoDB upita vrši se primenom sledećih tehnika</a:t>
            </a:r>
            <a:r>
              <a:rPr lang="sr-Latn-R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Indeksiranje</a:t>
            </a:r>
          </a:p>
          <a:p>
            <a:pPr marL="285750" indent="-285750" algn="just">
              <a:buSzPts val="1100"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Projekcija upita</a:t>
            </a: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Filtriranje upita</a:t>
            </a: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Optimizacija pomoću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$sort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$limit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$skip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operatora</a:t>
            </a:r>
          </a:p>
          <a:p>
            <a:pPr marL="285750" indent="-285750" algn="just">
              <a:buSzPts val="1100"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Agregacija upita</a:t>
            </a: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sanja briga</a:t>
            </a: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Korišćenje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$hint </a:t>
            </a: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operatora</a:t>
            </a: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Dizajn šeme</a:t>
            </a:r>
            <a:endParaRPr lang="sr-Latn-R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Korišćenje operatora Inkrementa za izvršavanje operacija na serveru</a:t>
            </a:r>
          </a:p>
        </p:txBody>
      </p:sp>
    </p:spTree>
    <p:extLst>
      <p:ext uri="{BB962C8B-B14F-4D97-AF65-F5344CB8AC3E}">
        <p14:creationId xmlns:p14="http://schemas.microsoft.com/office/powerpoint/2010/main" val="101465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4" y="2973320"/>
            <a:ext cx="790931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sr-Latn-RS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Primena optimizacije upita nad podacima i analiza rezultata</a:t>
            </a:r>
            <a:endParaRPr lang="en-150" sz="4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6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Ruta nad kojom se izvršavaju upiti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05EA0-58FF-478E-8B19-6BA82BEE78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2163" y="3368233"/>
            <a:ext cx="4930502" cy="162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26330-6053-4825-AC72-75F540A829AD}"/>
              </a:ext>
            </a:extLst>
          </p:cNvPr>
          <p:cNvPicPr/>
          <p:nvPr/>
        </p:nvPicPr>
        <p:blipFill rotWithShape="1">
          <a:blip r:embed="rId4"/>
          <a:srcRect b="44698"/>
          <a:stretch/>
        </p:blipFill>
        <p:spPr>
          <a:xfrm>
            <a:off x="564169" y="1244443"/>
            <a:ext cx="4216175" cy="2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-685456" y="143236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Osnovni upit bez optimizacije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6B4DA-50E1-4F6B-B783-0B84083675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3629" y="999041"/>
            <a:ext cx="6034168" cy="3885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82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Upit sa korišćenjem projekcije upita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B5C55-7528-4C7A-8F88-25274BC613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4521" y="1851949"/>
            <a:ext cx="6034958" cy="18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8690F-9548-4C2D-B82C-5BDB5C26E0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32632" y="292496"/>
            <a:ext cx="6843267" cy="4558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97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57901" y="153504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Korišćenje custom indeksa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CB568-46BE-4B6C-BC57-8C16A302CC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1091" y="1457219"/>
            <a:ext cx="4238625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ABC764-563D-4912-A88A-AA56EA3DE793}"/>
              </a:ext>
            </a:extLst>
          </p:cNvPr>
          <p:cNvPicPr/>
          <p:nvPr/>
        </p:nvPicPr>
        <p:blipFill rotWithShape="1">
          <a:blip r:embed="rId4"/>
          <a:srcRect r="458" b="38543"/>
          <a:stretch/>
        </p:blipFill>
        <p:spPr>
          <a:xfrm>
            <a:off x="1831091" y="1838219"/>
            <a:ext cx="5727177" cy="27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Filtriranje upita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A1E9A-75E6-4238-83E9-D35A8079E1BE}"/>
              </a:ext>
            </a:extLst>
          </p:cNvPr>
          <p:cNvPicPr/>
          <p:nvPr/>
        </p:nvPicPr>
        <p:blipFill rotWithShape="1">
          <a:blip r:embed="rId3"/>
          <a:srcRect r="-78" b="39816"/>
          <a:stretch/>
        </p:blipFill>
        <p:spPr>
          <a:xfrm>
            <a:off x="1703702" y="1580380"/>
            <a:ext cx="5736595" cy="258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23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Filtiranje upita - nastavak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D9613-14DC-4D32-A783-18B76DAFB705}"/>
              </a:ext>
            </a:extLst>
          </p:cNvPr>
          <p:cNvPicPr/>
          <p:nvPr/>
        </p:nvPicPr>
        <p:blipFill rotWithShape="1">
          <a:blip r:embed="rId3"/>
          <a:srcRect r="-78" b="43334"/>
          <a:stretch/>
        </p:blipFill>
        <p:spPr>
          <a:xfrm>
            <a:off x="1703702" y="1683492"/>
            <a:ext cx="5736595" cy="2441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46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739220" y="231724"/>
            <a:ext cx="56655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Uvod</a:t>
            </a:r>
            <a:br>
              <a:rPr lang="en-150" sz="3600" b="1" kern="0" dirty="0">
                <a:effectLst/>
                <a:latin typeface="Orbitron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1"/>
          </p:nvPr>
        </p:nvSpPr>
        <p:spPr>
          <a:xfrm>
            <a:off x="925068" y="1840886"/>
            <a:ext cx="42084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ptimizacija upita igra ključnu ulogu u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stvaranju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efikasnih, skalabilnih i ekonomičnih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istovremeno poboljšavajući performanse, pouzdanost i sigurnost podataka. </a:t>
            </a:r>
            <a:endParaRPr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Korišćenje operatora skip, sort i limit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DC5F3-550C-464C-A015-33B69AE24072}"/>
              </a:ext>
            </a:extLst>
          </p:cNvPr>
          <p:cNvPicPr/>
          <p:nvPr/>
        </p:nvPicPr>
        <p:blipFill rotWithShape="1">
          <a:blip r:embed="rId3"/>
          <a:srcRect l="1" r="-1089" b="42256"/>
          <a:stretch/>
        </p:blipFill>
        <p:spPr>
          <a:xfrm>
            <a:off x="1327525" y="1564753"/>
            <a:ext cx="6488949" cy="2891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366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Agregacija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0D46-151B-4FBB-AF12-49197D4020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5927" y="1487443"/>
            <a:ext cx="5732145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20" y="329260"/>
            <a:ext cx="82411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</a:rPr>
              <a:t>Filtriranje upita uz korišćenje indeksa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F5D5-D6A1-4D43-B891-5741CA3EC82C}"/>
              </a:ext>
            </a:extLst>
          </p:cNvPr>
          <p:cNvPicPr/>
          <p:nvPr/>
        </p:nvPicPr>
        <p:blipFill rotWithShape="1">
          <a:blip r:embed="rId3"/>
          <a:srcRect r="19191"/>
          <a:stretch/>
        </p:blipFill>
        <p:spPr>
          <a:xfrm>
            <a:off x="564609" y="1386200"/>
            <a:ext cx="3565004" cy="199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8F794-0D74-4535-8B1E-CED7EECC1DC6}"/>
              </a:ext>
            </a:extLst>
          </p:cNvPr>
          <p:cNvPicPr/>
          <p:nvPr/>
        </p:nvPicPr>
        <p:blipFill rotWithShape="1">
          <a:blip r:embed="rId4"/>
          <a:srcRect l="2438" r="19915"/>
          <a:stretch/>
        </p:blipFill>
        <p:spPr>
          <a:xfrm>
            <a:off x="4780344" y="1386200"/>
            <a:ext cx="3654996" cy="1993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A859E-177A-454A-B768-588677C88A9F}"/>
              </a:ext>
            </a:extLst>
          </p:cNvPr>
          <p:cNvPicPr/>
          <p:nvPr/>
        </p:nvPicPr>
        <p:blipFill rotWithShape="1">
          <a:blip r:embed="rId5"/>
          <a:srcRect l="56519" t="90603" r="1"/>
          <a:stretch/>
        </p:blipFill>
        <p:spPr>
          <a:xfrm>
            <a:off x="5039473" y="3864047"/>
            <a:ext cx="3136738" cy="528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69700-C775-4400-959F-CED8812807B1}"/>
              </a:ext>
            </a:extLst>
          </p:cNvPr>
          <p:cNvPicPr/>
          <p:nvPr/>
        </p:nvPicPr>
        <p:blipFill rotWithShape="1">
          <a:blip r:embed="rId6"/>
          <a:srcRect l="56991" t="80352" r="1363" b="13164"/>
          <a:stretch/>
        </p:blipFill>
        <p:spPr bwMode="auto">
          <a:xfrm>
            <a:off x="778742" y="3864047"/>
            <a:ext cx="3136738" cy="52879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707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879676" y="493230"/>
            <a:ext cx="6169306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sr-Latn-R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150" sz="3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4238" y="1972598"/>
            <a:ext cx="6715584" cy="2515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 vremenu kada svako od nas ima svakodnevni kontakt sa tehnologijom i internetom, održavanje baza podataka brzim i efikasnim je ključno. Osim uštede vremena, efikasnost baza podataka omogućava svim ljudima korišćenje raznih aplikacija prijatnijim, poboljšavajući korisničko iskustvo, i dodatno štiteći njihove podatke.</a:t>
            </a:r>
          </a:p>
        </p:txBody>
      </p:sp>
    </p:spTree>
    <p:extLst>
      <p:ext uri="{BB962C8B-B14F-4D97-AF65-F5344CB8AC3E}">
        <p14:creationId xmlns:p14="http://schemas.microsoft.com/office/powerpoint/2010/main" val="338918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866801" y="2150850"/>
            <a:ext cx="790931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sr-Latn-RS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150" sz="5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2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87B89-FCE5-43EE-BB01-C53D944F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0" y="576421"/>
            <a:ext cx="3679641" cy="779086"/>
          </a:xfrm>
        </p:spPr>
        <p:txBody>
          <a:bodyPr/>
          <a:lstStyle/>
          <a:p>
            <a:r>
              <a:rPr lang="sr-Latn-R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MongoDB</a:t>
            </a:r>
            <a:endParaRPr lang="en-150" sz="3600" dirty="0"/>
          </a:p>
        </p:txBody>
      </p:sp>
      <p:sp>
        <p:nvSpPr>
          <p:cNvPr id="1139" name="Google Shape;1139;p48"/>
          <p:cNvSpPr txBox="1">
            <a:spLocks noGrp="1"/>
          </p:cNvSpPr>
          <p:nvPr>
            <p:ph type="subTitle" idx="1"/>
          </p:nvPr>
        </p:nvSpPr>
        <p:spPr>
          <a:xfrm>
            <a:off x="506180" y="1355507"/>
            <a:ext cx="7260124" cy="1987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15000"/>
              </a:lnSpc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MongoDB je program za upravljanje bazama podataka otvorenog koda koji se koristi za NoSQL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pristup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MongoDB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podatke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sme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šta u kolekcije, koje se sastoje od dokumenata, koji imaju proizvoljan broj i tipove atributa. Dokumenti se čuvaju u BSON, i sadrže parove ključ-vrednost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</a:pPr>
            <a:endParaRPr lang="en-150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2" name="Google Shape;1142;p48"/>
          <p:cNvGrpSpPr/>
          <p:nvPr/>
        </p:nvGrpSpPr>
        <p:grpSpPr>
          <a:xfrm>
            <a:off x="892359" y="4680291"/>
            <a:ext cx="3293462" cy="92817"/>
            <a:chOff x="819025" y="3822075"/>
            <a:chExt cx="891450" cy="25125"/>
          </a:xfrm>
        </p:grpSpPr>
        <p:sp>
          <p:nvSpPr>
            <p:cNvPr id="1143" name="Google Shape;1143;p48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32D38F-8113-4E8C-A9D2-BBE0B5BE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3250799"/>
            <a:ext cx="5791200" cy="1460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7C88C8-2DE2-49C6-8DC5-34D8E3FE0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15651"/>
              </p:ext>
            </p:extLst>
          </p:nvPr>
        </p:nvGraphicFramePr>
        <p:xfrm>
          <a:off x="1250066" y="1064594"/>
          <a:ext cx="7130005" cy="3896879"/>
        </p:xfrm>
        <a:graphic>
          <a:graphicData uri="http://schemas.openxmlformats.org/drawingml/2006/table">
            <a:tbl>
              <a:tblPr firstRow="1" firstCol="1" bandRow="1"/>
              <a:tblGrid>
                <a:gridCol w="2013995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2825352725"/>
                    </a:ext>
                  </a:extLst>
                </a:gridCol>
              </a:tblGrid>
              <a:tr h="87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Ahritektura bez šeme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MongoDB ne zahteva unapred definisane šeme. Skladišti se bilo koji tip podataka, što omogućava fleksibilnost 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  <a:tr h="59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Skalabilnost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Omogućava bazi da distribuira podatke preko klastera mašina korišćenjem sharding-a.</a:t>
                      </a:r>
                      <a:endParaRPr lang="en-150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088053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Orijentisano prema dokumentima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Svi seobjekti mapiraju na osnovne tipove podataka u više programskih jezika. 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725601"/>
                  </a:ext>
                </a:extLst>
              </a:tr>
              <a:tr h="937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Agregacija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Korisnicima omogućava izvršavanje MapReduce koda direktno u bazi podataka umesto izvršavanja MapReduce na Hadoop-u. </a:t>
                      </a:r>
                      <a:r>
                        <a:rPr lang="sr-Cyrl-R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893003"/>
                  </a:ext>
                </a:extLst>
              </a:tr>
              <a:tr h="645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Replikacija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Dve ili više MongoDB instance se koriste za pružanje visoke dostupnosti podataka.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4279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5D9231F-A7C8-43BC-A26B-3BC45F88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5" y="285508"/>
            <a:ext cx="5382228" cy="779086"/>
          </a:xfrm>
        </p:spPr>
        <p:txBody>
          <a:bodyPr/>
          <a:lstStyle/>
          <a:p>
            <a:r>
              <a:rPr lang="sr-Latn-R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Prednosti korišćenja MongoDB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289659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7C88C8-2DE2-49C6-8DC5-34D8E3FE0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16969"/>
              </p:ext>
            </p:extLst>
          </p:nvPr>
        </p:nvGraphicFramePr>
        <p:xfrm>
          <a:off x="1169043" y="1422820"/>
          <a:ext cx="7130005" cy="3006217"/>
        </p:xfrm>
        <a:graphic>
          <a:graphicData uri="http://schemas.openxmlformats.org/drawingml/2006/table">
            <a:tbl>
              <a:tblPr firstRow="1" firstCol="1" bandRow="1"/>
              <a:tblGrid>
                <a:gridCol w="2013995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2825352725"/>
                    </a:ext>
                  </a:extLst>
                </a:gridCol>
              </a:tblGrid>
              <a:tr h="87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Kontinualnost i dostupnost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Sa svojom automatskom strategijom preuzimanja, korisnik postavlja samo jedan glavni čvor u klasteru MongoDB-a. Ako glavni čvor otkaže, drugi čvor će automatski postati novi glavni čvor. Ovaj prelazak može da potraje i par minuta, za to vreme je baza nedostupna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  <a:tr h="59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Ograničenja upisivanja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Jedan glavni čvor MongoDB-a takođe ograničava brzinu kojom se podaci mogu upisivati u bazu podataka. Zapisi podataka moraju biti zabeleženi na glavnom čvoru, a pisanje novih informacija u bazu podataka ograničeno je kapacitetom tog glavnog čvora.</a:t>
                      </a:r>
                      <a:endParaRPr lang="en-150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0880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5D9231F-A7C8-43BC-A26B-3BC45F88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5" y="285508"/>
            <a:ext cx="6261902" cy="779086"/>
          </a:xfrm>
        </p:spPr>
        <p:txBody>
          <a:bodyPr/>
          <a:lstStyle/>
          <a:p>
            <a:r>
              <a:rPr lang="sr-Latn-R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Nedostaci</a:t>
            </a:r>
            <a:r>
              <a:rPr lang="sr-Latn-R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korišćenja MongoDB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14968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4" y="2973320"/>
            <a:ext cx="650877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Definicija i ciljevi optimizacije upita</a:t>
            </a:r>
            <a:endParaRPr lang="en-150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42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19" y="329260"/>
            <a:ext cx="7977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Definicija i ciljevi optimizacije upita</a:t>
            </a: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1"/>
          </p:nvPr>
        </p:nvSpPr>
        <p:spPr>
          <a:xfrm>
            <a:off x="632458" y="1651260"/>
            <a:ext cx="7261861" cy="2446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Optimizacija upita podrazumeva pronalaženje najefikasnijeg načina izvršenja datog upita. Ovaj proces obično uključuje analizu upita i šeme baze podataka, razmatranje različitih planova izvršenja.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Krajnji cilj optimizacije je skraćenje vremena izvršenja upita i poboljšanje efikasnosti sistema. </a:t>
            </a:r>
            <a:r>
              <a:rPr lang="sr-Latn-R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Takođe, dodatni ciljevi su smanjenje troškova, bezbednost podataka, kao i omogućavanje skalabilnosti sistema</a:t>
            </a:r>
            <a:endParaRPr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5" y="2973320"/>
            <a:ext cx="516611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Tehnike za optimizaciju upita</a:t>
            </a:r>
            <a:endParaRPr lang="en-150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5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CBE3A-8B82-430F-AE9F-A95CD44D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77414"/>
              </p:ext>
            </p:extLst>
          </p:nvPr>
        </p:nvGraphicFramePr>
        <p:xfrm>
          <a:off x="1354239" y="1458133"/>
          <a:ext cx="7130005" cy="3030091"/>
        </p:xfrm>
        <a:graphic>
          <a:graphicData uri="http://schemas.openxmlformats.org/drawingml/2006/table">
            <a:tbl>
              <a:tblPr firstRow="1" firstCol="1" bandRow="1"/>
              <a:tblGrid>
                <a:gridCol w="2604304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  <a:gridCol w="4525701">
                  <a:extLst>
                    <a:ext uri="{9D8B030D-6E8A-4147-A177-3AD203B41FA5}">
                      <a16:colId xmlns:a16="http://schemas.microsoft.com/office/drawing/2014/main" val="2825352725"/>
                    </a:ext>
                  </a:extLst>
                </a:gridCol>
              </a:tblGrid>
              <a:tr h="87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Indeksi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 osnovu statistike o upitima, mogu se kreirati indeksi koji će ubrzati pronalaženje željenih podatka.</a:t>
                      </a:r>
                      <a:endParaRPr lang="en-150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  <a:tr h="59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Izbegavanje pribavljanja svih rezultata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Poželjno je izbegavati pribavljanje svih rezultata (korišćenje SELECT 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** </a:t>
                      </a:r>
                      <a:r>
                        <a:rPr lang="sr-Latn-R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ili .find() bez parametara)</a:t>
                      </a:r>
                      <a:endParaRPr lang="en-150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088053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Korišćenje alata za profilisanje baza podataka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Korišćenjem alata za praćenje performansi i profilisanje mogu se identifikovati uska grla, i na osnovu njih vršiti optimizacija upita.</a:t>
                      </a:r>
                      <a:endParaRPr lang="en-150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725601"/>
                  </a:ext>
                </a:extLst>
              </a:tr>
              <a:tr h="645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Korišćenje keširanja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Implementacija keširanja na različitim nivoima (applikativnom, nivou baze podataka, ili nivou upita) mogu značajno optimizovati rad baze podataka.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427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1354238" y="655276"/>
            <a:ext cx="534750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Tehnike za optimizaciju upita</a:t>
            </a:r>
            <a:endParaRPr lang="en-150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32021"/>
      </p:ext>
    </p:extLst>
  </p:cSld>
  <p:clrMapOvr>
    <a:masterClrMapping/>
  </p:clrMapOvr>
</p:sld>
</file>

<file path=ppt/theme/theme1.xml><?xml version="1.0" encoding="utf-8"?>
<a:theme xmlns:a="http://schemas.openxmlformats.org/drawingml/2006/main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588</Words>
  <Application>Microsoft Office PowerPoint</Application>
  <PresentationFormat>On-screen Show (16:9)</PresentationFormat>
  <Paragraphs>64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Orbitron</vt:lpstr>
      <vt:lpstr>Arial</vt:lpstr>
      <vt:lpstr>Barlow</vt:lpstr>
      <vt:lpstr>Times New Roman</vt:lpstr>
      <vt:lpstr>Albert Sans</vt:lpstr>
      <vt:lpstr>Nunito Light</vt:lpstr>
      <vt:lpstr>Albert Sans Medium</vt:lpstr>
      <vt:lpstr>Albert Sans SemiBold</vt:lpstr>
      <vt:lpstr>Clear &amp; Simple Business Meeting by Slidesgo</vt:lpstr>
      <vt:lpstr>OPTIMIZACIJA UPITA KOD MONGODB BAZE PODATAKA </vt:lpstr>
      <vt:lpstr>Uvod </vt:lpstr>
      <vt:lpstr>MongoDB</vt:lpstr>
      <vt:lpstr>Prednosti korišćenja MongoDB</vt:lpstr>
      <vt:lpstr>Nedostaci korišćenja MongoDB</vt:lpstr>
      <vt:lpstr>Definicija i ciljevi optimizacije upita</vt:lpstr>
      <vt:lpstr>Definicija i ciljevi optimizacije upita</vt:lpstr>
      <vt:lpstr>Tehnike za optimizaciju upita</vt:lpstr>
      <vt:lpstr>PowerPoint Presentation</vt:lpstr>
      <vt:lpstr>Optimizacija upita kod MongoDB</vt:lpstr>
      <vt:lpstr>PowerPoint Presentation</vt:lpstr>
      <vt:lpstr>Primena optimizacije upita nad podacima i analiza rezultata</vt:lpstr>
      <vt:lpstr>Ruta nad kojom se izvršavaju upiti</vt:lpstr>
      <vt:lpstr>Osnovni upit bez optimizacije</vt:lpstr>
      <vt:lpstr>Upit sa korišćenjem projekcije upita</vt:lpstr>
      <vt:lpstr>PowerPoint Presentation</vt:lpstr>
      <vt:lpstr>Korišćenje custom indeksa</vt:lpstr>
      <vt:lpstr>Filtriranje upita</vt:lpstr>
      <vt:lpstr>Filtiranje upita - nastavak</vt:lpstr>
      <vt:lpstr>Korišćenje operatora skip, sort i limit</vt:lpstr>
      <vt:lpstr>Agregacija</vt:lpstr>
      <vt:lpstr>Filtriranje upita uz korišćenje indeksa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 &amp; Simple Business Meeting</dc:title>
  <dc:creator>Djordje</dc:creator>
  <cp:lastModifiedBy>DJordje Petkovic</cp:lastModifiedBy>
  <cp:revision>13</cp:revision>
  <dcterms:modified xsi:type="dcterms:W3CDTF">2024-04-22T21:42:06Z</dcterms:modified>
</cp:coreProperties>
</file>