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311" r:id="rId3"/>
    <p:sldId id="309" r:id="rId4"/>
    <p:sldId id="307" r:id="rId5"/>
    <p:sldId id="312" r:id="rId6"/>
    <p:sldId id="313" r:id="rId7"/>
    <p:sldId id="348" r:id="rId8"/>
    <p:sldId id="349" r:id="rId9"/>
    <p:sldId id="350" r:id="rId10"/>
    <p:sldId id="331" r:id="rId11"/>
    <p:sldId id="330" r:id="rId12"/>
    <p:sldId id="314" r:id="rId13"/>
    <p:sldId id="351" r:id="rId14"/>
    <p:sldId id="352" r:id="rId15"/>
    <p:sldId id="353" r:id="rId16"/>
    <p:sldId id="358" r:id="rId17"/>
    <p:sldId id="332" r:id="rId18"/>
    <p:sldId id="354" r:id="rId19"/>
    <p:sldId id="355" r:id="rId20"/>
    <p:sldId id="333" r:id="rId21"/>
    <p:sldId id="356" r:id="rId22"/>
    <p:sldId id="357" r:id="rId23"/>
    <p:sldId id="345" r:id="rId24"/>
    <p:sldId id="346" r:id="rId25"/>
  </p:sldIdLst>
  <p:sldSz cx="9144000" cy="5143500" type="screen16x9"/>
  <p:notesSz cx="6858000" cy="9144000"/>
  <p:embeddedFontLst>
    <p:embeddedFont>
      <p:font typeface="Albert Sans" panose="020B0604020202020204" charset="0"/>
      <p:regular r:id="rId27"/>
      <p:bold r:id="rId28"/>
      <p:italic r:id="rId29"/>
      <p:boldItalic r:id="rId30"/>
    </p:embeddedFont>
    <p:embeddedFont>
      <p:font typeface="Albert Sans Medium" panose="020B0604020202020204" charset="0"/>
      <p:regular r:id="rId31"/>
      <p:bold r:id="rId32"/>
      <p:italic r:id="rId33"/>
      <p:boldItalic r:id="rId34"/>
    </p:embeddedFont>
    <p:embeddedFont>
      <p:font typeface="Albert Sans SemiBold" panose="020B0604020202020204" charset="0"/>
      <p:regular r:id="rId35"/>
      <p:bold r:id="rId36"/>
      <p:italic r:id="rId37"/>
      <p:boldItalic r:id="rId38"/>
    </p:embeddedFon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  <p:embeddedFont>
      <p:font typeface="Orbitron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927699-C1ED-43C3-A7AB-0C8446A395BF}">
  <a:tblStyle styleId="{D0927699-C1ED-43C3-A7AB-0C8446A39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7F9E7B-C09E-4AEE-BF0F-1224D54F14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9862fc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9862fc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5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78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72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65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930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2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40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9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57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43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38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7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21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28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35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52a00d0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52a00d0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13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91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0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3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 flipH="1">
            <a:off x="166252" y="9055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318651" y="8197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name="adj1" fmla="val 16057500"/>
              <a:gd name="adj2" fmla="val 551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 flipH="1">
            <a:off x="476902" y="46943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 flipH="1">
            <a:off x="629301" y="46085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22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6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74" r:id="rId5"/>
    <p:sldLayoutId id="2147483675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33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33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31;p30">
            <a:extLst>
              <a:ext uri="{FF2B5EF4-FFF2-40B4-BE49-F238E27FC236}">
                <a16:creationId xmlns:a16="http://schemas.microsoft.com/office/drawing/2014/main" id="{A205CD05-89BA-4AAB-A878-2ECFA2A679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9460" y="1597369"/>
            <a:ext cx="6924515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kao distribuirana baza podataka</a:t>
            </a:r>
            <a:br>
              <a:rPr lang="sr-Latn-R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150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32;p30">
            <a:extLst>
              <a:ext uri="{FF2B5EF4-FFF2-40B4-BE49-F238E27FC236}">
                <a16:creationId xmlns:a16="http://schemas.microsoft.com/office/drawing/2014/main" id="{FCA5175F-09A7-406A-BE3F-398F41B1C1AC}"/>
              </a:ext>
            </a:extLst>
          </p:cNvPr>
          <p:cNvSpPr txBox="1">
            <a:spLocks/>
          </p:cNvSpPr>
          <p:nvPr/>
        </p:nvSpPr>
        <p:spPr>
          <a:xfrm>
            <a:off x="1296138" y="3416400"/>
            <a:ext cx="6551700" cy="46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Đorđe Petković, 1614	Mentor: prof. Aleksandar Stanimirović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758;p36">
            <a:extLst>
              <a:ext uri="{FF2B5EF4-FFF2-40B4-BE49-F238E27FC236}">
                <a16:creationId xmlns:a16="http://schemas.microsoft.com/office/drawing/2014/main" id="{088F311B-58C7-43F2-9E1C-D8EDAA109899}"/>
              </a:ext>
            </a:extLst>
          </p:cNvPr>
          <p:cNvSpPr txBox="1">
            <a:spLocks/>
          </p:cNvSpPr>
          <p:nvPr/>
        </p:nvSpPr>
        <p:spPr>
          <a:xfrm>
            <a:off x="1706101" y="220088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Нишу</a:t>
            </a:r>
          </a:p>
          <a:p>
            <a:pPr marL="0" indent="0"/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Електронски факултет</a:t>
            </a:r>
            <a:b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Cyrl-R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Катедра за рачунарство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13F1C-E4B6-4331-8A66-3FFE5BDCDA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68" y="260514"/>
            <a:ext cx="962660" cy="962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D6BF6-F2E0-4917-9517-DFDD72F81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39" y="260507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5" y="2973320"/>
            <a:ext cx="516611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Horizontalno skaliranje podataka-sharding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5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7C88C8-2DE2-49C6-8DC5-34D8E3FE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33786"/>
              </p:ext>
            </p:extLst>
          </p:nvPr>
        </p:nvGraphicFramePr>
        <p:xfrm>
          <a:off x="1078706" y="1422820"/>
          <a:ext cx="6261902" cy="3007487"/>
        </p:xfrm>
        <a:graphic>
          <a:graphicData uri="http://schemas.openxmlformats.org/drawingml/2006/table">
            <a:tbl>
              <a:tblPr firstRow="1" firstCol="1" bandRow="1"/>
              <a:tblGrid>
                <a:gridCol w="6261902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</a:tblGrid>
              <a:tr h="14709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sr-Latn-RS" sz="1200" dirty="0">
                          <a:latin typeface="Calibri"/>
                          <a:ea typeface="Calibri"/>
                          <a:cs typeface="Calibri"/>
                        </a:rPr>
                        <a:t>Horizontalno skaliranje uključuje podelu sistemskog skupa podataka i opterećenja na više servera, dodavanjem dodatnih servera radi povećanja kapaciteta po potrebi. Podaci se skaliraju na nivou kolekcije.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endParaRPr lang="sr-Latn-RS" sz="12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sr-Latn-RS" sz="1200" dirty="0">
                          <a:latin typeface="Calibri"/>
                          <a:ea typeface="Calibri"/>
                          <a:cs typeface="Calibri"/>
                        </a:rPr>
                        <a:t>Sharded cluster kod MongoDB-ja predstavlja celinu čvorova na kojima su raspoređeni podaci iz kolekcija baze. Shard cluster se sastoji iz sledećih komponenti: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endParaRPr lang="sr-Latn-RS" sz="12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171450" lvl="1" indent="-1714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sr-Latn-RS" sz="1200" b="1" dirty="0">
                          <a:latin typeface="Calibri"/>
                          <a:ea typeface="Calibri"/>
                          <a:cs typeface="Calibri"/>
                        </a:rPr>
                        <a:t>shard</a:t>
                      </a:r>
                      <a:r>
                        <a:rPr lang="sr-Latn-RS" sz="1200" dirty="0">
                          <a:latin typeface="Calibri"/>
                          <a:ea typeface="Calibri"/>
                          <a:cs typeface="Calibri"/>
                        </a:rPr>
                        <a:t>-Jedan shard predstavlja mongoDB instancu ili replica set koji sadrži deo ukupnih podataka na sharder cluster-u,</a:t>
                      </a:r>
                    </a:p>
                    <a:p>
                      <a:pPr marL="171450" lvl="1" indent="-1714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sr-Latn-RS" sz="1200" b="1" dirty="0">
                          <a:latin typeface="Calibri"/>
                          <a:ea typeface="Calibri"/>
                          <a:cs typeface="Calibri"/>
                        </a:rPr>
                        <a:t>mongos</a:t>
                      </a:r>
                      <a:r>
                        <a:rPr lang="sr-Latn-RS" sz="1200" dirty="0">
                          <a:latin typeface="Calibri"/>
                          <a:ea typeface="Calibri"/>
                          <a:cs typeface="Calibri"/>
                        </a:rPr>
                        <a:t> – Mongos je ruter koji usmerava upite i pruža interfejs između klijentskih aplikacija i čvorova u cluster-u. Sakriva od korisnika detalje skaliranja, tako da korisnik bazu vidi kao jednu nepodeljenu celinu,</a:t>
                      </a:r>
                    </a:p>
                    <a:p>
                      <a:pPr marL="171450" lvl="1" indent="-1714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sr-Latn-RS" sz="1200" b="1" dirty="0">
                          <a:latin typeface="Calibri"/>
                          <a:ea typeface="Calibri"/>
                          <a:cs typeface="Calibri"/>
                        </a:rPr>
                        <a:t>konfiguracioni serveri</a:t>
                      </a:r>
                      <a:r>
                        <a:rPr lang="sr-Latn-RS" sz="1200" dirty="0">
                          <a:latin typeface="Calibri"/>
                          <a:ea typeface="Calibri"/>
                          <a:cs typeface="Calibri"/>
                        </a:rPr>
                        <a:t> – Ovi serveri skladište meta podatke i konfiguraciona podešavanja za cluster. Na osnovu podataka iz konfiguracionih servera mongos ruter zna kojim šardovima da prosledi izvršavanje operacije.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D9231F-A7C8-43BC-A26B-3BC45F88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5" y="285508"/>
            <a:ext cx="6261902" cy="779086"/>
          </a:xfrm>
        </p:spPr>
        <p:txBody>
          <a:bodyPr/>
          <a:lstStyle/>
          <a:p>
            <a:pPr algn="l"/>
            <a:r>
              <a:rPr lang="sr-Latn-R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Sharding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149680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95592"/>
              </p:ext>
            </p:extLst>
          </p:nvPr>
        </p:nvGraphicFramePr>
        <p:xfrm>
          <a:off x="1365504" y="1458133"/>
          <a:ext cx="7118740" cy="2959329"/>
        </p:xfrm>
        <a:graphic>
          <a:graphicData uri="http://schemas.openxmlformats.org/drawingml/2006/table">
            <a:tbl>
              <a:tblPr firstRow="1" firstCol="1" bandRow="1"/>
              <a:tblGrid>
                <a:gridCol w="7118740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</a:tblGrid>
              <a:tr h="2959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koristi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particionisanje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podelio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podatke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između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šardova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Podaci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dele u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delove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koji se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nazivaju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čankovi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Svaki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obuhvata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određeni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opseg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particionisanih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definisan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osnovu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particionisanje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Svaki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svoju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donju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gornju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granicu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odnosu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koji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upravlja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preraspodelom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čankove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migracijom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MongoDB-a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naziva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balanser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razlika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između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najvećeg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najmanjeg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šarda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količini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dostigne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određeni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balanser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vrši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migraciju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 se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postigla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ravnomernija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distribucija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opterećenja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između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šardova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65504" y="576642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Podela podataka u chunk-ove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3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19355"/>
              </p:ext>
            </p:extLst>
          </p:nvPr>
        </p:nvGraphicFramePr>
        <p:xfrm>
          <a:off x="1365504" y="1458133"/>
          <a:ext cx="7118740" cy="2959329"/>
        </p:xfrm>
        <a:graphic>
          <a:graphicData uri="http://schemas.openxmlformats.org/drawingml/2006/table">
            <a:tbl>
              <a:tblPr firstRow="1" firstCol="1" bandRow="1"/>
              <a:tblGrid>
                <a:gridCol w="7118740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</a:tblGrid>
              <a:tr h="2959329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Prilikom biranja ključa treba uzeti u obzir sledeće osobine potencijalnog ključa:</a:t>
                      </a: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endParaRPr lang="sr-Latn-R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sr-Latn-RS" sz="16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Kardinalnost ključa(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određuje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maksimalan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broj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čankova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koji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mogu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kreirani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sr-Latn-R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sr-Latn-RS" sz="16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Frekvencije vrednosti ključa(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vrednosti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ključa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mnogo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češće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drugih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čankovi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koji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sadrže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mogu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preopterećeni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sr-Latn-R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Monotono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rastuće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vrednosti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ključa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može dovesti do toga da svi novi dokumenti završe u istom čanku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sr-Latn-RS" sz="16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Šablone upita(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važno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uzeti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obzir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uobičajene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obrasce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pretrage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li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odabrani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podržava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Ograničenja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ključa</a:t>
                      </a:r>
                      <a:r>
                        <a:rPr lang="sr-Latn-R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(veličina, indeksi za pretraživanje)</a:t>
                      </a:r>
                      <a:endParaRPr lang="sr-Latn-R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65504" y="606508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particiju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2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03542"/>
              </p:ext>
            </p:extLst>
          </p:nvPr>
        </p:nvGraphicFramePr>
        <p:xfrm>
          <a:off x="304800" y="808099"/>
          <a:ext cx="8179444" cy="3887155"/>
        </p:xfrm>
        <a:graphic>
          <a:graphicData uri="http://schemas.openxmlformats.org/drawingml/2006/table">
            <a:tbl>
              <a:tblPr firstRow="1" firstCol="1" bandRow="1"/>
              <a:tblGrid>
                <a:gridCol w="4089722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  <a:gridCol w="4089722">
                  <a:extLst>
                    <a:ext uri="{9D8B030D-6E8A-4147-A177-3AD203B41FA5}">
                      <a16:colId xmlns:a16="http://schemas.microsoft.com/office/drawing/2014/main" val="3812677294"/>
                    </a:ext>
                  </a:extLst>
                </a:gridCol>
              </a:tblGrid>
              <a:tr h="761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Heširano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particionisanje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Particionisanje</a:t>
                      </a:r>
                      <a:r>
                        <a:rPr lang="en-US" sz="1600" dirty="0"/>
                        <a:t> po </a:t>
                      </a:r>
                      <a:r>
                        <a:rPr lang="en-US" sz="1600" dirty="0" err="1"/>
                        <a:t>opsezima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  <a:tr h="28512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Koristi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</a:t>
                      </a:r>
                      <a:r>
                        <a:rPr lang="sr-Latn-R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širanu vrednost ključa, umesto plaintext. Daje bolju i ravnomerniju raspodelu po chunkovima.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Lošiji je kada se pretražuje nad opsezima vrednosti ključa.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r-Latn-R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Koristi plaintext ključ za raspodelu. Raspodela manje ravnomerna, dokumenti sa sličnim vrednostima ključa će se naći u istom chunku</a:t>
                      </a:r>
                      <a:endParaRPr lang="en-150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4528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643985" y="187541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Strategije shardinga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DD3B7-27DD-4B6C-8EDD-3246E06B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581"/>
            <a:ext cx="3779520" cy="2006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2D155-E0E9-4606-A436-34E94A2F5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22" y="1219581"/>
            <a:ext cx="4334950" cy="20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4287"/>
              </p:ext>
            </p:extLst>
          </p:nvPr>
        </p:nvGraphicFramePr>
        <p:xfrm>
          <a:off x="1365504" y="1458133"/>
          <a:ext cx="7118740" cy="2959329"/>
        </p:xfrm>
        <a:graphic>
          <a:graphicData uri="http://schemas.openxmlformats.org/drawingml/2006/table">
            <a:tbl>
              <a:tblPr firstRow="1" firstCol="1" bandRow="1"/>
              <a:tblGrid>
                <a:gridCol w="7118740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</a:tblGrid>
              <a:tr h="2959329">
                <a:tc>
                  <a:txBody>
                    <a:bodyPr/>
                    <a:lstStyle/>
                    <a:p>
                      <a:r>
                        <a:rPr lang="sr-Latn-RS" sz="14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 šardovanim klasterima moguće je kreirati </a:t>
                      </a:r>
                      <a:r>
                        <a:rPr lang="sr-Latn-RS" sz="1400" b="1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zone</a:t>
                      </a:r>
                      <a:r>
                        <a:rPr lang="sr-Latn-RS" sz="14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šardovanih podataka na osnovu ključa za particionisanje. Svaka zona može biti povezana sa jednim ili više šardova u klasteru. Jedan šard može sadržati veći broj zona. Balanser vrši migraciju podataka sa jednog šarda koji pripadaju nekoj zoni isključivo u šardove kojima je dodeljena ta zona.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65504" y="606508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 zone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lika 7" descr="Slika na kojoj se nalazi dijagram&#10;&#10;Opis je automatski generisan">
            <a:extLst>
              <a:ext uri="{FF2B5EF4-FFF2-40B4-BE49-F238E27FC236}">
                <a16:creationId xmlns:a16="http://schemas.microsoft.com/office/drawing/2014/main" id="{6115ED1D-B249-41E9-9E25-38509CF7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8" y="2571750"/>
            <a:ext cx="4352544" cy="23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FCBE3A-8B82-430F-AE9F-A95CD44D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39259"/>
              </p:ext>
            </p:extLst>
          </p:nvPr>
        </p:nvGraphicFramePr>
        <p:xfrm>
          <a:off x="1365504" y="1458133"/>
          <a:ext cx="7118740" cy="2959329"/>
        </p:xfrm>
        <a:graphic>
          <a:graphicData uri="http://schemas.openxmlformats.org/drawingml/2006/table">
            <a:tbl>
              <a:tblPr firstRow="1" firstCol="1" bandRow="1"/>
              <a:tblGrid>
                <a:gridCol w="7118740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</a:tblGrid>
              <a:tr h="29593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MongoDB-u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atomične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što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znači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obezbeđuju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ništa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mehanizam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izvršavanja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izvrši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unutar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trajno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sačuvane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vidljive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celom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završe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uspešno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nijedna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njih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neće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vidljiv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uticaj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U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slučaju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greške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otkaza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tokom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izvršenja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prethodno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izvršene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biće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poništene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sr-Latn-R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sr-Latn-R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dozvoljene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unutar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ovih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distribuiranih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obuhvataju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CRUD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postojećim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kolekcijama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što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agregacije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countDocuments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distinct</a:t>
                      </a:r>
                      <a:endParaRPr lang="en-150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1365504" y="606508"/>
            <a:ext cx="534750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 transakcije</a:t>
            </a:r>
            <a:endParaRPr lang="en-150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4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5" y="2973320"/>
            <a:ext cx="516611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Praktična demonstracija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2"/>
            <a:ext cx="7261861" cy="358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pokrenuti mongod instance:</a:t>
            </a: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dbpath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"C:\data1\db1" --port 27017 --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replSet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1600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dbpath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"C:\data1\db1" --port 2701</a:t>
            </a:r>
            <a:r>
              <a:rPr lang="sr-Latn-R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replSet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1600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dbpath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"C:\data1\db1" --port 2701</a:t>
            </a:r>
            <a:r>
              <a:rPr lang="sr-Latn-R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replSet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endParaRPr lang="sr-Latn-RS" sz="1600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1600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Nakon toga, potrebno je inicijalizovati set replika korišćenjem određene konfiguracije i operacije </a:t>
            </a:r>
            <a:r>
              <a:rPr lang="sr-Latn-RS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rs.initiate()</a:t>
            </a:r>
          </a:p>
          <a:p>
            <a:pPr marL="152400" indent="0">
              <a:buNone/>
            </a:pPr>
            <a:endParaRPr lang="sr-Latn-R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rsconf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 _id: '</a:t>
            </a: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br>
              <a:rPr lang="sr-Latn-R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members: [ {_id: 0, host: 'localhost:27017' }, </a:t>
            </a:r>
            <a:endParaRPr lang="sr-Latn-RS" sz="16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{_id: 0, host: 'localhost:27018' }, </a:t>
            </a:r>
            <a:endParaRPr lang="sr-Latn-RS" sz="16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{_id: 0, host: 'localhost:27019' } ] } </a:t>
            </a:r>
            <a:endParaRPr lang="sr-Latn-RS" sz="16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rs.initiate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rsconf</a:t>
            </a:r>
            <a:r>
              <a:rPr lang="en-US" sz="1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sz="16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202B-0CDB-4F66-9863-BA2A90AEC156}"/>
              </a:ext>
            </a:extLst>
          </p:cNvPr>
          <p:cNvSpPr txBox="1"/>
          <p:nvPr/>
        </p:nvSpPr>
        <p:spPr>
          <a:xfrm>
            <a:off x="807960" y="4210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seta</a:t>
            </a:r>
            <a:endParaRPr lang="en-150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4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1656" y="882694"/>
            <a:ext cx="7261861" cy="358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Podešavanjem </a:t>
            </a: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writeConcern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zahtevamo potvrdu određenog broja članova replika seta o upisu. Ukoliko jedan od prethodno inicijalizovanih čvorova otkaže, prilikom postavljanja </a:t>
            </a: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majority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operacija se izvršava jer su i dalje aktivna 2 člana. Ukoliko postavimo </a:t>
            </a: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3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operacija neće biti izvršena jer treći član replika seta nije aktivan.</a:t>
            </a:r>
            <a:endParaRPr lang="sr-Latn-RS" sz="1600" b="1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202B-0CDB-4F66-9863-BA2A90AEC156}"/>
              </a:ext>
            </a:extLst>
          </p:cNvPr>
          <p:cNvSpPr txBox="1"/>
          <p:nvPr/>
        </p:nvSpPr>
        <p:spPr>
          <a:xfrm>
            <a:off x="807960" y="4210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Upis u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endParaRPr lang="en-150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B91E9-D96C-4CCA-B50E-89D7CB06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00" y="2030352"/>
            <a:ext cx="4611026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739220" y="231724"/>
            <a:ext cx="56655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Uvod</a:t>
            </a:r>
            <a:br>
              <a:rPr lang="en-150" sz="3600" b="1" kern="0" dirty="0">
                <a:effectLst/>
                <a:latin typeface="Orbitron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1"/>
          </p:nvPr>
        </p:nvSpPr>
        <p:spPr>
          <a:xfrm>
            <a:off x="925068" y="1840886"/>
            <a:ext cx="42084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značajan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uticaj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Suštinski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fizički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odvojenih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računarima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sinhronizovane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deljenja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lokacijama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3"/>
            <a:ext cx="7261861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MongoDB-u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sledećih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šardova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koji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kolekcija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konfiguracionih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koji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tome koji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šardu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čiji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prima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usmerava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odgovarajućem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šardu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konfiguracionog servera kao replika set-a:</a:t>
            </a: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configsvr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ConfigReplSet-bind_ip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Konfiguracija servera: </a:t>
            </a: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rs.initiate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"id":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true, </a:t>
            </a:r>
            <a:b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": [ ("id": 0, "host": "localhost:27019") ] })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CD22-E944-41A9-999A-EA4956B7CDEE}"/>
              </a:ext>
            </a:extLst>
          </p:cNvPr>
          <p:cNvSpPr txBox="1"/>
          <p:nvPr/>
        </p:nvSpPr>
        <p:spPr>
          <a:xfrm>
            <a:off x="676656" y="421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MongoDB </a:t>
            </a:r>
            <a:r>
              <a:rPr lang="en-US" sz="2800" dirty="0" err="1"/>
              <a:t>Sharding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101465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3"/>
            <a:ext cx="7261861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r-Latn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Kreiranje instance shard servera:</a:t>
            </a: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mongod-shardsvr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bind_ip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Konfiguracija mongos rutera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mongos --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/localhost:27019 --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bind_ip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Dodavanje shardova u klister:</a:t>
            </a: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sh.addShard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/localhost:27018")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Omogućavanje shardinga nad bazom podataka:</a:t>
            </a: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sh.enableSharding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ShardReplSet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") </a:t>
            </a:r>
            <a:endParaRPr lang="sr-Latn-R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CD22-E944-41A9-999A-EA4956B7CDEE}"/>
              </a:ext>
            </a:extLst>
          </p:cNvPr>
          <p:cNvSpPr txBox="1"/>
          <p:nvPr/>
        </p:nvSpPr>
        <p:spPr>
          <a:xfrm>
            <a:off x="676656" y="421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MongoDB </a:t>
            </a:r>
            <a:r>
              <a:rPr lang="en-US" sz="2800" dirty="0" err="1"/>
              <a:t>Sharding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90414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2"/>
            <a:ext cx="7750824" cy="358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r-Latn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Kao parametri naredbe koriste se kolekcija nad kojom se vrši šarding, i polje koje će biti izabrano kao ključ po čijim vrednostima se vrši distribucija podataka</a:t>
            </a:r>
            <a:endParaRPr lang="sr-Latn-R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sh.shardCollection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baza.kolekcija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1}) 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kolekciju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insertMany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možemo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izvršimo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db.baza.getShardDistribution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sr-Latn-R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BCD22-E944-41A9-999A-EA4956B7CDEE}"/>
              </a:ext>
            </a:extLst>
          </p:cNvPr>
          <p:cNvSpPr txBox="1"/>
          <p:nvPr/>
        </p:nvSpPr>
        <p:spPr>
          <a:xfrm>
            <a:off x="676656" y="4210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800" dirty="0"/>
              <a:t>Shardovanje kolekcije</a:t>
            </a:r>
            <a:endParaRPr lang="en-150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10FC40-7589-49E6-BC12-E54F0793B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95904"/>
              </p:ext>
            </p:extLst>
          </p:nvPr>
        </p:nvGraphicFramePr>
        <p:xfrm>
          <a:off x="676656" y="3081331"/>
          <a:ext cx="8470152" cy="1940248"/>
        </p:xfrm>
        <a:graphic>
          <a:graphicData uri="http://schemas.openxmlformats.org/drawingml/2006/table">
            <a:tbl>
              <a:tblPr firstRow="1" bandRow="1">
                <a:tableStyleId>{D0927699-C1ED-43C3-A7AB-0C8446A395BF}</a:tableStyleId>
              </a:tblPr>
              <a:tblGrid>
                <a:gridCol w="4240641">
                  <a:extLst>
                    <a:ext uri="{9D8B030D-6E8A-4147-A177-3AD203B41FA5}">
                      <a16:colId xmlns:a16="http://schemas.microsoft.com/office/drawing/2014/main" val="1515864397"/>
                    </a:ext>
                  </a:extLst>
                </a:gridCol>
                <a:gridCol w="4229511">
                  <a:extLst>
                    <a:ext uri="{9D8B030D-6E8A-4147-A177-3AD203B41FA5}">
                      <a16:colId xmlns:a16="http://schemas.microsoft.com/office/drawing/2014/main" val="2351809832"/>
                    </a:ext>
                  </a:extLst>
                </a:gridCol>
              </a:tblGrid>
              <a:tr h="194024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 ShardReplSet1 at ShardReplSet1/localhost:27028 {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data: 781B’,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docs: 13,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chunks: 2,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'estimated data per chunk': '548B’,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'estimated docs per chunk': 7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ShardReplSet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ShardReplSet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/localhost:27018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data: '1KiB’,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docs: 17,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chunks: 2,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'estimated data per chunk': '636B’,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r-Latn-R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'estimated docs per chunk': 8 </a:t>
                      </a:r>
                      <a:endParaRPr lang="sr-Latn-R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en-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2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6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879676" y="493230"/>
            <a:ext cx="6169306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sr-Latn-R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150" sz="3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4238" y="1972598"/>
            <a:ext cx="6715584" cy="2515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Tehnike opisane u radu su neophodne da bi se korisnicima pružila visoka dostupnost podataka, uz mogućnost skaliranja.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Kombinovanjem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MongoDB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izgradnju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visokodostupnih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podrže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količine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konkurentnih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866801" y="2150850"/>
            <a:ext cx="79093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sr-Latn-RS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150" sz="5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7C88C8-2DE2-49C6-8DC5-34D8E3FE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28512"/>
              </p:ext>
            </p:extLst>
          </p:nvPr>
        </p:nvGraphicFramePr>
        <p:xfrm>
          <a:off x="914013" y="1246621"/>
          <a:ext cx="7130005" cy="3810794"/>
        </p:xfrm>
        <a:graphic>
          <a:graphicData uri="http://schemas.openxmlformats.org/drawingml/2006/table">
            <a:tbl>
              <a:tblPr firstRow="1" firstCol="1" bandRow="1"/>
              <a:tblGrid>
                <a:gridCol w="2013995">
                  <a:extLst>
                    <a:ext uri="{9D8B030D-6E8A-4147-A177-3AD203B41FA5}">
                      <a16:colId xmlns:a16="http://schemas.microsoft.com/office/drawing/2014/main" val="167316351"/>
                    </a:ext>
                  </a:extLst>
                </a:gridCol>
                <a:gridCol w="5116010">
                  <a:extLst>
                    <a:ext uri="{9D8B030D-6E8A-4147-A177-3AD203B41FA5}">
                      <a16:colId xmlns:a16="http://schemas.microsoft.com/office/drawing/2014/main" val="2825352725"/>
                    </a:ext>
                  </a:extLst>
                </a:gridCol>
              </a:tblGrid>
              <a:tr h="10035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Skalabilnost</a:t>
                      </a:r>
                      <a:endParaRPr lang="en-150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pružaju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mogućnost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horizontalnog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vertikalnog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skaliranja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skaliranje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novih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čvorova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vertikalno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skaliranje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podrazumeva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povećanje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resursa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postojećim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čvorovima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150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060541"/>
                  </a:ext>
                </a:extLst>
              </a:tr>
              <a:tr h="532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Visoka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150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omogućavaju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replikaciju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više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lokacija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znači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podaci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čak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dođe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kvara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čvoru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serveru</a:t>
                      </a:r>
                      <a:r>
                        <a:rPr lang="sr-Latn-R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150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088053"/>
                  </a:ext>
                </a:extLst>
              </a:tr>
              <a:tr h="700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Brza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obrada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150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omogućavaju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paralelno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izvršavanje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upita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transakcija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različitim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čvorovima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što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rezultira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bržom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obradom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poređenju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centralizovanim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bazama</a:t>
                      </a:r>
                      <a:endParaRPr lang="en-150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725601"/>
                  </a:ext>
                </a:extLst>
              </a:tr>
              <a:tr h="779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Otpornost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kvarove</a:t>
                      </a:r>
                      <a:endParaRPr lang="en-150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Repliciranje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više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lokacija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distribuiranim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bazama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pruža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visok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nivo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otpornosti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kvarove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150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893003"/>
                  </a:ext>
                </a:extLst>
              </a:tr>
              <a:tr h="595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Geografska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distribucija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150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Distribuirane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omogućavaju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geografsku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raspodelu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više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lokacija</a:t>
                      </a:r>
                      <a:r>
                        <a:rPr lang="sr-Latn-R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što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smanjuje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latenciju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poboljšava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performanse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pristupa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podacima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150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4279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D9231F-A7C8-43BC-A26B-3BC45F88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4" y="285508"/>
            <a:ext cx="7013485" cy="779086"/>
          </a:xfrm>
        </p:spPr>
        <p:txBody>
          <a:bodyPr/>
          <a:lstStyle/>
          <a:p>
            <a:r>
              <a:rPr lang="sr-Latn-R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Prednosti korišćenja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distribuiranih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baza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89659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87B89-FCE5-43EE-BB01-C53D944F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0" y="576421"/>
            <a:ext cx="7955068" cy="779086"/>
          </a:xfrm>
        </p:spPr>
        <p:txBody>
          <a:bodyPr/>
          <a:lstStyle/>
          <a:p>
            <a:r>
              <a:rPr lang="sr-Latn-R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Distribuirana arhitektura kod MongoDB</a:t>
            </a:r>
            <a:endParaRPr lang="en-150" sz="3600" dirty="0"/>
          </a:p>
        </p:txBody>
      </p:sp>
      <p:sp>
        <p:nvSpPr>
          <p:cNvPr id="1139" name="Google Shape;1139;p48"/>
          <p:cNvSpPr txBox="1">
            <a:spLocks noGrp="1"/>
          </p:cNvSpPr>
          <p:nvPr>
            <p:ph type="subTitle" idx="1"/>
          </p:nvPr>
        </p:nvSpPr>
        <p:spPr>
          <a:xfrm>
            <a:off x="506180" y="1716149"/>
            <a:ext cx="7260124" cy="1987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15000"/>
              </a:lnSpc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Ključni mehanizmi koji podržavaju implementaciju MongoDB kao distribuirane baze podataka su:</a:t>
            </a:r>
          </a:p>
          <a:p>
            <a:pPr marL="0" lvl="0" indent="0" algn="just">
              <a:lnSpc>
                <a:spcPct val="115000"/>
              </a:lnSpc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Replikacija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Sharding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Distribuirani upiti i transakcije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</a:pPr>
            <a:endParaRPr lang="en-150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2" name="Google Shape;1142;p48"/>
          <p:cNvGrpSpPr/>
          <p:nvPr/>
        </p:nvGrpSpPr>
        <p:grpSpPr>
          <a:xfrm>
            <a:off x="892359" y="4680291"/>
            <a:ext cx="3293462" cy="92817"/>
            <a:chOff x="819025" y="3822075"/>
            <a:chExt cx="891450" cy="25125"/>
          </a:xfrm>
        </p:grpSpPr>
        <p:sp>
          <p:nvSpPr>
            <p:cNvPr id="1143" name="Google Shape;1143;p48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517054" y="2973320"/>
            <a:ext cx="650877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lang="en-150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38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name="adj1" fmla="val 16200000"/>
              <a:gd name="adj2" fmla="val 211871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name="adj1" fmla="val 16200000"/>
              <a:gd name="adj2" fmla="val 53263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8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42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94219" y="329260"/>
            <a:ext cx="7977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Replikacija</a:t>
            </a: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1"/>
          </p:nvPr>
        </p:nvSpPr>
        <p:spPr>
          <a:xfrm>
            <a:off x="632458" y="1651260"/>
            <a:ext cx="7261861" cy="2446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 replika u MongoDB-u je grupa mongod procesa koji održavaju isti skup podataka.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geolokaciji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nalazio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sekundarnih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sr-Latn-R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Članovi seta replika mogu biti:</a:t>
            </a:r>
            <a:endParaRPr lang="en-150" sz="1400" b="0" i="0" u="none" strike="noStrike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Primarni</a:t>
            </a:r>
            <a:endParaRPr lang="en-150" sz="1400" b="0" i="0" u="none" strike="noStrike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Sekundarni</a:t>
            </a:r>
            <a:endParaRPr lang="en-150" sz="1400" b="0" i="0" u="none" strike="noStrike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14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Arbitreri</a:t>
            </a:r>
            <a:endParaRPr lang="en-150" sz="1400" b="0" i="0" u="none" strike="noStrike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539851" y="179520"/>
            <a:ext cx="6169306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Primarni članovi</a:t>
            </a:r>
            <a:endParaRPr lang="en-150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3"/>
            <a:ext cx="3621165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SzPts val="1100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Primaju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write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operacije</a:t>
            </a:r>
          </a:p>
          <a:p>
            <a:pPr marL="285750" indent="-285750" algn="just">
              <a:buSzPts val="1100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Beleže operacije u svoj </a:t>
            </a:r>
            <a:r>
              <a:rPr lang="sr-Latn-R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oplog</a:t>
            </a:r>
            <a:endParaRPr lang="sr-Latn-R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SzPts val="1100"/>
            </a:pP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Sa njih se čitaju </a:t>
            </a:r>
            <a:r>
              <a:rPr lang="sr-Latn-R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operacije, ukoliko nije drugacije postavljeno u atributu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 preference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D698-3FAB-435C-A4E4-36E107836393}"/>
              </a:ext>
            </a:extLst>
          </p:cNvPr>
          <p:cNvPicPr/>
          <p:nvPr/>
        </p:nvPicPr>
        <p:blipFill rotWithShape="1">
          <a:blip r:embed="rId3"/>
          <a:srcRect t="1209"/>
          <a:stretch/>
        </p:blipFill>
        <p:spPr bwMode="auto">
          <a:xfrm>
            <a:off x="5143499" y="662537"/>
            <a:ext cx="3712116" cy="3622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760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625576" y="262369"/>
            <a:ext cx="6169306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Sekundarni članovi</a:t>
            </a:r>
            <a:endParaRPr lang="en-150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7960" y="1558663"/>
            <a:ext cx="7261861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Sekundarni član održava kopiju primarnog skupa podataka. Za replikaciju podataka, sekundarni član primenjuje operacije iz </a:t>
            </a:r>
            <a:r>
              <a:rPr lang="sr-Latn-R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oploga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primarnog člana na svoj skup podataka.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 zavisnosti od konfiguracije, mogu biti: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Članovi sa prioritetom 0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Skriveni članovi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Odloženi (delayed) članovi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0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EA182E-E891-4BF9-A1F9-2FE80FA25223}"/>
              </a:ext>
            </a:extLst>
          </p:cNvPr>
          <p:cNvSpPr txBox="1"/>
          <p:nvPr/>
        </p:nvSpPr>
        <p:spPr>
          <a:xfrm>
            <a:off x="418407" y="305233"/>
            <a:ext cx="6169306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sr-Latn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Arbiteri</a:t>
            </a:r>
            <a:endParaRPr lang="en-150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2;p37">
            <a:extLst>
              <a:ext uri="{FF2B5EF4-FFF2-40B4-BE49-F238E27FC236}">
                <a16:creationId xmlns:a16="http://schemas.microsoft.com/office/drawing/2014/main" id="{A4C2259B-CEBB-4DB1-AECD-A269DA6733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9373" y="989846"/>
            <a:ext cx="7950277" cy="316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nekim slučajevima, ukoliko je moguće postojanje samo jednog primarnog i sekundarnog člana, može se dodati arbiter u skup replika. Arbiter učestvuje u izborima za primarni čvor, ali nema kopiju skupa podataka i ne može postati primarni čvor.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Arbiter ima tačno 1 glas u izborima. Po defaultu, arbiter ima prioritet 0.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8C6B8-FE16-4462-9629-357D421EDE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2730" y="3037046"/>
            <a:ext cx="5280660" cy="2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540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1554</Words>
  <Application>Microsoft Office PowerPoint</Application>
  <PresentationFormat>On-screen Show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Orbitron</vt:lpstr>
      <vt:lpstr>Albert Sans Medium</vt:lpstr>
      <vt:lpstr>Calibri</vt:lpstr>
      <vt:lpstr>Albert Sans SemiBold</vt:lpstr>
      <vt:lpstr>Albert Sans</vt:lpstr>
      <vt:lpstr>Arial</vt:lpstr>
      <vt:lpstr>Nunito Light</vt:lpstr>
      <vt:lpstr>Times New Roman</vt:lpstr>
      <vt:lpstr>Barlow</vt:lpstr>
      <vt:lpstr>Symbol</vt:lpstr>
      <vt:lpstr>Clear &amp; Simple Business Meeting by Slidesgo</vt:lpstr>
      <vt:lpstr>MongoDB kao distribuirana baza podataka  </vt:lpstr>
      <vt:lpstr>Uvod </vt:lpstr>
      <vt:lpstr>Prednosti korišćenja distribuiranih baza</vt:lpstr>
      <vt:lpstr>Distribuirana arhitektura kod MongoDB</vt:lpstr>
      <vt:lpstr>Replikacija</vt:lpstr>
      <vt:lpstr>Replikacija</vt:lpstr>
      <vt:lpstr>PowerPoint Presentation</vt:lpstr>
      <vt:lpstr>PowerPoint Presentation</vt:lpstr>
      <vt:lpstr>PowerPoint Presentation</vt:lpstr>
      <vt:lpstr>Horizontalno skaliranje podataka-sharding</vt:lpstr>
      <vt:lpstr>Sharding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Praktična demonstracija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 &amp; Simple Business Meeting</dc:title>
  <dc:creator>Djordje</dc:creator>
  <cp:lastModifiedBy>DJordje Petkovic</cp:lastModifiedBy>
  <cp:revision>23</cp:revision>
  <dcterms:modified xsi:type="dcterms:W3CDTF">2024-07-12T08:08:10Z</dcterms:modified>
</cp:coreProperties>
</file>