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publica.org/datastore/dataset/political-advertisements-from-facebook" TargetMode="External"/><Relationship Id="rId2" Type="http://schemas.openxmlformats.org/officeDocument/2006/relationships/hyperlink" Target="https://www.theguardian.com/technology/2018/mar/19/facebook-political-ads-social-media-history-online-democrac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letter.com/data-is-plural/letters/data-is-plural-2016-11-16-edi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5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A8CA7D-0CB5-A942-B766-C7646C7B9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Facebook political ads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A378A4-50F9-BD4C-B31F-525BEEC4987A}"/>
              </a:ext>
            </a:extLst>
          </p:cNvPr>
          <p:cNvSpPr txBox="1"/>
          <p:nvPr/>
        </p:nvSpPr>
        <p:spPr>
          <a:xfrm>
            <a:off x="7380667" y="4253749"/>
            <a:ext cx="2994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Doug Torres</a:t>
            </a:r>
          </a:p>
          <a:p>
            <a:endParaRPr lang="en-US" dirty="0"/>
          </a:p>
          <a:p>
            <a:r>
              <a:rPr lang="en-US" dirty="0"/>
              <a:t>Data Analytics Cohort 1</a:t>
            </a:r>
          </a:p>
        </p:txBody>
      </p:sp>
    </p:spTree>
    <p:extLst>
      <p:ext uri="{BB962C8B-B14F-4D97-AF65-F5344CB8AC3E}">
        <p14:creationId xmlns:p14="http://schemas.microsoft.com/office/powerpoint/2010/main" val="264780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BF6F4-86D9-7F41-9E79-D8DCCD58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14744C-EB37-4DB1-B358-EE5AFCC85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Data shows a decline in likelihood of fundraising as the ads get more granular.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picture containing object&#10;&#10;Description automatically generated">
            <a:extLst>
              <a:ext uri="{FF2B5EF4-FFF2-40B4-BE49-F238E27FC236}">
                <a16:creationId xmlns:a16="http://schemas.microsoft.com/office/drawing/2014/main" id="{DCBB488F-95B5-914A-8F47-2E79832F8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957954"/>
            <a:ext cx="6844045" cy="493758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AB86B6-6661-7740-9966-25C96F6908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21"/>
          <a:stretch/>
        </p:blipFill>
        <p:spPr>
          <a:xfrm>
            <a:off x="5180213" y="5814484"/>
            <a:ext cx="5880100" cy="10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52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ECA9AF1-370A-4AF8-9B82-4D11601A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9CFF9D-9107-400A-8C5A-09CA2BA7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54295" cy="685800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3F5AE7-B34F-4BEF-96D0-74CA215E8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rgbClr val="000000">
              <a:alpha val="25000"/>
            </a:srgbClr>
          </a:soli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CC99937-0E7D-42EF-A5DB-86FAF32C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E097643-AAC6-4390-A109-6965053C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6ADC944-08FF-42C1-8D55-B4EA06CD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17023431-F2E0-4D75-8C2C-98E00D89C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E34C0BEB-550B-421E-A0BB-0901C0E89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29FFB337-3695-41C1-B104-55125202E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BF53A3A-34D4-405C-B140-0AE52806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84EE2242-1F65-43B3-861E-4085AEC5A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E5B8229F-9313-4FC2-8A4A-49211C4E1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B28AAEC8-A731-419D-A078-0FCFEAE4B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2741D6DA-0F0D-4D55-883E-24A374A7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78F62958-A05D-478B-B23C-75AE85425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87057A7E-9CF9-405A-8A33-0CA1AC51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AE876AFB-8370-4923-8278-E5FE62DE2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5477A94C-373F-42ED-9257-0DAB03B2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5012B077-1FC3-4D22-ACB6-ED86831EA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D07A07B0-4407-49F7-9B26-61FF0CCE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BDEABD0F-FFCE-4FC2-950E-6334D172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434BB427-BC30-4BAB-82E9-BDE1F0B1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1F7A956E-DCF3-4544-AF1D-442CB5275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AF9D24E3-E510-495A-9DE8-7DAA3FA5B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0753727A-395C-4B1C-A63B-45DFA527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B75C5A82-D9C8-414D-B324-403DC32B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5DDAFA2F-C6E2-4656-B490-5683762B7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EEB3485F-B9A8-4C89-836E-67249D5AB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14F069E-B2BC-4B84-ACBC-9E3343A34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03BE3291-5AE0-49F5-9C60-84CF6AFBA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701A0D-DF5C-CA4D-A43F-A40081AB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92" y="1082673"/>
            <a:ext cx="2865837" cy="470852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0938-F415-A64A-9C25-B7844509B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836" y="1066799"/>
            <a:ext cx="5743575" cy="472440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guardian:</a:t>
            </a:r>
            <a:r>
              <a:rPr lang="en-US" sz="2000" b="1" dirty="0"/>
              <a:t> 'It might work too well': the dark art of political advertising online</a:t>
            </a:r>
            <a:r>
              <a:rPr lang="en-US" sz="2000" dirty="0"/>
              <a:t> </a:t>
            </a:r>
            <a:r>
              <a:rPr lang="en-US" sz="2000" u="sng" dirty="0">
                <a:hlinkClick r:id="rId2"/>
              </a:rPr>
              <a:t>https://www.theguardian.com/technology/2018/mar/19/facebook-political-ads-social-media-history-online-democracy</a:t>
            </a:r>
            <a:endParaRPr lang="en-US" sz="2000" u="sng" dirty="0"/>
          </a:p>
          <a:p>
            <a:r>
              <a:rPr lang="en-US" sz="2000" dirty="0"/>
              <a:t>Facebook political ads database: </a:t>
            </a:r>
            <a:r>
              <a:rPr lang="en-US" sz="2000" u="sng" dirty="0">
                <a:hlinkClick r:id="rId3"/>
              </a:rPr>
              <a:t>https://www.propublica.org/datastore/dataset/political-advertisements-from-facebook</a:t>
            </a:r>
            <a:endParaRPr lang="en-US" sz="2000" u="sng" dirty="0"/>
          </a:p>
          <a:p>
            <a:r>
              <a:rPr lang="en-US" sz="2000" u="sng" dirty="0"/>
              <a:t>Data is plural: </a:t>
            </a:r>
            <a:r>
              <a:rPr lang="en-US" sz="2000" u="sng" dirty="0">
                <a:hlinkClick r:id="rId4"/>
              </a:rPr>
              <a:t>https://tinyletter.com/data-is-plural/letters/data-is-plural-2016-11-16-edition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931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29B247-A7FB-7D40-AA54-0663CE94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0821-B2F5-D64B-8C49-F02651C8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dirty="0"/>
              <a:t>Social media has influenced how the political discourse takes place and which information is advertised </a:t>
            </a:r>
            <a:r>
              <a:rPr lang="en-US" dirty="0" err="1"/>
              <a:t>en</a:t>
            </a:r>
            <a:r>
              <a:rPr lang="en-US" dirty="0"/>
              <a:t> masse. </a:t>
            </a:r>
          </a:p>
          <a:p>
            <a:r>
              <a:rPr lang="en-US" dirty="0"/>
              <a:t>Facebook is the largest platform for political ads so I will be looking into who is paying for these and how they decide to target people on the platform.</a:t>
            </a:r>
          </a:p>
        </p:txBody>
      </p:sp>
    </p:spTree>
    <p:extLst>
      <p:ext uri="{BB962C8B-B14F-4D97-AF65-F5344CB8AC3E}">
        <p14:creationId xmlns:p14="http://schemas.microsoft.com/office/powerpoint/2010/main" val="111409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:a16="http://schemas.microsoft.com/office/drawing/2014/main" id="{4CB5CC6F-11C1-4C07-87C0-F043993E8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26" name="Rectangle 225">
              <a:extLst>
                <a:ext uri="{FF2B5EF4-FFF2-40B4-BE49-F238E27FC236}">
                  <a16:creationId xmlns:a16="http://schemas.microsoft.com/office/drawing/2014/main" id="{FADA3C27-4EC6-4DCA-BB85-C75BAAE82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7" name="Picture 2">
              <a:extLst>
                <a:ext uri="{FF2B5EF4-FFF2-40B4-BE49-F238E27FC236}">
                  <a16:creationId xmlns:a16="http://schemas.microsoft.com/office/drawing/2014/main" id="{2D8216BF-F79F-406D-A3B4-46744068A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6C16BE5-8A9A-432D-8A61-230FA0381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81779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0" name="Rectangle 5">
              <a:extLst>
                <a:ext uri="{FF2B5EF4-FFF2-40B4-BE49-F238E27FC236}">
                  <a16:creationId xmlns:a16="http://schemas.microsoft.com/office/drawing/2014/main" id="{2E852AB2-2672-41DF-9CF6-FCDEF1805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1" name="Freeform 6">
              <a:extLst>
                <a:ext uri="{FF2B5EF4-FFF2-40B4-BE49-F238E27FC236}">
                  <a16:creationId xmlns:a16="http://schemas.microsoft.com/office/drawing/2014/main" id="{90283F1A-A49E-441D-BDF5-35B8BEE42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7">
              <a:extLst>
                <a:ext uri="{FF2B5EF4-FFF2-40B4-BE49-F238E27FC236}">
                  <a16:creationId xmlns:a16="http://schemas.microsoft.com/office/drawing/2014/main" id="{B0BC41A4-F3F1-4CD4-B266-D9DAA21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Rectangle 8">
              <a:extLst>
                <a:ext uri="{FF2B5EF4-FFF2-40B4-BE49-F238E27FC236}">
                  <a16:creationId xmlns:a16="http://schemas.microsoft.com/office/drawing/2014/main" id="{6E29DA39-130F-41A1-A21E-4FB453948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4" name="Freeform 9">
              <a:extLst>
                <a:ext uri="{FF2B5EF4-FFF2-40B4-BE49-F238E27FC236}">
                  <a16:creationId xmlns:a16="http://schemas.microsoft.com/office/drawing/2014/main" id="{39995AD4-F8DE-4CEB-B958-1DBF7EAC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10">
              <a:extLst>
                <a:ext uri="{FF2B5EF4-FFF2-40B4-BE49-F238E27FC236}">
                  <a16:creationId xmlns:a16="http://schemas.microsoft.com/office/drawing/2014/main" id="{D1F7DCE1-6887-4FE0-A7D7-3652030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11">
              <a:extLst>
                <a:ext uri="{FF2B5EF4-FFF2-40B4-BE49-F238E27FC236}">
                  <a16:creationId xmlns:a16="http://schemas.microsoft.com/office/drawing/2014/main" id="{4E46B0E1-9543-441D-AD1D-1308AF88C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12">
              <a:extLst>
                <a:ext uri="{FF2B5EF4-FFF2-40B4-BE49-F238E27FC236}">
                  <a16:creationId xmlns:a16="http://schemas.microsoft.com/office/drawing/2014/main" id="{E8C112C9-8D48-4612-AE0B-CF59EC743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3">
              <a:extLst>
                <a:ext uri="{FF2B5EF4-FFF2-40B4-BE49-F238E27FC236}">
                  <a16:creationId xmlns:a16="http://schemas.microsoft.com/office/drawing/2014/main" id="{2D16C38C-4A3B-4060-9A3B-C47DD6DE7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4">
              <a:extLst>
                <a:ext uri="{FF2B5EF4-FFF2-40B4-BE49-F238E27FC236}">
                  <a16:creationId xmlns:a16="http://schemas.microsoft.com/office/drawing/2014/main" id="{0A9B4CAA-8439-44B3-B738-2123169FA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15">
              <a:extLst>
                <a:ext uri="{FF2B5EF4-FFF2-40B4-BE49-F238E27FC236}">
                  <a16:creationId xmlns:a16="http://schemas.microsoft.com/office/drawing/2014/main" id="{8C6EF933-69B7-48C8-9337-4E0DEF6E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16">
              <a:extLst>
                <a:ext uri="{FF2B5EF4-FFF2-40B4-BE49-F238E27FC236}">
                  <a16:creationId xmlns:a16="http://schemas.microsoft.com/office/drawing/2014/main" id="{B428AEFA-3C03-48AA-AEA5-8E3F58904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17">
              <a:extLst>
                <a:ext uri="{FF2B5EF4-FFF2-40B4-BE49-F238E27FC236}">
                  <a16:creationId xmlns:a16="http://schemas.microsoft.com/office/drawing/2014/main" id="{041D2508-FE53-47C0-887F-38BD1FB73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18">
              <a:extLst>
                <a:ext uri="{FF2B5EF4-FFF2-40B4-BE49-F238E27FC236}">
                  <a16:creationId xmlns:a16="http://schemas.microsoft.com/office/drawing/2014/main" id="{2C0392BD-D896-4A41-B18B-1389FE1F0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19">
              <a:extLst>
                <a:ext uri="{FF2B5EF4-FFF2-40B4-BE49-F238E27FC236}">
                  <a16:creationId xmlns:a16="http://schemas.microsoft.com/office/drawing/2014/main" id="{B3272EA3-C600-441C-BFC9-ACFF90CD4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20">
              <a:extLst>
                <a:ext uri="{FF2B5EF4-FFF2-40B4-BE49-F238E27FC236}">
                  <a16:creationId xmlns:a16="http://schemas.microsoft.com/office/drawing/2014/main" id="{D8731AA3-BC2D-408B-9D72-C804B8B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1">
              <a:extLst>
                <a:ext uri="{FF2B5EF4-FFF2-40B4-BE49-F238E27FC236}">
                  <a16:creationId xmlns:a16="http://schemas.microsoft.com/office/drawing/2014/main" id="{BE934A31-790A-459C-A997-670583ADC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2">
              <a:extLst>
                <a:ext uri="{FF2B5EF4-FFF2-40B4-BE49-F238E27FC236}">
                  <a16:creationId xmlns:a16="http://schemas.microsoft.com/office/drawing/2014/main" id="{241F679B-BBF0-49DA-A9F3-D623BA75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3">
              <a:extLst>
                <a:ext uri="{FF2B5EF4-FFF2-40B4-BE49-F238E27FC236}">
                  <a16:creationId xmlns:a16="http://schemas.microsoft.com/office/drawing/2014/main" id="{0BDC4BE0-E1FF-48B5-A064-70F561454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4">
              <a:extLst>
                <a:ext uri="{FF2B5EF4-FFF2-40B4-BE49-F238E27FC236}">
                  <a16:creationId xmlns:a16="http://schemas.microsoft.com/office/drawing/2014/main" id="{245FC7BA-96DB-41CB-B43A-8EEE482C3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25">
              <a:extLst>
                <a:ext uri="{FF2B5EF4-FFF2-40B4-BE49-F238E27FC236}">
                  <a16:creationId xmlns:a16="http://schemas.microsoft.com/office/drawing/2014/main" id="{3BBD03A9-646B-40EE-9A27-15297EC93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26">
              <a:extLst>
                <a:ext uri="{FF2B5EF4-FFF2-40B4-BE49-F238E27FC236}">
                  <a16:creationId xmlns:a16="http://schemas.microsoft.com/office/drawing/2014/main" id="{4D738FC2-47B4-4BC9-B109-05C56DC00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27">
              <a:extLst>
                <a:ext uri="{FF2B5EF4-FFF2-40B4-BE49-F238E27FC236}">
                  <a16:creationId xmlns:a16="http://schemas.microsoft.com/office/drawing/2014/main" id="{148BE0A7-2537-452C-BA13-B78D302CB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28">
              <a:extLst>
                <a:ext uri="{FF2B5EF4-FFF2-40B4-BE49-F238E27FC236}">
                  <a16:creationId xmlns:a16="http://schemas.microsoft.com/office/drawing/2014/main" id="{CF6A9D45-D849-4BF5-BBA0-D7BE29B88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29">
              <a:extLst>
                <a:ext uri="{FF2B5EF4-FFF2-40B4-BE49-F238E27FC236}">
                  <a16:creationId xmlns:a16="http://schemas.microsoft.com/office/drawing/2014/main" id="{13F44E41-B5E8-472D-80F2-4539AD3D4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30">
              <a:extLst>
                <a:ext uri="{FF2B5EF4-FFF2-40B4-BE49-F238E27FC236}">
                  <a16:creationId xmlns:a16="http://schemas.microsoft.com/office/drawing/2014/main" id="{CE052494-AAF2-4C3C-A072-317B7F98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31">
              <a:extLst>
                <a:ext uri="{FF2B5EF4-FFF2-40B4-BE49-F238E27FC236}">
                  <a16:creationId xmlns:a16="http://schemas.microsoft.com/office/drawing/2014/main" id="{90345C3D-13FE-4815-9563-58A52B457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32">
              <a:extLst>
                <a:ext uri="{FF2B5EF4-FFF2-40B4-BE49-F238E27FC236}">
                  <a16:creationId xmlns:a16="http://schemas.microsoft.com/office/drawing/2014/main" id="{37908D29-2BB3-4D6C-92DB-864F63057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Rectangle 33">
              <a:extLst>
                <a:ext uri="{FF2B5EF4-FFF2-40B4-BE49-F238E27FC236}">
                  <a16:creationId xmlns:a16="http://schemas.microsoft.com/office/drawing/2014/main" id="{174B5792-73C4-4FBF-BAD9-F9A5BBC59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9" name="Freeform 34">
              <a:extLst>
                <a:ext uri="{FF2B5EF4-FFF2-40B4-BE49-F238E27FC236}">
                  <a16:creationId xmlns:a16="http://schemas.microsoft.com/office/drawing/2014/main" id="{D4741BB8-0638-4A06-85A7-69FE81BC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35">
              <a:extLst>
                <a:ext uri="{FF2B5EF4-FFF2-40B4-BE49-F238E27FC236}">
                  <a16:creationId xmlns:a16="http://schemas.microsoft.com/office/drawing/2014/main" id="{FBDB982D-6E9A-426E-86B1-69031E104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36">
              <a:extLst>
                <a:ext uri="{FF2B5EF4-FFF2-40B4-BE49-F238E27FC236}">
                  <a16:creationId xmlns:a16="http://schemas.microsoft.com/office/drawing/2014/main" id="{400B8260-9575-48DB-9175-B1C853024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37">
              <a:extLst>
                <a:ext uri="{FF2B5EF4-FFF2-40B4-BE49-F238E27FC236}">
                  <a16:creationId xmlns:a16="http://schemas.microsoft.com/office/drawing/2014/main" id="{52FB1DD3-BAEC-4974-89F5-36B695945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38">
              <a:extLst>
                <a:ext uri="{FF2B5EF4-FFF2-40B4-BE49-F238E27FC236}">
                  <a16:creationId xmlns:a16="http://schemas.microsoft.com/office/drawing/2014/main" id="{E51161AB-FDC1-4703-9C29-C410366B9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39">
              <a:extLst>
                <a:ext uri="{FF2B5EF4-FFF2-40B4-BE49-F238E27FC236}">
                  <a16:creationId xmlns:a16="http://schemas.microsoft.com/office/drawing/2014/main" id="{DE6123AD-33B5-429C-B8F7-DB1A8FDAB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40">
              <a:extLst>
                <a:ext uri="{FF2B5EF4-FFF2-40B4-BE49-F238E27FC236}">
                  <a16:creationId xmlns:a16="http://schemas.microsoft.com/office/drawing/2014/main" id="{8C454A1D-B20A-4994-8C14-EE5DD3B99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41">
              <a:extLst>
                <a:ext uri="{FF2B5EF4-FFF2-40B4-BE49-F238E27FC236}">
                  <a16:creationId xmlns:a16="http://schemas.microsoft.com/office/drawing/2014/main" id="{CFA7BB74-790B-45D7-B94B-DD4D83ED8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42">
              <a:extLst>
                <a:ext uri="{FF2B5EF4-FFF2-40B4-BE49-F238E27FC236}">
                  <a16:creationId xmlns:a16="http://schemas.microsoft.com/office/drawing/2014/main" id="{19BBC3FC-0052-4BDB-8D6A-421E07EE2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43">
              <a:extLst>
                <a:ext uri="{FF2B5EF4-FFF2-40B4-BE49-F238E27FC236}">
                  <a16:creationId xmlns:a16="http://schemas.microsoft.com/office/drawing/2014/main" id="{42A3E4B3-707A-4D0A-BEED-61A77E96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44">
              <a:extLst>
                <a:ext uri="{FF2B5EF4-FFF2-40B4-BE49-F238E27FC236}">
                  <a16:creationId xmlns:a16="http://schemas.microsoft.com/office/drawing/2014/main" id="{089BBE83-D985-45E9-B442-1326F6FB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Rectangle 45">
              <a:extLst>
                <a:ext uri="{FF2B5EF4-FFF2-40B4-BE49-F238E27FC236}">
                  <a16:creationId xmlns:a16="http://schemas.microsoft.com/office/drawing/2014/main" id="{FE1B194F-F703-4020-92ED-DBDB5C234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1" name="Freeform 46">
              <a:extLst>
                <a:ext uri="{FF2B5EF4-FFF2-40B4-BE49-F238E27FC236}">
                  <a16:creationId xmlns:a16="http://schemas.microsoft.com/office/drawing/2014/main" id="{D7A22662-B7AF-4857-AD78-716690A26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47">
              <a:extLst>
                <a:ext uri="{FF2B5EF4-FFF2-40B4-BE49-F238E27FC236}">
                  <a16:creationId xmlns:a16="http://schemas.microsoft.com/office/drawing/2014/main" id="{62C16BE5-0C4B-48FC-ABA4-36A8F2DFE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48">
              <a:extLst>
                <a:ext uri="{FF2B5EF4-FFF2-40B4-BE49-F238E27FC236}">
                  <a16:creationId xmlns:a16="http://schemas.microsoft.com/office/drawing/2014/main" id="{C2327DB7-B7F2-4829-909E-A03D62252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49">
              <a:extLst>
                <a:ext uri="{FF2B5EF4-FFF2-40B4-BE49-F238E27FC236}">
                  <a16:creationId xmlns:a16="http://schemas.microsoft.com/office/drawing/2014/main" id="{167918EB-9EB1-413F-8C39-F018CCDCC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50">
              <a:extLst>
                <a:ext uri="{FF2B5EF4-FFF2-40B4-BE49-F238E27FC236}">
                  <a16:creationId xmlns:a16="http://schemas.microsoft.com/office/drawing/2014/main" id="{B971E245-631A-4364-A177-C1D1B6B4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51">
              <a:extLst>
                <a:ext uri="{FF2B5EF4-FFF2-40B4-BE49-F238E27FC236}">
                  <a16:creationId xmlns:a16="http://schemas.microsoft.com/office/drawing/2014/main" id="{1D4C1872-66E3-45EB-BDE7-26C02A17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52">
              <a:extLst>
                <a:ext uri="{FF2B5EF4-FFF2-40B4-BE49-F238E27FC236}">
                  <a16:creationId xmlns:a16="http://schemas.microsoft.com/office/drawing/2014/main" id="{D2BC0771-493C-4FEF-958F-859C53924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53">
              <a:extLst>
                <a:ext uri="{FF2B5EF4-FFF2-40B4-BE49-F238E27FC236}">
                  <a16:creationId xmlns:a16="http://schemas.microsoft.com/office/drawing/2014/main" id="{E339169B-1EE1-4E4F-BA0C-BD3AD57FD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54">
              <a:extLst>
                <a:ext uri="{FF2B5EF4-FFF2-40B4-BE49-F238E27FC236}">
                  <a16:creationId xmlns:a16="http://schemas.microsoft.com/office/drawing/2014/main" id="{BBC80538-8C59-46A3-B187-66C9A6D3F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55">
              <a:extLst>
                <a:ext uri="{FF2B5EF4-FFF2-40B4-BE49-F238E27FC236}">
                  <a16:creationId xmlns:a16="http://schemas.microsoft.com/office/drawing/2014/main" id="{C5F9090C-11D8-4272-815D-11B1911DA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56">
              <a:extLst>
                <a:ext uri="{FF2B5EF4-FFF2-40B4-BE49-F238E27FC236}">
                  <a16:creationId xmlns:a16="http://schemas.microsoft.com/office/drawing/2014/main" id="{A361F786-6FA9-4EAD-81EF-BF4734D46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57">
              <a:extLst>
                <a:ext uri="{FF2B5EF4-FFF2-40B4-BE49-F238E27FC236}">
                  <a16:creationId xmlns:a16="http://schemas.microsoft.com/office/drawing/2014/main" id="{63B2A436-CEC8-477C-ACDD-6E5D2ABB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58">
              <a:extLst>
                <a:ext uri="{FF2B5EF4-FFF2-40B4-BE49-F238E27FC236}">
                  <a16:creationId xmlns:a16="http://schemas.microsoft.com/office/drawing/2014/main" id="{7FAE92CD-EBFF-4DB4-9F5D-00D33E902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56D7E1-D596-654C-A452-8DE70CCB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09" y="618518"/>
            <a:ext cx="5877676" cy="1478570"/>
          </a:xfrm>
        </p:spPr>
        <p:txBody>
          <a:bodyPr>
            <a:normAutofit/>
          </a:bodyPr>
          <a:lstStyle/>
          <a:p>
            <a:r>
              <a:rPr lang="en-US"/>
              <a:t>Setting the stage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BECE87-5C99-564E-947E-4FAFD52A77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43" b="4"/>
          <a:stretch/>
        </p:blipFill>
        <p:spPr>
          <a:xfrm>
            <a:off x="-5597" y="1"/>
            <a:ext cx="4635583" cy="3427413"/>
          </a:xfrm>
          <a:custGeom>
            <a:avLst/>
            <a:gdLst>
              <a:gd name="connsiteX0" fmla="*/ 0 w 4635583"/>
              <a:gd name="connsiteY0" fmla="*/ 0 h 3427413"/>
              <a:gd name="connsiteX1" fmla="*/ 4635583 w 4635583"/>
              <a:gd name="connsiteY1" fmla="*/ 0 h 3427413"/>
              <a:gd name="connsiteX2" fmla="*/ 4635583 w 4635583"/>
              <a:gd name="connsiteY2" fmla="*/ 3427413 h 3427413"/>
              <a:gd name="connsiteX3" fmla="*/ 0 w 4635583"/>
              <a:gd name="connsiteY3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83" h="3427413">
                <a:moveTo>
                  <a:pt x="0" y="0"/>
                </a:moveTo>
                <a:lnTo>
                  <a:pt x="4635583" y="0"/>
                </a:lnTo>
                <a:lnTo>
                  <a:pt x="4635583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991939-073A-CE49-970B-2601A5AAEC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27" r="-4" b="-4"/>
          <a:stretch/>
        </p:blipFill>
        <p:spPr>
          <a:xfrm>
            <a:off x="-5597" y="3427414"/>
            <a:ext cx="4635583" cy="3430587"/>
          </a:xfrm>
          <a:custGeom>
            <a:avLst/>
            <a:gdLst>
              <a:gd name="connsiteX0" fmla="*/ 0 w 4635583"/>
              <a:gd name="connsiteY0" fmla="*/ 0 h 3430587"/>
              <a:gd name="connsiteX1" fmla="*/ 4635583 w 4635583"/>
              <a:gd name="connsiteY1" fmla="*/ 0 h 3430587"/>
              <a:gd name="connsiteX2" fmla="*/ 4635583 w 4635583"/>
              <a:gd name="connsiteY2" fmla="*/ 3430587 h 3430587"/>
              <a:gd name="connsiteX3" fmla="*/ 0 w 4635583"/>
              <a:gd name="connsiteY3" fmla="*/ 3430587 h 34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83" h="3430587">
                <a:moveTo>
                  <a:pt x="0" y="0"/>
                </a:moveTo>
                <a:lnTo>
                  <a:pt x="4635583" y="0"/>
                </a:lnTo>
                <a:lnTo>
                  <a:pt x="4635583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E104AA93-67FD-43AC-92F9-5840A89E4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2483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95AE1CAD-A877-4C0B-91F7-CA9C684C9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64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4635583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A700989D-33CB-4140-A920-CCDFFAF30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209" y="2249487"/>
            <a:ext cx="5877677" cy="3541714"/>
          </a:xfrm>
        </p:spPr>
        <p:txBody>
          <a:bodyPr>
            <a:normAutofit/>
          </a:bodyPr>
          <a:lstStyle/>
          <a:p>
            <a:r>
              <a:rPr lang="en-US"/>
              <a:t>The creation of ads follows the political campaigns as shown by the dropoff after the 2018 midterm elections and a ramp up for the 2020 presidential campaigns.  </a:t>
            </a:r>
          </a:p>
        </p:txBody>
      </p:sp>
    </p:spTree>
    <p:extLst>
      <p:ext uri="{BB962C8B-B14F-4D97-AF65-F5344CB8AC3E}">
        <p14:creationId xmlns:p14="http://schemas.microsoft.com/office/powerpoint/2010/main" val="210225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15781A-8EE9-C94C-9613-52F60AAB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WHo are the payers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D11270-9253-4C66-9048-611DC15F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Payers who paid for the most ads on the platform.</a:t>
            </a:r>
          </a:p>
          <a:p>
            <a:endParaRPr lang="en-US" sz="200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F74FFC-A0CF-AE4F-ADEE-043DED0D0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783" y="618518"/>
            <a:ext cx="4616712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9615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278C1-2791-344D-BEF8-70BC7D80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Who/what is getting the most attention?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0A7E53-5B83-4F4C-9EA1-1089C756A1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46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C89CC5-409C-4AA4-9BD6-7BAE565D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1800" dirty="0"/>
              <a:t>Donald Trump and </a:t>
            </a:r>
            <a:r>
              <a:rPr lang="en-US" sz="1800" dirty="0" err="1"/>
              <a:t>Beto</a:t>
            </a:r>
            <a:r>
              <a:rPr lang="en-US" sz="1800" dirty="0"/>
              <a:t> O’Rourke where the most advertised individuals. </a:t>
            </a:r>
          </a:p>
          <a:p>
            <a:r>
              <a:rPr lang="en-US" sz="1800" dirty="0"/>
              <a:t>All other entities where groups/organizations.</a:t>
            </a:r>
          </a:p>
        </p:txBody>
      </p:sp>
    </p:spTree>
    <p:extLst>
      <p:ext uri="{BB962C8B-B14F-4D97-AF65-F5344CB8AC3E}">
        <p14:creationId xmlns:p14="http://schemas.microsoft.com/office/powerpoint/2010/main" val="127598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5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77CC2A-976E-6048-936E-54F69D01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Orgs and People are the most advertised</a:t>
            </a:r>
          </a:p>
        </p:txBody>
      </p:sp>
      <p:sp>
        <p:nvSpPr>
          <p:cNvPr id="120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3E369C-19E8-9349-B6BB-EB0E5D1407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628" b="-1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11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3" name="Rectangle 12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ABB240-C676-3B49-B372-62335010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 fontScale="90000"/>
          </a:bodyPr>
          <a:lstStyle/>
          <a:p>
            <a:r>
              <a:rPr lang="en-US" dirty="0"/>
              <a:t>How are advertisers getting to you?</a:t>
            </a:r>
          </a:p>
        </p:txBody>
      </p:sp>
      <p:grpSp>
        <p:nvGrpSpPr>
          <p:cNvPr id="74" name="Group 15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5C436D-66F3-E247-8FB4-73B9290DD3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10080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sp>
        <p:nvSpPr>
          <p:cNvPr id="75" name="Content Placeholder 8">
            <a:extLst>
              <a:ext uri="{FF2B5EF4-FFF2-40B4-BE49-F238E27FC236}">
                <a16:creationId xmlns:a16="http://schemas.microsoft.com/office/drawing/2014/main" id="{B1E9C68C-0FA5-4A5F-A3C0-CF63938D5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r>
              <a:rPr lang="en-US" dirty="0"/>
              <a:t>Excluding “18 or older” and “living in the US” targets, these are the most used ways to pinpoint the audience.</a:t>
            </a:r>
          </a:p>
        </p:txBody>
      </p:sp>
    </p:spTree>
    <p:extLst>
      <p:ext uri="{BB962C8B-B14F-4D97-AF65-F5344CB8AC3E}">
        <p14:creationId xmlns:p14="http://schemas.microsoft.com/office/powerpoint/2010/main" val="359197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C72DAFA5-20B1-42AC-81E9-44C4BE59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185988"/>
            <a:ext cx="2862444" cy="4020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Age</a:t>
            </a:r>
          </a:p>
          <a:p>
            <a:r>
              <a:rPr lang="en-US" dirty="0">
                <a:solidFill>
                  <a:srgbClr val="FFFFFF"/>
                </a:solidFill>
              </a:rPr>
              <a:t>Region</a:t>
            </a:r>
          </a:p>
          <a:p>
            <a:r>
              <a:rPr lang="en-US" dirty="0">
                <a:solidFill>
                  <a:srgbClr val="FFFFFF"/>
                </a:solidFill>
              </a:rPr>
              <a:t>Interests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ACC535-5CEE-E043-894B-FF29EBAA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962" y="1198604"/>
            <a:ext cx="8016441" cy="4429083"/>
          </a:xfrm>
          <a:prstGeom prst="rect">
            <a:avLst/>
          </a:prstGeom>
        </p:spPr>
      </p:pic>
      <p:sp>
        <p:nvSpPr>
          <p:cNvPr id="71" name="Title 1">
            <a:extLst>
              <a:ext uri="{FF2B5EF4-FFF2-40B4-BE49-F238E27FC236}">
                <a16:creationId xmlns:a16="http://schemas.microsoft.com/office/drawing/2014/main" id="{8AB233CE-C250-8244-8B96-B0A9DB41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Most common targets</a:t>
            </a:r>
          </a:p>
        </p:txBody>
      </p:sp>
    </p:spTree>
    <p:extLst>
      <p:ext uri="{BB962C8B-B14F-4D97-AF65-F5344CB8AC3E}">
        <p14:creationId xmlns:p14="http://schemas.microsoft.com/office/powerpoint/2010/main" val="4026103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142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8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59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2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70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0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4" name="Group 146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8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86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0BFAE-E4A7-104D-A37D-A191E216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en-US" sz="2800">
              <a:solidFill>
                <a:srgbClr val="FFFFFF"/>
              </a:solidFill>
            </a:endParaRPr>
          </a:p>
        </p:txBody>
      </p:sp>
      <p:sp useBgFill="1">
        <p:nvSpPr>
          <p:cNvPr id="188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BDB0440-A238-9845-88D2-AF0AFEC084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" b="51008"/>
          <a:stretch/>
        </p:blipFill>
        <p:spPr>
          <a:xfrm>
            <a:off x="1652781" y="1137621"/>
            <a:ext cx="5044796" cy="4577297"/>
          </a:xfrm>
          <a:prstGeom prst="rect">
            <a:avLst/>
          </a:prstGeom>
        </p:spPr>
      </p:pic>
      <p:sp>
        <p:nvSpPr>
          <p:cNvPr id="75" name="Content Placeholder 8">
            <a:extLst>
              <a:ext uri="{FF2B5EF4-FFF2-40B4-BE49-F238E27FC236}">
                <a16:creationId xmlns:a16="http://schemas.microsoft.com/office/drawing/2014/main" id="{5F3B30E0-05E4-4E5A-AC5F-9BCD3C8A2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Priorities USA Action and SMP is the second highest observation. </a:t>
            </a:r>
          </a:p>
        </p:txBody>
      </p:sp>
    </p:spTree>
    <p:extLst>
      <p:ext uri="{BB962C8B-B14F-4D97-AF65-F5344CB8AC3E}">
        <p14:creationId xmlns:p14="http://schemas.microsoft.com/office/powerpoint/2010/main" val="3652825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272</Words>
  <Application>Microsoft Macintosh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Facebook political ads</vt:lpstr>
      <vt:lpstr>motivation</vt:lpstr>
      <vt:lpstr>Setting the stage</vt:lpstr>
      <vt:lpstr>WHo are the payers</vt:lpstr>
      <vt:lpstr>Who/what is getting the most attention?</vt:lpstr>
      <vt:lpstr>Orgs and People are the most advertised</vt:lpstr>
      <vt:lpstr>How are advertisers getting to you?</vt:lpstr>
      <vt:lpstr>Most common targets</vt:lpstr>
      <vt:lpstr>PowerPoint Presentation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political ads</dc:title>
  <dc:creator>Doug Torres</dc:creator>
  <cp:lastModifiedBy>Doug Torres</cp:lastModifiedBy>
  <cp:revision>2</cp:revision>
  <dcterms:created xsi:type="dcterms:W3CDTF">2020-01-04T19:23:38Z</dcterms:created>
  <dcterms:modified xsi:type="dcterms:W3CDTF">2020-01-04T19:27:22Z</dcterms:modified>
</cp:coreProperties>
</file>