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3.jpg" ContentType="image/png"/>
  <Override PartName="/ppt/media/image7.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58" r:id="rId7"/>
    <p:sldId id="277" r:id="rId8"/>
    <p:sldId id="278" r:id="rId9"/>
    <p:sldId id="279" r:id="rId10"/>
    <p:sldId id="281" r:id="rId11"/>
    <p:sldId id="280" r:id="rId12"/>
    <p:sldId id="275" r:id="rId13"/>
    <p:sldId id="276" r:id="rId14"/>
    <p:sldId id="260" r:id="rId15"/>
    <p:sldId id="272" r:id="rId16"/>
    <p:sldId id="282" r:id="rId17"/>
    <p:sldId id="283" r:id="rId18"/>
    <p:sldId id="284" r:id="rId19"/>
    <p:sldId id="285" r:id="rId20"/>
    <p:sldId id="286" r:id="rId21"/>
    <p:sldId id="287" r:id="rId22"/>
    <p:sldId id="288" r:id="rId23"/>
    <p:sldId id="265"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CD"/>
    <a:srgbClr val="FD0353"/>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0" autoAdjust="0"/>
    <p:restoredTop sz="94703" autoAdjust="0"/>
  </p:normalViewPr>
  <p:slideViewPr>
    <p:cSldViewPr snapToGrid="0">
      <p:cViewPr varScale="1">
        <p:scale>
          <a:sx n="45" d="100"/>
          <a:sy n="45" d="100"/>
        </p:scale>
        <p:origin x="30" y="57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2/28/2023</a:t>
            </a:fld>
            <a:endParaRPr lang="en-US" dirty="0"/>
          </a:p>
        </p:txBody>
      </p:sp>
      <p:sp>
        <p:nvSpPr>
          <p:cNvPr id="4" name="Footer Placeholder 3">
            <a:extLst>
              <a:ext uri="{FF2B5EF4-FFF2-40B4-BE49-F238E27FC236}">
                <a16:creationId xmlns=""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2/28/2023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https://testerpro.vn/selenium-webdriver/#Tai_sao_nen_su_dung_Selenium_WebDriver</a:t>
            </a:r>
            <a:endParaRPr lang="en-US"/>
          </a:p>
        </p:txBody>
      </p:sp>
      <p:sp>
        <p:nvSpPr>
          <p:cNvPr id="4" name="Slide Number Placeholder 3"/>
          <p:cNvSpPr>
            <a:spLocks noGrp="1"/>
          </p:cNvSpPr>
          <p:nvPr>
            <p:ph type="sldNum" sz="quarter" idx="10"/>
          </p:nvPr>
        </p:nvSpPr>
        <p:spPr/>
        <p:txBody>
          <a:bodyPr/>
          <a:lstStyle/>
          <a:p>
            <a:fld id="{33DCE8F5-1341-475C-BF40-2E24D91E8058}" type="slidenum">
              <a:rPr lang="en-US" noProof="0" smtClean="0"/>
              <a:t>4</a:t>
            </a:fld>
            <a:endParaRPr lang="en-US" noProof="0" dirty="0"/>
          </a:p>
        </p:txBody>
      </p:sp>
    </p:spTree>
    <p:extLst>
      <p:ext uri="{BB962C8B-B14F-4D97-AF65-F5344CB8AC3E}">
        <p14:creationId xmlns:p14="http://schemas.microsoft.com/office/powerpoint/2010/main" val="189213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smtClean="0"/>
              <a:t>Click to edit Master title style</a:t>
            </a:r>
            <a:endParaRPr lang="en-US" noProof="0"/>
          </a:p>
        </p:txBody>
      </p:sp>
      <p:sp>
        <p:nvSpPr>
          <p:cNvPr id="15" name="Left Col">
            <a:extLst>
              <a:ext uri="{FF2B5EF4-FFF2-40B4-BE49-F238E27FC236}">
                <a16:creationId xmlns=""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11" name="Picture Placeholder 2">
            <a:extLst>
              <a:ext uri="{FF2B5EF4-FFF2-40B4-BE49-F238E27FC236}">
                <a16:creationId xmlns=""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 xmlns:a16="http://schemas.microsoft.com/office/drawing/2014/main" id="{C244BFD7-9033-43B0-B827-AB996B46DF43}"/>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 xmlns:a16="http://schemas.microsoft.com/office/drawing/2014/main" id="{03176691-29EB-4FE6-8A4D-8AD65C9B097F}"/>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7CDF3269-BE21-4BFD-839D-1279C4FBE04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 xmlns:a16="http://schemas.microsoft.com/office/drawing/2014/main" id="{4F4A1519-C215-44C1-98FC-916D5CE14B2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p:nvPr>
        </p:nvSpPr>
        <p:spPr>
          <a:xfrm>
            <a:off x="657226" y="1041400"/>
            <a:ext cx="5114773" cy="2387600"/>
          </a:xfrm>
        </p:spPr>
        <p:txBody>
          <a:bodyPr/>
          <a:lstStyle/>
          <a:p>
            <a:r>
              <a:rPr lang="en-US" smtClean="0"/>
              <a:t>Selenium Web Driver</a:t>
            </a:r>
            <a:endParaRPr lang="en-US" dirty="0"/>
          </a:p>
        </p:txBody>
      </p:sp>
      <p:sp>
        <p:nvSpPr>
          <p:cNvPr id="5" name="Subtitle 4">
            <a:extLst>
              <a:ext uri="{FF2B5EF4-FFF2-40B4-BE49-F238E27FC236}">
                <a16:creationId xmlns="" xmlns:a16="http://schemas.microsoft.com/office/drawing/2014/main" id="{1FF39718-6251-4A5A-AAC7-767229317836}"/>
              </a:ext>
            </a:extLst>
          </p:cNvPr>
          <p:cNvSpPr>
            <a:spLocks noGrp="1"/>
          </p:cNvSpPr>
          <p:nvPr>
            <p:ph type="subTitle" idx="1"/>
          </p:nvPr>
        </p:nvSpPr>
        <p:spPr>
          <a:xfrm>
            <a:off x="657226" y="4374228"/>
            <a:ext cx="5114773" cy="1046162"/>
          </a:xfrm>
        </p:spPr>
        <p:txBody>
          <a:bodyPr/>
          <a:lstStyle/>
          <a:p>
            <a:pPr algn="ctr"/>
            <a:r>
              <a:rPr lang="en-US" noProof="1" smtClean="0"/>
              <a:t>Nhóm 5 thực hiện</a:t>
            </a:r>
          </a:p>
          <a:p>
            <a:pPr indent="404813" algn="ctr"/>
            <a:endParaRPr lang="en-US" noProof="1"/>
          </a:p>
        </p:txBody>
      </p:sp>
      <p:pic>
        <p:nvPicPr>
          <p:cNvPr id="11" name="Picture Placeholder 10">
            <a:extLst>
              <a:ext uri="{FF2B5EF4-FFF2-40B4-BE49-F238E27FC236}">
                <a16:creationId xmlns="" xmlns:a16="http://schemas.microsoft.com/office/drawing/2014/main" id="{AE2C20E2-EFA3-4244-944C-0AF879ED2A2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095999" y="0"/>
            <a:ext cx="5739805" cy="6858000"/>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6679" r="26679"/>
          <a:stretch>
            <a:fillRect/>
          </a:stretch>
        </p:blipFill>
        <p:spPr/>
      </p:pic>
      <p:sp>
        <p:nvSpPr>
          <p:cNvPr id="3" name="Slide Number Placeholder 2"/>
          <p:cNvSpPr>
            <a:spLocks noGrp="1"/>
          </p:cNvSpPr>
          <p:nvPr>
            <p:ph type="sldNum" sz="quarter" idx="11"/>
          </p:nvPr>
        </p:nvSpPr>
        <p:spPr/>
        <p:txBody>
          <a:bodyPr/>
          <a:lstStyle/>
          <a:p>
            <a:fld id="{058DB212-BFA2-403F-85EF-DFD3FF6D973A}" type="slidenum">
              <a:rPr lang="en-US" noProof="0" smtClean="0"/>
              <a:t>10</a:t>
            </a:fld>
            <a:endParaRPr lang="en-US" noProof="0" dirty="0"/>
          </a:p>
        </p:txBody>
      </p:sp>
      <p:sp>
        <p:nvSpPr>
          <p:cNvPr id="4" name="Title 3"/>
          <p:cNvSpPr>
            <a:spLocks noGrp="1"/>
          </p:cNvSpPr>
          <p:nvPr>
            <p:ph type="ctrTitle"/>
          </p:nvPr>
        </p:nvSpPr>
        <p:spPr>
          <a:xfrm>
            <a:off x="5854171" y="180000"/>
            <a:ext cx="5438774" cy="1499944"/>
          </a:xfrm>
        </p:spPr>
        <p:txBody>
          <a:bodyPr/>
          <a:lstStyle/>
          <a:p>
            <a:r>
              <a:rPr lang="en-US" smtClean="0"/>
              <a:t>Nhược điểm</a:t>
            </a:r>
            <a:endParaRPr lang="en-US"/>
          </a:p>
        </p:txBody>
      </p:sp>
      <p:sp>
        <p:nvSpPr>
          <p:cNvPr id="5" name="Subtitle 4"/>
          <p:cNvSpPr>
            <a:spLocks noGrp="1"/>
          </p:cNvSpPr>
          <p:nvPr>
            <p:ph type="subTitle" idx="1"/>
          </p:nvPr>
        </p:nvSpPr>
        <p:spPr>
          <a:xfrm>
            <a:off x="5854171" y="1864944"/>
            <a:ext cx="5438774" cy="963316"/>
          </a:xfrm>
        </p:spPr>
        <p:txBody>
          <a:bodyPr/>
          <a:lstStyle/>
          <a:p>
            <a:r>
              <a:rPr lang="en-US" smtClean="0"/>
              <a:t>Chỉ hoạt động trên nền tảng website, không mở rộng webdriver trên nền tảng ứng dụng window.</a:t>
            </a:r>
            <a:endParaRPr lang="en-US"/>
          </a:p>
        </p:txBody>
      </p:sp>
      <p:sp>
        <p:nvSpPr>
          <p:cNvPr id="6" name="TextBox 5"/>
          <p:cNvSpPr txBox="1"/>
          <p:nvPr/>
        </p:nvSpPr>
        <p:spPr>
          <a:xfrm>
            <a:off x="5854171" y="2828260"/>
            <a:ext cx="5756582" cy="2862322"/>
          </a:xfrm>
          <a:prstGeom prst="rect">
            <a:avLst/>
          </a:prstGeom>
          <a:noFill/>
        </p:spPr>
        <p:txBody>
          <a:bodyPr wrap="square" rtlCol="0">
            <a:spAutoFit/>
          </a:bodyPr>
          <a:lstStyle/>
          <a:p>
            <a:r>
              <a:rPr lang="en-US" smtClean="0"/>
              <a:t>Xu hướng tự động hóa hiện nay thì phần mềm tự động được ưa chuộng,.</a:t>
            </a:r>
          </a:p>
          <a:p>
            <a:r>
              <a:rPr lang="en-US" smtClean="0"/>
              <a:t>Selenium webdriver trái ngược với các ứng dụng khác, nó yêu cầu  phải nắm vững kiến thức để sử dụng các tính năng.</a:t>
            </a:r>
          </a:p>
          <a:p>
            <a:pPr indent="339725"/>
            <a:r>
              <a:rPr lang="en-US" smtClean="0"/>
              <a:t>Khó bảo trì và mở rộng  quá trình kiểm thử, vì chỉ sử dụng 1 identifier duy nhất trong suốt quá trình kiểm thử.</a:t>
            </a:r>
          </a:p>
          <a:p>
            <a:pPr indent="339725"/>
            <a:r>
              <a:rPr lang="en-US" smtClean="0"/>
              <a:t>Không có sự hỗ trợ về các giải pháp áp dụng cho các lỗi kỹ thuật hệ thống.</a:t>
            </a:r>
          </a:p>
          <a:p>
            <a:pPr indent="339725"/>
            <a:r>
              <a:rPr lang="en-US" smtClean="0"/>
              <a:t>Măc dù là công cụ kiểm thử nhưng selenium không có lập báo cáo tự động.</a:t>
            </a:r>
            <a:endParaRPr lang="en-US"/>
          </a:p>
        </p:txBody>
      </p:sp>
    </p:spTree>
    <p:extLst>
      <p:ext uri="{BB962C8B-B14F-4D97-AF65-F5344CB8AC3E}">
        <p14:creationId xmlns:p14="http://schemas.microsoft.com/office/powerpoint/2010/main" val="3913946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11</a:t>
            </a:fld>
            <a:endParaRPr lang="en-US" dirty="0"/>
          </a:p>
        </p:txBody>
      </p:sp>
      <p:sp>
        <p:nvSpPr>
          <p:cNvPr id="2" name="Title 1">
            <a:extLst>
              <a:ext uri="{FF2B5EF4-FFF2-40B4-BE49-F238E27FC236}">
                <a16:creationId xmlns="" xmlns:a16="http://schemas.microsoft.com/office/drawing/2014/main" id="{1508D002-7B9D-4732-8379-4110403BA73E}"/>
              </a:ext>
            </a:extLst>
          </p:cNvPr>
          <p:cNvSpPr>
            <a:spLocks noGrp="1"/>
          </p:cNvSpPr>
          <p:nvPr>
            <p:ph type="title"/>
          </p:nvPr>
        </p:nvSpPr>
        <p:spPr/>
        <p:txBody>
          <a:bodyPr/>
          <a:lstStyle/>
          <a:p>
            <a:r>
              <a:rPr lang="en-US" smtClean="0"/>
              <a:t>Cài đặt Selenium web driver</a:t>
            </a:r>
            <a:endParaRPr lang="en-US" dirty="0"/>
          </a:p>
        </p:txBody>
      </p:sp>
      <p:sp>
        <p:nvSpPr>
          <p:cNvPr id="3" name="Content Placeholder 2"/>
          <p:cNvSpPr>
            <a:spLocks noGrp="1"/>
          </p:cNvSpPr>
          <p:nvPr>
            <p:ph sz="half" idx="2"/>
          </p:nvPr>
        </p:nvSpPr>
        <p:spPr>
          <a:xfrm>
            <a:off x="2991151" y="2022450"/>
            <a:ext cx="5040000" cy="3888001"/>
          </a:xfrm>
        </p:spPr>
        <p:txBody>
          <a:bodyPr/>
          <a:lstStyle/>
          <a:p>
            <a:r>
              <a:rPr lang="en-US"/>
              <a:t> &lt;dependency&gt;</a:t>
            </a:r>
          </a:p>
          <a:p>
            <a:r>
              <a:rPr lang="en-US"/>
              <a:t>            &lt;groupId&gt;org.seleniumhq.selenium&lt;/groupId&gt;</a:t>
            </a:r>
          </a:p>
          <a:p>
            <a:r>
              <a:rPr lang="en-US"/>
              <a:t>            &lt;artifactId&gt;selenium-java&lt;/artifactId&gt;</a:t>
            </a:r>
          </a:p>
          <a:p>
            <a:r>
              <a:rPr lang="en-US"/>
              <a:t>            &lt;version&gt;4.8.0&lt;/version&gt;</a:t>
            </a:r>
          </a:p>
          <a:p>
            <a:r>
              <a:rPr lang="en-US"/>
              <a:t>        &lt;/dependency&gt;</a:t>
            </a:r>
          </a:p>
        </p:txBody>
      </p:sp>
    </p:spTree>
    <p:extLst>
      <p:ext uri="{BB962C8B-B14F-4D97-AF65-F5344CB8AC3E}">
        <p14:creationId xmlns:p14="http://schemas.microsoft.com/office/powerpoint/2010/main" val="1858038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A33D0-A2F5-49D6-833F-C677390546EB}"/>
              </a:ext>
            </a:extLst>
          </p:cNvPr>
          <p:cNvSpPr>
            <a:spLocks noGrp="1"/>
          </p:cNvSpPr>
          <p:nvPr>
            <p:ph type="title"/>
          </p:nvPr>
        </p:nvSpPr>
        <p:spPr/>
        <p:txBody>
          <a:bodyPr/>
          <a:lstStyle/>
          <a:p>
            <a:r>
              <a:rPr lang="en-US" smtClean="0"/>
              <a:t>Cài đặt trình điều khiển</a:t>
            </a:r>
            <a:endParaRPr lang="en-US" dirty="0"/>
          </a:p>
        </p:txBody>
      </p:sp>
      <p:grpSp>
        <p:nvGrpSpPr>
          <p:cNvPr id="41" name="Group 40" descr="Legend">
            <a:extLst>
              <a:ext uri="{FF2B5EF4-FFF2-40B4-BE49-F238E27FC236}">
                <a16:creationId xmlns="" xmlns:a16="http://schemas.microsoft.com/office/drawing/2014/main" id="{D8E2DF22-8F80-4156-A681-8CBB9A493EE6}"/>
              </a:ext>
            </a:extLst>
          </p:cNvPr>
          <p:cNvGrpSpPr/>
          <p:nvPr/>
        </p:nvGrpSpPr>
        <p:grpSpPr>
          <a:xfrm rot="5400000">
            <a:off x="9940348" y="3884552"/>
            <a:ext cx="3140332" cy="189195"/>
            <a:chOff x="463230" y="14650847"/>
            <a:chExt cx="3140332" cy="189195"/>
          </a:xfrm>
        </p:grpSpPr>
        <p:sp>
          <p:nvSpPr>
            <p:cNvPr id="42" name="TextBox 41">
              <a:extLst>
                <a:ext uri="{FF2B5EF4-FFF2-40B4-BE49-F238E27FC236}">
                  <a16:creationId xmlns="" xmlns:a16="http://schemas.microsoft.com/office/drawing/2014/main" id="{72114151-8AA8-4099-8DA3-AD5E66B8B808}"/>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t>Growth</a:t>
              </a:r>
            </a:p>
          </p:txBody>
        </p:sp>
        <p:sp>
          <p:nvSpPr>
            <p:cNvPr id="43" name="TextBox 42">
              <a:extLst>
                <a:ext uri="{FF2B5EF4-FFF2-40B4-BE49-F238E27FC236}">
                  <a16:creationId xmlns="" xmlns:a16="http://schemas.microsoft.com/office/drawing/2014/main" id="{54A92E57-C2DA-450C-B23E-D0E0977FF187}"/>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t>Shows</a:t>
              </a:r>
            </a:p>
          </p:txBody>
        </p:sp>
        <p:sp>
          <p:nvSpPr>
            <p:cNvPr id="44" name="Rectangle 43">
              <a:extLst>
                <a:ext uri="{FF2B5EF4-FFF2-40B4-BE49-F238E27FC236}">
                  <a16:creationId xmlns="" xmlns:a16="http://schemas.microsoft.com/office/drawing/2014/main" id="{170750BC-E963-4549-A624-BE6762155284}"/>
                </a:ext>
                <a:ext uri="{C183D7F6-B498-43B3-948B-1728B52AA6E4}">
                  <adec:decorative xmlns="" xmlns:adec="http://schemas.microsoft.com/office/drawing/2017/decorative" val="1"/>
                </a:ext>
              </a:extLst>
            </p:cNvPr>
            <p:cNvSpPr/>
            <p:nvPr/>
          </p:nvSpPr>
          <p:spPr>
            <a:xfrm>
              <a:off x="463230" y="14678120"/>
              <a:ext cx="134649" cy="134649"/>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Rectangle 44">
              <a:extLst>
                <a:ext uri="{FF2B5EF4-FFF2-40B4-BE49-F238E27FC236}">
                  <a16:creationId xmlns="" xmlns:a16="http://schemas.microsoft.com/office/drawing/2014/main" id="{4AA57EBE-573C-4154-88E5-B3319512CC2C}"/>
                </a:ext>
                <a:ext uri="{C183D7F6-B498-43B3-948B-1728B52AA6E4}">
                  <adec:decorative xmlns="" xmlns:adec="http://schemas.microsoft.com/office/drawing/2017/decorative" val="1"/>
                </a:ext>
              </a:extLst>
            </p:cNvPr>
            <p:cNvSpPr/>
            <p:nvPr/>
          </p:nvSpPr>
          <p:spPr>
            <a:xfrm>
              <a:off x="1539794" y="14678120"/>
              <a:ext cx="134649" cy="134649"/>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Rectangle 45">
              <a:extLst>
                <a:ext uri="{FF2B5EF4-FFF2-40B4-BE49-F238E27FC236}">
                  <a16:creationId xmlns="" xmlns:a16="http://schemas.microsoft.com/office/drawing/2014/main" id="{1B03D2F9-E06F-4638-992C-1E2E0E49B5AE}"/>
                </a:ext>
                <a:ext uri="{C183D7F6-B498-43B3-948B-1728B52AA6E4}">
                  <adec:decorative xmlns="" xmlns:adec="http://schemas.microsoft.com/office/drawing/2017/decorative" val="1"/>
                </a:ext>
              </a:extLst>
            </p:cNvPr>
            <p:cNvSpPr/>
            <p:nvPr/>
          </p:nvSpPr>
          <p:spPr>
            <a:xfrm>
              <a:off x="2616358" y="14678120"/>
              <a:ext cx="134649" cy="134649"/>
            </a:xfrm>
            <a:prstGeom prst="rect">
              <a:avLst/>
            </a:prstGeom>
            <a:noFill/>
            <a:ln w="222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TextBox 46">
              <a:extLst>
                <a:ext uri="{FF2B5EF4-FFF2-40B4-BE49-F238E27FC236}">
                  <a16:creationId xmlns="" xmlns:a16="http://schemas.microsoft.com/office/drawing/2014/main" id="{EB5A19FF-A5E5-4A7C-A73E-DC374D7B8D29}"/>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t>Sales</a:t>
              </a:r>
            </a:p>
          </p:txBody>
        </p:sp>
      </p:grpSp>
      <p:sp>
        <p:nvSpPr>
          <p:cNvPr id="4" name="Slide Number Placeholder 3">
            <a:extLst>
              <a:ext uri="{FF2B5EF4-FFF2-40B4-BE49-F238E27FC236}">
                <a16:creationId xmlns=""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12</a:t>
            </a:fld>
            <a:endParaRPr lang="en-US" dirty="0"/>
          </a:p>
        </p:txBody>
      </p:sp>
      <p:sp>
        <p:nvSpPr>
          <p:cNvPr id="5" name="TextBox 4"/>
          <p:cNvSpPr txBox="1"/>
          <p:nvPr/>
        </p:nvSpPr>
        <p:spPr>
          <a:xfrm>
            <a:off x="648000" y="2408984"/>
            <a:ext cx="5656078" cy="4247317"/>
          </a:xfrm>
          <a:prstGeom prst="rect">
            <a:avLst/>
          </a:prstGeom>
          <a:noFill/>
        </p:spPr>
        <p:txBody>
          <a:bodyPr wrap="square" rtlCol="0">
            <a:spAutoFit/>
          </a:bodyPr>
          <a:lstStyle/>
          <a:p>
            <a:r>
              <a:rPr lang="en-US"/>
              <a:t>import io.github.bonigarcia.wdm.WebDriverManager;</a:t>
            </a:r>
          </a:p>
          <a:p>
            <a:r>
              <a:rPr lang="en-US" smtClean="0"/>
              <a:t> </a:t>
            </a:r>
          </a:p>
          <a:p>
            <a:r>
              <a:rPr lang="en-US" smtClean="0"/>
              <a:t>WebDriverManager.chromedriver</a:t>
            </a:r>
            <a:r>
              <a:rPr lang="en-US"/>
              <a:t>().setup();</a:t>
            </a:r>
          </a:p>
          <a:p>
            <a:endParaRPr lang="en-US"/>
          </a:p>
          <a:p>
            <a:r>
              <a:rPr lang="en-US"/>
              <a:t>        WebDriver driver = new ChromeDriver</a:t>
            </a:r>
            <a:r>
              <a:rPr lang="en-US" smtClean="0"/>
              <a:t>();</a:t>
            </a:r>
          </a:p>
          <a:p>
            <a:r>
              <a:rPr lang="en-US" smtClean="0"/>
              <a:t>Kiểm tra biến môi trường</a:t>
            </a:r>
          </a:p>
          <a:p>
            <a:r>
              <a:rPr lang="en-US" smtClean="0"/>
              <a:t>Echo %PATH%</a:t>
            </a:r>
          </a:p>
          <a:p>
            <a:r>
              <a:rPr lang="en-US" smtClean="0"/>
              <a:t>Thêm thư muc mới</a:t>
            </a:r>
          </a:p>
          <a:p>
            <a:r>
              <a:rPr lang="en-GB"/>
              <a:t>setx PATH "%PATH%;C:\WebDriver\bin"</a:t>
            </a:r>
          </a:p>
          <a:p>
            <a:r>
              <a:rPr lang="en-US" smtClean="0"/>
              <a:t>Kiểm tra lại</a:t>
            </a:r>
          </a:p>
          <a:p>
            <a:r>
              <a:rPr lang="en-US"/>
              <a:t>chromedriver.exe</a:t>
            </a:r>
          </a:p>
          <a:p>
            <a:r>
              <a:rPr lang="en-US" smtClean="0"/>
              <a:t>Địa điểm mã hóa cứng</a:t>
            </a:r>
          </a:p>
          <a:p>
            <a:r>
              <a:rPr lang="en-US"/>
              <a:t>System.setProperty("webdriver.chrome.driver","/path/to/chromedriver");</a:t>
            </a:r>
          </a:p>
          <a:p>
            <a:r>
              <a:rPr lang="en-US"/>
              <a:t>ChromeDriver driver = new ChromeDriver();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5631" y="2347547"/>
            <a:ext cx="3717409" cy="2883672"/>
          </a:xfrm>
          <a:prstGeom prst="rect">
            <a:avLst/>
          </a:prstGeom>
        </p:spPr>
      </p:pic>
    </p:spTree>
    <p:extLst>
      <p:ext uri="{BB962C8B-B14F-4D97-AF65-F5344CB8AC3E}">
        <p14:creationId xmlns:p14="http://schemas.microsoft.com/office/powerpoint/2010/main" val="1944182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smtClean="0"/>
              <a:t>Components</a:t>
            </a:r>
            <a:r>
              <a:rPr lang="en-US"/>
              <a:t/>
            </a:r>
            <a:br>
              <a:rPr lang="en-US"/>
            </a:br>
            <a:endParaRPr lang="en-US"/>
          </a:p>
        </p:txBody>
      </p:sp>
      <p:pic>
        <p:nvPicPr>
          <p:cNvPr id="8" name="Picture 7"/>
          <p:cNvPicPr/>
          <p:nvPr/>
        </p:nvPicPr>
        <p:blipFill rotWithShape="1">
          <a:blip r:embed="rId2"/>
          <a:srcRect r="56809"/>
          <a:stretch/>
        </p:blipFill>
        <p:spPr>
          <a:xfrm>
            <a:off x="6708852" y="1368000"/>
            <a:ext cx="4200447" cy="5111997"/>
          </a:xfrm>
          <a:prstGeom prst="rect">
            <a:avLst/>
          </a:prstGeom>
        </p:spPr>
      </p:pic>
      <p:pic>
        <p:nvPicPr>
          <p:cNvPr id="9" name="Picture 8"/>
          <p:cNvPicPr>
            <a:picLocks noChangeAspect="1"/>
          </p:cNvPicPr>
          <p:nvPr/>
        </p:nvPicPr>
        <p:blipFill>
          <a:blip r:embed="rId3"/>
          <a:stretch>
            <a:fillRect/>
          </a:stretch>
        </p:blipFill>
        <p:spPr>
          <a:xfrm>
            <a:off x="770128" y="1547887"/>
            <a:ext cx="5631698" cy="4932109"/>
          </a:xfrm>
          <a:prstGeom prst="rect">
            <a:avLst/>
          </a:prstGeom>
        </p:spPr>
      </p:pic>
    </p:spTree>
    <p:extLst>
      <p:ext uri="{BB962C8B-B14F-4D97-AF65-F5344CB8AC3E}">
        <p14:creationId xmlns:p14="http://schemas.microsoft.com/office/powerpoint/2010/main" val="3855440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Option</a:t>
            </a:r>
            <a:endParaRPr lang="en-US"/>
          </a:p>
        </p:txBody>
      </p:sp>
      <p:sp>
        <p:nvSpPr>
          <p:cNvPr id="3" name="Slide Number Placeholder 2"/>
          <p:cNvSpPr>
            <a:spLocks noGrp="1"/>
          </p:cNvSpPr>
          <p:nvPr>
            <p:ph type="sldNum" sz="quarter" idx="11"/>
          </p:nvPr>
        </p:nvSpPr>
        <p:spPr/>
        <p:txBody>
          <a:bodyPr/>
          <a:lstStyle/>
          <a:p>
            <a:fld id="{058DB212-BFA2-403F-85EF-DFD3FF6D973A}" type="slidenum">
              <a:rPr lang="en-US" noProof="0" smtClean="0"/>
              <a:t>14</a:t>
            </a:fld>
            <a:endParaRPr lang="en-US" noProof="0" dirty="0"/>
          </a:p>
        </p:txBody>
      </p:sp>
      <p:pic>
        <p:nvPicPr>
          <p:cNvPr id="4" name="Picture 3"/>
          <p:cNvPicPr/>
          <p:nvPr/>
        </p:nvPicPr>
        <p:blipFill rotWithShape="1">
          <a:blip r:embed="rId2"/>
          <a:srcRect r="11375"/>
          <a:stretch/>
        </p:blipFill>
        <p:spPr>
          <a:xfrm>
            <a:off x="5543494" y="1815102"/>
            <a:ext cx="6058021" cy="3224730"/>
          </a:xfrm>
          <a:prstGeom prst="rect">
            <a:avLst/>
          </a:prstGeom>
        </p:spPr>
      </p:pic>
      <p:pic>
        <p:nvPicPr>
          <p:cNvPr id="5" name="Picture 4"/>
          <p:cNvPicPr>
            <a:picLocks noChangeAspect="1"/>
          </p:cNvPicPr>
          <p:nvPr/>
        </p:nvPicPr>
        <p:blipFill>
          <a:blip r:embed="rId3"/>
          <a:stretch>
            <a:fillRect/>
          </a:stretch>
        </p:blipFill>
        <p:spPr>
          <a:xfrm>
            <a:off x="258928" y="1815102"/>
            <a:ext cx="5039428" cy="3224730"/>
          </a:xfrm>
          <a:prstGeom prst="rect">
            <a:avLst/>
          </a:prstGeom>
        </p:spPr>
      </p:pic>
    </p:spTree>
    <p:extLst>
      <p:ext uri="{BB962C8B-B14F-4D97-AF65-F5344CB8AC3E}">
        <p14:creationId xmlns:p14="http://schemas.microsoft.com/office/powerpoint/2010/main" val="79892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ChangerColor</a:t>
            </a:r>
            <a:endParaRPr lang="en-US"/>
          </a:p>
        </p:txBody>
      </p:sp>
      <p:sp>
        <p:nvSpPr>
          <p:cNvPr id="3" name="Slide Number Placeholder 2"/>
          <p:cNvSpPr>
            <a:spLocks noGrp="1"/>
          </p:cNvSpPr>
          <p:nvPr>
            <p:ph type="sldNum" sz="quarter" idx="11"/>
          </p:nvPr>
        </p:nvSpPr>
        <p:spPr/>
        <p:txBody>
          <a:bodyPr/>
          <a:lstStyle/>
          <a:p>
            <a:fld id="{058DB212-BFA2-403F-85EF-DFD3FF6D973A}" type="slidenum">
              <a:rPr lang="en-US" noProof="0" smtClean="0"/>
              <a:t>15</a:t>
            </a:fld>
            <a:endParaRPr lang="en-US" noProof="0" dirty="0"/>
          </a:p>
        </p:txBody>
      </p:sp>
      <p:pic>
        <p:nvPicPr>
          <p:cNvPr id="4" name="Picture 3"/>
          <p:cNvPicPr/>
          <p:nvPr/>
        </p:nvPicPr>
        <p:blipFill>
          <a:blip r:embed="rId2"/>
          <a:stretch>
            <a:fillRect/>
          </a:stretch>
        </p:blipFill>
        <p:spPr>
          <a:xfrm>
            <a:off x="7178731" y="2021735"/>
            <a:ext cx="4237186" cy="3677316"/>
          </a:xfrm>
          <a:prstGeom prst="rect">
            <a:avLst/>
          </a:prstGeom>
        </p:spPr>
      </p:pic>
      <p:pic>
        <p:nvPicPr>
          <p:cNvPr id="6" name="Picture 5"/>
          <p:cNvPicPr>
            <a:picLocks noChangeAspect="1"/>
          </p:cNvPicPr>
          <p:nvPr/>
        </p:nvPicPr>
        <p:blipFill>
          <a:blip r:embed="rId3"/>
          <a:stretch>
            <a:fillRect/>
          </a:stretch>
        </p:blipFill>
        <p:spPr>
          <a:xfrm>
            <a:off x="1071921" y="2021735"/>
            <a:ext cx="5392674" cy="3941058"/>
          </a:xfrm>
          <a:prstGeom prst="rect">
            <a:avLst/>
          </a:prstGeom>
        </p:spPr>
      </p:pic>
    </p:spTree>
    <p:extLst>
      <p:ext uri="{BB962C8B-B14F-4D97-AF65-F5344CB8AC3E}">
        <p14:creationId xmlns:p14="http://schemas.microsoft.com/office/powerpoint/2010/main" val="128443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Caculater</a:t>
            </a:r>
            <a:endParaRPr lang="en-US"/>
          </a:p>
        </p:txBody>
      </p:sp>
      <p:sp>
        <p:nvSpPr>
          <p:cNvPr id="3" name="Slide Number Placeholder 2"/>
          <p:cNvSpPr>
            <a:spLocks noGrp="1"/>
          </p:cNvSpPr>
          <p:nvPr>
            <p:ph type="sldNum" sz="quarter" idx="11"/>
          </p:nvPr>
        </p:nvSpPr>
        <p:spPr/>
        <p:txBody>
          <a:bodyPr/>
          <a:lstStyle/>
          <a:p>
            <a:fld id="{058DB212-BFA2-403F-85EF-DFD3FF6D973A}" type="slidenum">
              <a:rPr lang="en-US" noProof="0" smtClean="0"/>
              <a:t>16</a:t>
            </a:fld>
            <a:endParaRPr lang="en-US" noProof="0" dirty="0"/>
          </a:p>
        </p:txBody>
      </p:sp>
      <p:pic>
        <p:nvPicPr>
          <p:cNvPr id="4" name="Picture 3"/>
          <p:cNvPicPr/>
          <p:nvPr/>
        </p:nvPicPr>
        <p:blipFill>
          <a:blip r:embed="rId2"/>
          <a:stretch>
            <a:fillRect/>
          </a:stretch>
        </p:blipFill>
        <p:spPr>
          <a:xfrm>
            <a:off x="7278723" y="1368000"/>
            <a:ext cx="3460455" cy="4444852"/>
          </a:xfrm>
          <a:prstGeom prst="rect">
            <a:avLst/>
          </a:prstGeom>
        </p:spPr>
      </p:pic>
      <p:pic>
        <p:nvPicPr>
          <p:cNvPr id="7" name="Picture 6"/>
          <p:cNvPicPr>
            <a:picLocks noChangeAspect="1"/>
          </p:cNvPicPr>
          <p:nvPr/>
        </p:nvPicPr>
        <p:blipFill>
          <a:blip r:embed="rId3"/>
          <a:stretch>
            <a:fillRect/>
          </a:stretch>
        </p:blipFill>
        <p:spPr>
          <a:xfrm>
            <a:off x="842090" y="1818528"/>
            <a:ext cx="5695773" cy="3582812"/>
          </a:xfrm>
          <a:prstGeom prst="rect">
            <a:avLst/>
          </a:prstGeom>
        </p:spPr>
      </p:pic>
    </p:spTree>
    <p:extLst>
      <p:ext uri="{BB962C8B-B14F-4D97-AF65-F5344CB8AC3E}">
        <p14:creationId xmlns:p14="http://schemas.microsoft.com/office/powerpoint/2010/main" val="3215328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Check</a:t>
            </a:r>
            <a:endParaRPr lang="en-US"/>
          </a:p>
        </p:txBody>
      </p:sp>
      <p:sp>
        <p:nvSpPr>
          <p:cNvPr id="3" name="Slide Number Placeholder 2"/>
          <p:cNvSpPr>
            <a:spLocks noGrp="1"/>
          </p:cNvSpPr>
          <p:nvPr>
            <p:ph type="sldNum" sz="quarter" idx="11"/>
          </p:nvPr>
        </p:nvSpPr>
        <p:spPr/>
        <p:txBody>
          <a:bodyPr/>
          <a:lstStyle/>
          <a:p>
            <a:fld id="{058DB212-BFA2-403F-85EF-DFD3FF6D973A}" type="slidenum">
              <a:rPr lang="en-US" noProof="0" smtClean="0"/>
              <a:t>17</a:t>
            </a:fld>
            <a:endParaRPr lang="en-US" noProof="0" dirty="0"/>
          </a:p>
        </p:txBody>
      </p:sp>
      <p:pic>
        <p:nvPicPr>
          <p:cNvPr id="4" name="Picture 3"/>
          <p:cNvPicPr/>
          <p:nvPr/>
        </p:nvPicPr>
        <p:blipFill>
          <a:blip r:embed="rId2"/>
          <a:stretch>
            <a:fillRect/>
          </a:stretch>
        </p:blipFill>
        <p:spPr>
          <a:xfrm>
            <a:off x="7709009" y="2676525"/>
            <a:ext cx="3200290" cy="3431774"/>
          </a:xfrm>
          <a:prstGeom prst="rect">
            <a:avLst/>
          </a:prstGeom>
        </p:spPr>
      </p:pic>
      <p:pic>
        <p:nvPicPr>
          <p:cNvPr id="5" name="Picture 4"/>
          <p:cNvPicPr>
            <a:picLocks noChangeAspect="1"/>
          </p:cNvPicPr>
          <p:nvPr/>
        </p:nvPicPr>
        <p:blipFill>
          <a:blip r:embed="rId3"/>
          <a:stretch>
            <a:fillRect/>
          </a:stretch>
        </p:blipFill>
        <p:spPr>
          <a:xfrm>
            <a:off x="648000" y="2042214"/>
            <a:ext cx="6098162" cy="3359126"/>
          </a:xfrm>
          <a:prstGeom prst="rect">
            <a:avLst/>
          </a:prstGeom>
        </p:spPr>
      </p:pic>
    </p:spTree>
    <p:extLst>
      <p:ext uri="{BB962C8B-B14F-4D97-AF65-F5344CB8AC3E}">
        <p14:creationId xmlns:p14="http://schemas.microsoft.com/office/powerpoint/2010/main" val="439724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Load</a:t>
            </a:r>
            <a:endParaRPr lang="en-US"/>
          </a:p>
        </p:txBody>
      </p:sp>
      <p:sp>
        <p:nvSpPr>
          <p:cNvPr id="3" name="Slide Number Placeholder 2"/>
          <p:cNvSpPr>
            <a:spLocks noGrp="1"/>
          </p:cNvSpPr>
          <p:nvPr>
            <p:ph type="sldNum" sz="quarter" idx="11"/>
          </p:nvPr>
        </p:nvSpPr>
        <p:spPr/>
        <p:txBody>
          <a:bodyPr/>
          <a:lstStyle/>
          <a:p>
            <a:fld id="{058DB212-BFA2-403F-85EF-DFD3FF6D973A}" type="slidenum">
              <a:rPr lang="en-US" noProof="0" smtClean="0"/>
              <a:t>18</a:t>
            </a:fld>
            <a:endParaRPr lang="en-US" noProof="0" dirty="0"/>
          </a:p>
        </p:txBody>
      </p:sp>
      <p:pic>
        <p:nvPicPr>
          <p:cNvPr id="4" name="Picture 3"/>
          <p:cNvPicPr/>
          <p:nvPr/>
        </p:nvPicPr>
        <p:blipFill>
          <a:blip r:embed="rId2"/>
          <a:stretch>
            <a:fillRect/>
          </a:stretch>
        </p:blipFill>
        <p:spPr>
          <a:xfrm>
            <a:off x="8236118" y="2695685"/>
            <a:ext cx="3550995" cy="2875775"/>
          </a:xfrm>
          <a:prstGeom prst="rect">
            <a:avLst/>
          </a:prstGeom>
        </p:spPr>
      </p:pic>
      <p:pic>
        <p:nvPicPr>
          <p:cNvPr id="5" name="Picture 4"/>
          <p:cNvPicPr>
            <a:picLocks noChangeAspect="1"/>
          </p:cNvPicPr>
          <p:nvPr/>
        </p:nvPicPr>
        <p:blipFill>
          <a:blip r:embed="rId3"/>
          <a:stretch>
            <a:fillRect/>
          </a:stretch>
        </p:blipFill>
        <p:spPr>
          <a:xfrm>
            <a:off x="648000" y="2083981"/>
            <a:ext cx="6770049" cy="3870252"/>
          </a:xfrm>
          <a:prstGeom prst="rect">
            <a:avLst/>
          </a:prstGeom>
        </p:spPr>
      </p:pic>
    </p:spTree>
    <p:extLst>
      <p:ext uri="{BB962C8B-B14F-4D97-AF65-F5344CB8AC3E}">
        <p14:creationId xmlns:p14="http://schemas.microsoft.com/office/powerpoint/2010/main" val="1222570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Hyperlink</a:t>
            </a:r>
            <a:endParaRPr lang="en-US"/>
          </a:p>
        </p:txBody>
      </p:sp>
      <p:sp>
        <p:nvSpPr>
          <p:cNvPr id="3" name="Slide Number Placeholder 2"/>
          <p:cNvSpPr>
            <a:spLocks noGrp="1"/>
          </p:cNvSpPr>
          <p:nvPr>
            <p:ph type="sldNum" sz="quarter" idx="11"/>
          </p:nvPr>
        </p:nvSpPr>
        <p:spPr/>
        <p:txBody>
          <a:bodyPr/>
          <a:lstStyle/>
          <a:p>
            <a:fld id="{058DB212-BFA2-403F-85EF-DFD3FF6D973A}" type="slidenum">
              <a:rPr lang="en-US" noProof="0" smtClean="0"/>
              <a:t>19</a:t>
            </a:fld>
            <a:endParaRPr lang="en-US" noProof="0" dirty="0"/>
          </a:p>
        </p:txBody>
      </p:sp>
      <p:pic>
        <p:nvPicPr>
          <p:cNvPr id="4" name="Picture 3"/>
          <p:cNvPicPr/>
          <p:nvPr/>
        </p:nvPicPr>
        <p:blipFill>
          <a:blip r:embed="rId2"/>
          <a:stretch>
            <a:fillRect/>
          </a:stretch>
        </p:blipFill>
        <p:spPr>
          <a:xfrm>
            <a:off x="7193869" y="1367999"/>
            <a:ext cx="4222047" cy="5072231"/>
          </a:xfrm>
          <a:prstGeom prst="rect">
            <a:avLst/>
          </a:prstGeom>
        </p:spPr>
      </p:pic>
      <p:pic>
        <p:nvPicPr>
          <p:cNvPr id="5" name="Picture 4"/>
          <p:cNvPicPr>
            <a:picLocks noChangeAspect="1"/>
          </p:cNvPicPr>
          <p:nvPr/>
        </p:nvPicPr>
        <p:blipFill>
          <a:blip r:embed="rId3"/>
          <a:stretch>
            <a:fillRect/>
          </a:stretch>
        </p:blipFill>
        <p:spPr>
          <a:xfrm>
            <a:off x="648000" y="2048482"/>
            <a:ext cx="5504600" cy="3055146"/>
          </a:xfrm>
          <a:prstGeom prst="rect">
            <a:avLst/>
          </a:prstGeom>
        </p:spPr>
      </p:pic>
    </p:spTree>
    <p:extLst>
      <p:ext uri="{BB962C8B-B14F-4D97-AF65-F5344CB8AC3E}">
        <p14:creationId xmlns:p14="http://schemas.microsoft.com/office/powerpoint/2010/main" val="4189257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 xmlns:a16="http://schemas.microsoft.com/office/drawing/2014/main" id="{CEFD1D8B-0BE2-4FDC-BD70-44FB63429D78}"/>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180000" y="528756"/>
            <a:ext cx="5551200" cy="5800487"/>
          </a:xfrm>
        </p:spPr>
      </p:pic>
      <p:sp>
        <p:nvSpPr>
          <p:cNvPr id="4" name="Title 3">
            <a:extLst>
              <a:ext uri="{FF2B5EF4-FFF2-40B4-BE49-F238E27FC236}">
                <a16:creationId xmlns="" xmlns:a16="http://schemas.microsoft.com/office/drawing/2014/main" id="{D65A836F-346F-4099-BC7B-0D8F3B27F395}"/>
              </a:ext>
            </a:extLst>
          </p:cNvPr>
          <p:cNvSpPr>
            <a:spLocks noGrp="1"/>
          </p:cNvSpPr>
          <p:nvPr>
            <p:ph type="ctrTitle"/>
          </p:nvPr>
        </p:nvSpPr>
        <p:spPr>
          <a:xfrm>
            <a:off x="5977143" y="528755"/>
            <a:ext cx="5438774" cy="1810408"/>
          </a:xfrm>
        </p:spPr>
        <p:txBody>
          <a:bodyPr/>
          <a:lstStyle/>
          <a:p>
            <a:pPr algn="ctr">
              <a:lnSpc>
                <a:spcPct val="100000"/>
              </a:lnSpc>
            </a:pPr>
            <a:r>
              <a:rPr lang="en-US" smtClean="0"/>
              <a:t>SELENIUM LÀ GÌ?</a:t>
            </a:r>
            <a:endParaRPr lang="en-US" dirty="0"/>
          </a:p>
        </p:txBody>
      </p:sp>
      <p:sp>
        <p:nvSpPr>
          <p:cNvPr id="5" name="Subtitle 4">
            <a:extLst>
              <a:ext uri="{FF2B5EF4-FFF2-40B4-BE49-F238E27FC236}">
                <a16:creationId xmlns="" xmlns:a16="http://schemas.microsoft.com/office/drawing/2014/main" id="{1FF39718-6251-4A5A-AAC7-767229317836}"/>
              </a:ext>
            </a:extLst>
          </p:cNvPr>
          <p:cNvSpPr>
            <a:spLocks noGrp="1"/>
          </p:cNvSpPr>
          <p:nvPr>
            <p:ph type="subTitle" idx="1"/>
          </p:nvPr>
        </p:nvSpPr>
        <p:spPr>
          <a:xfrm>
            <a:off x="5977143" y="2694388"/>
            <a:ext cx="5438774" cy="1005742"/>
          </a:xfrm>
        </p:spPr>
        <p:txBody>
          <a:bodyPr/>
          <a:lstStyle/>
          <a:p>
            <a:pPr indent="339725"/>
            <a:r>
              <a:rPr lang="en-US" noProof="1" smtClean="0"/>
              <a:t>Selenium là  một công cụ mã nguồn mở để kiểm thử tự động các ứng dụng web trên các trình duyệt.</a:t>
            </a:r>
            <a:endParaRPr lang="en-US" noProof="1"/>
          </a:p>
        </p:txBody>
      </p: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11"/>
          </p:nvPr>
        </p:nvSpPr>
        <p:spPr/>
        <p:txBody>
          <a:bodyPr/>
          <a:lstStyle/>
          <a:p>
            <a:fld id="{058DB212-BFA2-403F-85EF-DFD3FF6D973A}" type="slidenum">
              <a:rPr lang="en-US" smtClean="0"/>
              <a:pPr/>
              <a:t>2</a:t>
            </a:fld>
            <a:endParaRPr lang="en-US" dirty="0"/>
          </a:p>
        </p:txBody>
      </p:sp>
      <p:sp>
        <p:nvSpPr>
          <p:cNvPr id="2" name="TextBox 1"/>
          <p:cNvSpPr txBox="1"/>
          <p:nvPr/>
        </p:nvSpPr>
        <p:spPr>
          <a:xfrm>
            <a:off x="5977143" y="3870251"/>
            <a:ext cx="5438774" cy="3046988"/>
          </a:xfrm>
          <a:prstGeom prst="rect">
            <a:avLst/>
          </a:prstGeom>
          <a:noFill/>
        </p:spPr>
        <p:txBody>
          <a:bodyPr wrap="square" rtlCol="0">
            <a:spAutoFit/>
          </a:bodyPr>
          <a:lstStyle/>
          <a:p>
            <a:r>
              <a:rPr lang="en-US" sz="1600" smtClean="0">
                <a:latin typeface="Times New Roman" panose="02020603050405020304" pitchFamily="18" charset="0"/>
                <a:cs typeface="Times New Roman" panose="02020603050405020304" pitchFamily="18" charset="0"/>
              </a:rPr>
              <a:t>Thành phần của Selenium gồm có 4 phần:</a:t>
            </a:r>
          </a:p>
          <a:p>
            <a:r>
              <a:rPr lang="en-US" sz="1600" smtClean="0">
                <a:latin typeface="Times New Roman" panose="02020603050405020304" pitchFamily="18" charset="0"/>
                <a:cs typeface="Times New Roman" panose="02020603050405020304" pitchFamily="18" charset="0"/>
              </a:rPr>
              <a:t>Selenium IDE: là phần mở rộng của  Firefox costheer tự động hóa trình duyệt thông qua ghi lại và phát lại.</a:t>
            </a:r>
          </a:p>
          <a:p>
            <a:r>
              <a:rPr lang="en-US" sz="1600" smtClean="0">
                <a:latin typeface="Times New Roman" panose="02020603050405020304" pitchFamily="18" charset="0"/>
                <a:cs typeface="Times New Roman" panose="02020603050405020304" pitchFamily="18" charset="0"/>
              </a:rPr>
              <a:t>Selenium Remote Control: là một máy chủ hoạt động như một proxy HTTP để đánh lừa trình duyệt tin rằng selenium core và ứng dụng web đến từ cùng một tên miền.</a:t>
            </a:r>
          </a:p>
          <a:p>
            <a:r>
              <a:rPr lang="en-US" sz="1600" smtClean="0">
                <a:latin typeface="Times New Roman" panose="02020603050405020304" pitchFamily="18" charset="0"/>
                <a:cs typeface="Times New Roman" panose="02020603050405020304" pitchFamily="18" charset="0"/>
              </a:rPr>
              <a:t>Selenium Grid: ra đời để giải quyết thời gian thực hiện thử nghiệm, nó có khả năng chụp màn hình trình duyệt, gửi lệnh selenium cho các máy khác nhau cùng một lúc.</a:t>
            </a:r>
          </a:p>
          <a:p>
            <a:r>
              <a:rPr lang="en-US" sz="1600" smtClean="0">
                <a:latin typeface="Times New Roman" panose="02020603050405020304" pitchFamily="18" charset="0"/>
                <a:cs typeface="Times New Roman" panose="02020603050405020304" pitchFamily="18" charset="0"/>
              </a:rPr>
              <a:t>Selenium Web driver:  được tạo ra bởi Simon Stewart vào năm 2006 khi trình duyệt và ứng dụng web trở nên mạnh mẽ, đay là nền tảng đầu tiên về điều khiển trình duyệt từ cấp hệ điều hành.</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043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09C8CAF-97DF-4086-B081-EAFD83FAC05C}"/>
              </a:ext>
            </a:extLst>
          </p:cNvPr>
          <p:cNvSpPr>
            <a:spLocks noGrp="1"/>
          </p:cNvSpPr>
          <p:nvPr>
            <p:ph type="ctrTitle"/>
          </p:nvPr>
        </p:nvSpPr>
        <p:spPr/>
        <p:txBody>
          <a:bodyPr/>
          <a:lstStyle/>
          <a:p>
            <a:r>
              <a:rPr lang="en-US" dirty="0"/>
              <a:t>Thank You</a:t>
            </a:r>
          </a:p>
        </p:txBody>
      </p:sp>
      <p:pic>
        <p:nvPicPr>
          <p:cNvPr id="7" name="Graphic 6" descr="Envelope" title="Icon Presenter Email">
            <a:extLst>
              <a:ext uri="{FF2B5EF4-FFF2-40B4-BE49-F238E27FC236}">
                <a16:creationId xmlns="" xmlns:a16="http://schemas.microsoft.com/office/drawing/2014/main" id="{F4351A03-0CE7-4ECE-83E4-42B598DEC9F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6600524" y="5259614"/>
            <a:ext cx="218900" cy="218900"/>
          </a:xfrm>
          <a:prstGeom prst="rect">
            <a:avLst/>
          </a:prstGeom>
        </p:spPr>
      </p:pic>
      <p:sp>
        <p:nvSpPr>
          <p:cNvPr id="5" name="Text Placeholder 4">
            <a:extLst>
              <a:ext uri="{FF2B5EF4-FFF2-40B4-BE49-F238E27FC236}">
                <a16:creationId xmlns="" xmlns:a16="http://schemas.microsoft.com/office/drawing/2014/main" id="{136F567F-B255-41F7-B5B6-1BEB6722D476}"/>
              </a:ext>
            </a:extLst>
          </p:cNvPr>
          <p:cNvSpPr>
            <a:spLocks noGrp="1"/>
          </p:cNvSpPr>
          <p:nvPr>
            <p:ph type="body" sz="quarter" idx="12"/>
          </p:nvPr>
        </p:nvSpPr>
        <p:spPr/>
        <p:txBody>
          <a:bodyPr/>
          <a:lstStyle/>
          <a:p>
            <a:endParaRPr lang="en-US" noProof="1"/>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8675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r>
              <a:rPr lang="en-US" smtClean="0"/>
              <a:t>Tại sao lại chọn Selenium Web Driver?</a:t>
            </a:r>
            <a:br>
              <a:rPr lang="en-US" smtClean="0"/>
            </a:br>
            <a:endParaRPr lang="en-US" dirty="0"/>
          </a:p>
        </p:txBody>
      </p:sp>
      <p:sp>
        <p:nvSpPr>
          <p:cNvPr id="3" name="Text Placeholder 2">
            <a:extLst>
              <a:ext uri="{FF2B5EF4-FFF2-40B4-BE49-F238E27FC236}">
                <a16:creationId xmlns="" xmlns:a16="http://schemas.microsoft.com/office/drawing/2014/main" id="{348A36BD-3D0C-42D5-A5D3-CE11F484185A}"/>
              </a:ext>
            </a:extLst>
          </p:cNvPr>
          <p:cNvSpPr>
            <a:spLocks noGrp="1"/>
          </p:cNvSpPr>
          <p:nvPr>
            <p:ph type="body" sz="quarter" idx="12"/>
          </p:nvPr>
        </p:nvSpPr>
        <p:spPr/>
        <p:txBody>
          <a:bodyPr/>
          <a:lstStyle/>
          <a:p>
            <a:r>
              <a:rPr lang="en-US" noProof="1" smtClean="0"/>
              <a:t>Người dung có thể dung miễn phí</a:t>
            </a:r>
            <a:endParaRPr lang="en-US" noProof="1"/>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648000" y="2232000"/>
            <a:ext cx="4654355" cy="3888000"/>
          </a:xfrm>
        </p:spPr>
        <p:txBody>
          <a:bodyPr/>
          <a:lstStyle/>
          <a:p>
            <a:r>
              <a:rPr lang="en-US" smtClean="0"/>
              <a:t>Kiến trúc đơn giản: điều khiển trình duyệt từ hệ điều hành ban chỉ cần IDE và trình duyệt</a:t>
            </a:r>
            <a:endParaRPr lang="en-US" noProof="1"/>
          </a:p>
          <a:p>
            <a:pPr lvl="1"/>
            <a:r>
              <a:rPr lang="en-US" noProof="1" smtClean="0"/>
              <a:t>Hỗ trợ vieetss kịch bản kiểm thử bằng các ngôn ngữ như: Java, .Net, PHP, Python, Perl, Ruby.</a:t>
            </a:r>
          </a:p>
          <a:p>
            <a:pPr lvl="1"/>
            <a:r>
              <a:rPr lang="en-US" noProof="1" smtClean="0"/>
              <a:t>Tốc độ: khi so sánh với các bộ công cụ khác của selenium thì Web driver là công cụ nhanh nhất trong số tất cả do tương tác trực tiếp từ hệ điều hành tới trình duyệt.</a:t>
            </a:r>
            <a:endParaRPr lang="en-US" noProof="1"/>
          </a:p>
        </p:txBody>
      </p:sp>
      <p:pic>
        <p:nvPicPr>
          <p:cNvPr id="9" name="Picture Placeholder 8">
            <a:extLst>
              <a:ext uri="{FF2B5EF4-FFF2-40B4-BE49-F238E27FC236}">
                <a16:creationId xmlns="" xmlns:a16="http://schemas.microsoft.com/office/drawing/2014/main" id="{6B566F94-17A3-4E0B-8F60-AEB4C212114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6031958" y="2232000"/>
            <a:ext cx="4654355" cy="2606438"/>
          </a:xfrm>
        </p:spPr>
      </p:pic>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Tree>
    <p:extLst>
      <p:ext uri="{BB962C8B-B14F-4D97-AF65-F5344CB8AC3E}">
        <p14:creationId xmlns:p14="http://schemas.microsoft.com/office/powerpoint/2010/main" val="851971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6328" r="26328"/>
          <a:stretch>
            <a:fillRect/>
          </a:stretch>
        </p:blipFill>
        <p:spPr/>
      </p:pic>
      <p:sp>
        <p:nvSpPr>
          <p:cNvPr id="3" name="Title 2"/>
          <p:cNvSpPr>
            <a:spLocks noGrp="1"/>
          </p:cNvSpPr>
          <p:nvPr>
            <p:ph type="ctrTitle"/>
          </p:nvPr>
        </p:nvSpPr>
        <p:spPr>
          <a:xfrm>
            <a:off x="657225" y="211063"/>
            <a:ext cx="5114773" cy="1979243"/>
          </a:xfrm>
        </p:spPr>
        <p:txBody>
          <a:bodyPr/>
          <a:lstStyle/>
          <a:p>
            <a:r>
              <a:rPr lang="en-US" smtClean="0"/>
              <a:t>Cách selenium web driver làm việc</a:t>
            </a:r>
            <a:endParaRPr lang="en-US"/>
          </a:p>
        </p:txBody>
      </p:sp>
      <p:sp>
        <p:nvSpPr>
          <p:cNvPr id="4" name="Subtitle 3"/>
          <p:cNvSpPr>
            <a:spLocks noGrp="1"/>
          </p:cNvSpPr>
          <p:nvPr>
            <p:ph type="subTitle" idx="1"/>
          </p:nvPr>
        </p:nvSpPr>
        <p:spPr>
          <a:xfrm>
            <a:off x="657225" y="2382836"/>
            <a:ext cx="5114773" cy="4209349"/>
          </a:xfrm>
        </p:spPr>
        <p:txBody>
          <a:bodyPr/>
          <a:lstStyle/>
          <a:p>
            <a:r>
              <a:rPr lang="en-US" smtClean="0"/>
              <a:t>Kiểm tra các ứng dụng có nhiều trên dựa trên AJAX.</a:t>
            </a:r>
          </a:p>
          <a:p>
            <a:pPr indent="233363"/>
            <a:r>
              <a:rPr lang="en-US" smtClean="0"/>
              <a:t>Tiến hành các kiểm thử trên HtmlUnit.</a:t>
            </a:r>
          </a:p>
          <a:p>
            <a:pPr indent="233363"/>
            <a:r>
              <a:rPr lang="en-US" smtClean="0"/>
              <a:t>Xác định vị trí của element.</a:t>
            </a:r>
          </a:p>
          <a:p>
            <a:pPr indent="233363"/>
            <a:r>
              <a:rPr lang="en-US" smtClean="0"/>
              <a:t>Xác định hành động đối với element bằng các API có sẵn trong các gói thư viện web driver.</a:t>
            </a:r>
          </a:p>
          <a:p>
            <a:pPr indent="233363"/>
            <a:r>
              <a:rPr lang="en-US" smtClean="0"/>
              <a:t>Kiểm tra chứ năng như vị trí,  nhập dữ liệu,  có thành công không.</a:t>
            </a:r>
          </a:p>
          <a:p>
            <a:pPr indent="233363"/>
            <a:r>
              <a:rPr lang="en-US" smtClean="0"/>
              <a:t>Kiểm tra testcase fail hay pass.</a:t>
            </a:r>
            <a:endParaRPr lang="en-US"/>
          </a:p>
        </p:txBody>
      </p:sp>
    </p:spTree>
    <p:extLst>
      <p:ext uri="{BB962C8B-B14F-4D97-AF65-F5344CB8AC3E}">
        <p14:creationId xmlns:p14="http://schemas.microsoft.com/office/powerpoint/2010/main" val="2490061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985" y="40943"/>
            <a:ext cx="5114773" cy="2387600"/>
          </a:xfrm>
        </p:spPr>
        <p:txBody>
          <a:bodyPr/>
          <a:lstStyle/>
          <a:p>
            <a:r>
              <a:rPr lang="en-US" smtClean="0"/>
              <a:t>API chính là  WebDriver</a:t>
            </a:r>
            <a:endParaRPr lang="en-US"/>
          </a:p>
        </p:txBody>
      </p:sp>
      <p:sp>
        <p:nvSpPr>
          <p:cNvPr id="3" name="Subtitle 2"/>
          <p:cNvSpPr>
            <a:spLocks noGrp="1"/>
          </p:cNvSpPr>
          <p:nvPr>
            <p:ph type="subTitle" idx="1"/>
          </p:nvPr>
        </p:nvSpPr>
        <p:spPr>
          <a:xfrm>
            <a:off x="316985" y="2736814"/>
            <a:ext cx="5114773" cy="3855372"/>
          </a:xfrm>
        </p:spPr>
        <p:txBody>
          <a:bodyPr/>
          <a:lstStyle/>
          <a:p>
            <a:pPr indent="276225"/>
            <a:r>
              <a:rPr lang="en-US" smtClean="0"/>
              <a:t>APInày được sử dụng để điều khiển  các trình duyệt,  nó là một giao diện cung cấp hàm hoạt động cho ngôn ngữ lập trình.</a:t>
            </a:r>
          </a:p>
          <a:p>
            <a:pPr indent="276225"/>
            <a:r>
              <a:rPr lang="en-US" smtClean="0"/>
              <a:t>Nó còn có nhiều phương tiện để kiểm tra chú thích xuất hiện trên trang web, các đối tượng element, các textbox, combobox và hơn thế nữa.</a:t>
            </a:r>
          </a:p>
          <a:p>
            <a:pPr indent="276225"/>
            <a:endParaRPr lang="en-US"/>
          </a:p>
        </p:txBody>
      </p:sp>
      <p:pic>
        <p:nvPicPr>
          <p:cNvPr id="4" name="Picture 3"/>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153053" y="2125514"/>
            <a:ext cx="4529331" cy="31907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00890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058DB212-BFA2-403F-85EF-DFD3FF6D973A}" type="slidenum">
              <a:rPr lang="en-US" noProof="0" smtClean="0"/>
              <a:pPr/>
              <a:t>6</a:t>
            </a:fld>
            <a:endParaRPr lang="en-US" noProof="0" dirty="0"/>
          </a:p>
        </p:txBody>
      </p:sp>
      <p:sp>
        <p:nvSpPr>
          <p:cNvPr id="3" name="Title 2"/>
          <p:cNvSpPr>
            <a:spLocks noGrp="1"/>
          </p:cNvSpPr>
          <p:nvPr>
            <p:ph type="title"/>
          </p:nvPr>
        </p:nvSpPr>
        <p:spPr>
          <a:xfrm>
            <a:off x="265630" y="203959"/>
            <a:ext cx="3932237" cy="1076201"/>
          </a:xfrm>
        </p:spPr>
        <p:txBody>
          <a:bodyPr/>
          <a:lstStyle/>
          <a:p>
            <a:r>
              <a:rPr lang="en-US" smtClean="0"/>
              <a:t>WebDriver</a:t>
            </a:r>
            <a:endParaRPr lang="en-US"/>
          </a:p>
        </p:txBody>
      </p:sp>
      <p:sp>
        <p:nvSpPr>
          <p:cNvPr id="4" name="Text Placeholder 3"/>
          <p:cNvSpPr>
            <a:spLocks noGrp="1"/>
          </p:cNvSpPr>
          <p:nvPr>
            <p:ph type="body" sz="half" idx="2"/>
          </p:nvPr>
        </p:nvSpPr>
        <p:spPr>
          <a:xfrm>
            <a:off x="265630" y="1521819"/>
            <a:ext cx="3932237" cy="4333071"/>
          </a:xfrm>
        </p:spPr>
        <p:txBody>
          <a:bodyPr/>
          <a:lstStyle/>
          <a:p>
            <a:pPr indent="411163"/>
            <a:r>
              <a:rPr lang="en-US" smtClean="0"/>
              <a:t>Webdriver được kế thừ từ searchcontext, trong lớp webdriver có phương thức get để lấy HttpResquest có chứa URL cần đi đến khi bắt đầu phiên điều khiển.</a:t>
            </a:r>
          </a:p>
          <a:p>
            <a:pPr indent="411163"/>
            <a:r>
              <a:rPr lang="en-US" smtClean="0"/>
              <a:t>GetCurentUrl: dùng để biết url hiện tại của trình duyệt.</a:t>
            </a:r>
          </a:p>
          <a:p>
            <a:pPr indent="411163"/>
            <a:r>
              <a:rPr lang="en-US" smtClean="0"/>
              <a:t>GetTitle: lấy tiêu đề của trang web đang truy câp.</a:t>
            </a:r>
          </a:p>
          <a:p>
            <a:pPr indent="411163"/>
            <a:r>
              <a:rPr lang="en-US" smtClean="0"/>
              <a:t>Findelement: xác định các đối tượng cần nhập vào.</a:t>
            </a:r>
          </a:p>
          <a:p>
            <a:pPr indent="411163"/>
            <a:r>
              <a:rPr lang="en-US" smtClean="0"/>
              <a:t>getPageSource: truy xuất ngồn trang.</a:t>
            </a:r>
          </a:p>
          <a:p>
            <a:pPr indent="411163"/>
            <a:r>
              <a:rPr lang="en-US" smtClean="0"/>
              <a:t>getWindowHandle: yêu cầu tạo driver, chuyển đổi giữa các cửa sổ.</a:t>
            </a:r>
          </a:p>
        </p:txBody>
      </p:sp>
      <p:pic>
        <p:nvPicPr>
          <p:cNvPr id="7" name="Content Placeholder 6"/>
          <p:cNvPicPr>
            <a:picLocks noGrp="1" noChangeAspect="1"/>
          </p:cNvPicPr>
          <p:nvPr>
            <p:ph idx="1"/>
          </p:nvPr>
        </p:nvPicPr>
        <p:blipFill>
          <a:blip r:embed="rId2"/>
          <a:stretch>
            <a:fillRect/>
          </a:stretch>
        </p:blipFill>
        <p:spPr>
          <a:xfrm>
            <a:off x="5740047" y="680484"/>
            <a:ext cx="5949703" cy="4997302"/>
          </a:xfrm>
          <a:prstGeom prst="rect">
            <a:avLst/>
          </a:prstGeom>
        </p:spPr>
      </p:pic>
      <p:sp>
        <p:nvSpPr>
          <p:cNvPr id="8" name="Right Arrow 7"/>
          <p:cNvSpPr/>
          <p:nvPr/>
        </p:nvSpPr>
        <p:spPr>
          <a:xfrm>
            <a:off x="5090615" y="1023582"/>
            <a:ext cx="649432" cy="256578"/>
          </a:xfrm>
          <a:prstGeom prst="right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mtClean="0"/>
              <a:t>get</a:t>
            </a:r>
            <a:endParaRPr lang="en-US"/>
          </a:p>
        </p:txBody>
      </p:sp>
      <p:sp>
        <p:nvSpPr>
          <p:cNvPr id="9" name="Right Arrow 8"/>
          <p:cNvSpPr/>
          <p:nvPr/>
        </p:nvSpPr>
        <p:spPr>
          <a:xfrm>
            <a:off x="5125898" y="1363950"/>
            <a:ext cx="649432" cy="256578"/>
          </a:xfrm>
          <a:prstGeom prst="rightArrow">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mtClean="0"/>
              <a:t>getc</a:t>
            </a:r>
            <a:endParaRPr lang="en-US"/>
          </a:p>
        </p:txBody>
      </p:sp>
    </p:spTree>
    <p:extLst>
      <p:ext uri="{BB962C8B-B14F-4D97-AF65-F5344CB8AC3E}">
        <p14:creationId xmlns:p14="http://schemas.microsoft.com/office/powerpoint/2010/main" val="2004037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58DB212-BFA2-403F-85EF-DFD3FF6D973A}" type="slidenum">
              <a:rPr lang="en-US" noProof="0" smtClean="0"/>
              <a:t>7</a:t>
            </a:fld>
            <a:endParaRPr lang="en-US" noProof="0" dirty="0"/>
          </a:p>
        </p:txBody>
      </p:sp>
      <p:sp>
        <p:nvSpPr>
          <p:cNvPr id="3" name="Title 2"/>
          <p:cNvSpPr>
            <a:spLocks noGrp="1"/>
          </p:cNvSpPr>
          <p:nvPr>
            <p:ph type="ctrTitle"/>
          </p:nvPr>
        </p:nvSpPr>
        <p:spPr>
          <a:xfrm>
            <a:off x="317322" y="345254"/>
            <a:ext cx="5438774" cy="1404718"/>
          </a:xfrm>
        </p:spPr>
        <p:txBody>
          <a:bodyPr/>
          <a:lstStyle/>
          <a:p>
            <a:r>
              <a:rPr lang="en-US" smtClean="0"/>
              <a:t>Web element</a:t>
            </a:r>
            <a:endParaRPr lang="en-US"/>
          </a:p>
        </p:txBody>
      </p:sp>
      <p:sp>
        <p:nvSpPr>
          <p:cNvPr id="4" name="Subtitle 3"/>
          <p:cNvSpPr>
            <a:spLocks noGrp="1"/>
          </p:cNvSpPr>
          <p:nvPr>
            <p:ph type="subTitle" idx="1"/>
          </p:nvPr>
        </p:nvSpPr>
        <p:spPr>
          <a:xfrm>
            <a:off x="1673157" y="2015633"/>
            <a:ext cx="5438774" cy="4424598"/>
          </a:xfrm>
        </p:spPr>
        <p:txBody>
          <a:bodyPr/>
          <a:lstStyle/>
          <a:p>
            <a:pPr indent="284163" algn="just"/>
            <a:r>
              <a:rPr lang="en-US" smtClean="0"/>
              <a:t>Có thể tự động hóa trình điều khiển web, tương tác với các trang web bằng cách tìm phần tử của nó và thực hiện các hành động chẳng hạn như nhấp chuột vào nút nhập văn bản vào hộp nhập liệu.</a:t>
            </a:r>
          </a:p>
          <a:p>
            <a:pPr indent="236538"/>
            <a:r>
              <a:rPr lang="en-US" smtClean="0"/>
              <a:t>Sendkeys: gửi văn ản bằng webdriver.</a:t>
            </a:r>
          </a:p>
          <a:p>
            <a:pPr indent="236538"/>
            <a:r>
              <a:rPr lang="en-US" smtClean="0"/>
              <a:t>getTagname: lấy tên thẻ.</a:t>
            </a:r>
            <a:endParaRPr lang="en-US"/>
          </a:p>
        </p:txBody>
      </p:sp>
    </p:spTree>
    <p:extLst>
      <p:ext uri="{BB962C8B-B14F-4D97-AF65-F5344CB8AC3E}">
        <p14:creationId xmlns:p14="http://schemas.microsoft.com/office/powerpoint/2010/main" val="95374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58DB212-BFA2-403F-85EF-DFD3FF6D973A}" type="slidenum">
              <a:rPr lang="en-US" noProof="0" smtClean="0"/>
              <a:t>8</a:t>
            </a:fld>
            <a:endParaRPr lang="en-US" noProof="0" dirty="0"/>
          </a:p>
        </p:txBody>
      </p:sp>
      <p:pic>
        <p:nvPicPr>
          <p:cNvPr id="8" name="Picture 7"/>
          <p:cNvPicPr>
            <a:picLocks noChangeAspect="1"/>
          </p:cNvPicPr>
          <p:nvPr/>
        </p:nvPicPr>
        <p:blipFill>
          <a:blip r:embed="rId2"/>
          <a:stretch>
            <a:fillRect/>
          </a:stretch>
        </p:blipFill>
        <p:spPr>
          <a:xfrm>
            <a:off x="434563" y="190375"/>
            <a:ext cx="5146430" cy="6249856"/>
          </a:xfrm>
          <a:prstGeom prst="rect">
            <a:avLst/>
          </a:prstGeom>
        </p:spPr>
      </p:pic>
      <p:sp>
        <p:nvSpPr>
          <p:cNvPr id="9" name="TextBox 8"/>
          <p:cNvSpPr txBox="1"/>
          <p:nvPr/>
        </p:nvSpPr>
        <p:spPr>
          <a:xfrm>
            <a:off x="5580993" y="378372"/>
            <a:ext cx="5470635" cy="6321973"/>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424749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328" r="26328"/>
          <a:stretch>
            <a:fillRect/>
          </a:stretch>
        </p:blipFill>
        <p:spPr>
          <a:xfrm>
            <a:off x="5771996" y="1"/>
            <a:ext cx="6096001" cy="6857999"/>
          </a:xfrm>
        </p:spPr>
      </p:pic>
      <p:sp>
        <p:nvSpPr>
          <p:cNvPr id="3" name="Title 2"/>
          <p:cNvSpPr>
            <a:spLocks noGrp="1"/>
          </p:cNvSpPr>
          <p:nvPr>
            <p:ph type="ctrTitle"/>
          </p:nvPr>
        </p:nvSpPr>
        <p:spPr>
          <a:xfrm>
            <a:off x="657225" y="253594"/>
            <a:ext cx="5114773" cy="1745327"/>
          </a:xfrm>
        </p:spPr>
        <p:txBody>
          <a:bodyPr/>
          <a:lstStyle/>
          <a:p>
            <a:r>
              <a:rPr lang="en-US" smtClean="0"/>
              <a:t>Ưu điểm</a:t>
            </a:r>
            <a:endParaRPr lang="en-US"/>
          </a:p>
        </p:txBody>
      </p:sp>
      <p:sp>
        <p:nvSpPr>
          <p:cNvPr id="4" name="Subtitle 3"/>
          <p:cNvSpPr>
            <a:spLocks noGrp="1"/>
          </p:cNvSpPr>
          <p:nvPr>
            <p:ph type="subTitle" idx="1"/>
          </p:nvPr>
        </p:nvSpPr>
        <p:spPr>
          <a:xfrm>
            <a:off x="657224" y="2382837"/>
            <a:ext cx="5114773" cy="1046162"/>
          </a:xfrm>
        </p:spPr>
        <p:txBody>
          <a:bodyPr/>
          <a:lstStyle/>
          <a:p>
            <a:r>
              <a:rPr lang="en-US" smtClean="0"/>
              <a:t>Là mã nguồn mở,  được các tester sử dụng,  là công cụ mặc định. Từ đó tiết kiệm được chi phí trong quá trình test</a:t>
            </a:r>
          </a:p>
          <a:p>
            <a:endParaRPr lang="en-US"/>
          </a:p>
        </p:txBody>
      </p:sp>
      <p:sp>
        <p:nvSpPr>
          <p:cNvPr id="5" name="TextBox 4"/>
          <p:cNvSpPr txBox="1"/>
          <p:nvPr/>
        </p:nvSpPr>
        <p:spPr>
          <a:xfrm>
            <a:off x="657223" y="3520519"/>
            <a:ext cx="5114773" cy="3139321"/>
          </a:xfrm>
          <a:prstGeom prst="rect">
            <a:avLst/>
          </a:prstGeom>
          <a:noFill/>
        </p:spPr>
        <p:txBody>
          <a:bodyPr wrap="square" rtlCol="0">
            <a:spAutoFit/>
          </a:bodyPr>
          <a:lstStyle/>
          <a:p>
            <a:r>
              <a:rPr lang="en-US" smtClean="0">
                <a:solidFill>
                  <a:schemeClr val="bg1"/>
                </a:solidFill>
              </a:rPr>
              <a:t>Tương thích với hầu hết các trình duyệt, dễ dàng chạy ở các hệ điều hành từ Window, Mac và Linux.</a:t>
            </a:r>
          </a:p>
          <a:p>
            <a:pPr indent="233363"/>
            <a:r>
              <a:rPr lang="en-US" smtClean="0">
                <a:solidFill>
                  <a:schemeClr val="bg1"/>
                </a:solidFill>
              </a:rPr>
              <a:t>Khả năng hỗ trợ nhiều ngôn ngữ, khi làm việc với công cụ này thì mình không phải học ngôn ngữ mới.</a:t>
            </a:r>
          </a:p>
          <a:p>
            <a:pPr indent="233363"/>
            <a:r>
              <a:rPr lang="en-US" smtClean="0">
                <a:solidFill>
                  <a:schemeClr val="bg1"/>
                </a:solidFill>
              </a:rPr>
              <a:t>Nhận được sự trợ giúp tối đa của cộng đồng Selenium web driver.</a:t>
            </a:r>
          </a:p>
          <a:p>
            <a:pPr indent="233363"/>
            <a:r>
              <a:rPr lang="en-US" smtClean="0">
                <a:solidFill>
                  <a:schemeClr val="bg1"/>
                </a:solidFill>
              </a:rPr>
              <a:t>Có khả năng hỗ trợ tự động hóa các trình duyệt web,  từng trình duyệt sẽ có công cụ hỗ trợ riêng.</a:t>
            </a:r>
          </a:p>
          <a:p>
            <a:pPr indent="233363"/>
            <a:r>
              <a:rPr lang="en-US" smtClean="0">
                <a:solidFill>
                  <a:schemeClr val="bg1"/>
                </a:solidFill>
              </a:rPr>
              <a:t>Khắc phục được hạn chế  của Selenium v1.</a:t>
            </a:r>
          </a:p>
          <a:p>
            <a:pPr indent="233363"/>
            <a:r>
              <a:rPr lang="en-US" smtClean="0">
                <a:solidFill>
                  <a:schemeClr val="bg1"/>
                </a:solidFill>
              </a:rPr>
              <a:t>Các thử nghiệm có thể thực hiện trên nhiều hệ điều hành.</a:t>
            </a:r>
            <a:endParaRPr lang="en-US">
              <a:solidFill>
                <a:schemeClr val="bg1"/>
              </a:solidFill>
            </a:endParaRPr>
          </a:p>
        </p:txBody>
      </p:sp>
    </p:spTree>
    <p:extLst>
      <p:ext uri="{BB962C8B-B14F-4D97-AF65-F5344CB8AC3E}">
        <p14:creationId xmlns:p14="http://schemas.microsoft.com/office/powerpoint/2010/main" val="3897406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2.xml><?xml version="1.0" encoding="utf-8"?>
<ds:datastoreItem xmlns:ds="http://schemas.openxmlformats.org/officeDocument/2006/customXml" ds:itemID="{FABD7A54-F20C-4571-A0A1-59566D65D61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962</Words>
  <Application>Microsoft Office PowerPoint</Application>
  <PresentationFormat>Widescreen</PresentationFormat>
  <Paragraphs>102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Bodoni MT</vt:lpstr>
      <vt:lpstr>Calibri</vt:lpstr>
      <vt:lpstr>Gill Sans MT</vt:lpstr>
      <vt:lpstr>Times New Roman</vt:lpstr>
      <vt:lpstr>Office Theme</vt:lpstr>
      <vt:lpstr>Selenium Web Driver</vt:lpstr>
      <vt:lpstr>SELENIUM LÀ GÌ?</vt:lpstr>
      <vt:lpstr>Tại sao lại chọn Selenium Web Driver? </vt:lpstr>
      <vt:lpstr>Cách selenium web driver làm việc</vt:lpstr>
      <vt:lpstr>API chính là  WebDriver</vt:lpstr>
      <vt:lpstr>WebDriver</vt:lpstr>
      <vt:lpstr>Web element</vt:lpstr>
      <vt:lpstr>PowerPoint Presentation</vt:lpstr>
      <vt:lpstr>Ưu điểm</vt:lpstr>
      <vt:lpstr>Nhược điểm</vt:lpstr>
      <vt:lpstr>Cài đặt Selenium web driver</vt:lpstr>
      <vt:lpstr>Cài đặt trình điều khiển</vt:lpstr>
      <vt:lpstr>Components </vt:lpstr>
      <vt:lpstr>Option</vt:lpstr>
      <vt:lpstr>ChangerColor</vt:lpstr>
      <vt:lpstr>Caculater</vt:lpstr>
      <vt:lpstr>Check</vt:lpstr>
      <vt:lpstr>Load</vt:lpstr>
      <vt:lpstr>Hyperlink</vt:lpstr>
      <vt:lpstr>Thank You</vt:lpstr>
      <vt:lpstr>Customize this Template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2023-02-26T08:26:10Z</dcterms:created>
  <dcterms:modified xsi:type="dcterms:W3CDTF">2023-02-28T14:48:40Z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