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291" r:id="rId4"/>
    <p:sldId id="321" r:id="rId5"/>
    <p:sldId id="325" r:id="rId6"/>
    <p:sldId id="322" r:id="rId7"/>
    <p:sldId id="323" r:id="rId8"/>
    <p:sldId id="324" r:id="rId9"/>
    <p:sldId id="32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FF"/>
    <a:srgbClr val="FF66FF"/>
    <a:srgbClr val="565868"/>
    <a:srgbClr val="5F5F5F"/>
    <a:srgbClr val="808080"/>
    <a:srgbClr val="6699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 autoAdjust="0"/>
    <p:restoredTop sz="93122" autoAdjust="0"/>
  </p:normalViewPr>
  <p:slideViewPr>
    <p:cSldViewPr>
      <p:cViewPr varScale="1">
        <p:scale>
          <a:sx n="90" d="100"/>
          <a:sy n="90" d="100"/>
        </p:scale>
        <p:origin x="1171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46043DAD-D176-4772-B8CA-D308B7ACB4E8}" type="datetimeFigureOut">
              <a:rPr lang="en-US"/>
              <a:pPr>
                <a:defRPr/>
              </a:pPr>
              <a:t>10/29/2021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D16F08-4285-4432-864C-41D94EA2D4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8BDA99-B9D0-4705-B363-3FBA883F4ED0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B4AB145-C63E-4106-AF89-5AF67B420174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kern="0" dirty="0" smtClean="0">
                <a:solidFill>
                  <a:schemeClr val="tx1"/>
                </a:solidFill>
                <a:latin typeface="+mn-lt"/>
              </a:rPr>
              <a:t>Lê</a:t>
            </a:r>
            <a:r>
              <a:rPr lang="en-US" kern="0" baseline="0" dirty="0" smtClean="0">
                <a:solidFill>
                  <a:schemeClr val="tx1"/>
                </a:solidFill>
                <a:latin typeface="+mn-lt"/>
              </a:rPr>
              <a:t> Huỳnh Phước</a:t>
            </a:r>
            <a:endParaRPr lang="en-US" kern="0" dirty="0" smtClean="0">
              <a:solidFill>
                <a:schemeClr val="tx1"/>
              </a:solidFill>
              <a:latin typeface="+mn-lt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sz="1200" kern="0" dirty="0" smtClean="0">
                <a:solidFill>
                  <a:schemeClr val="tx1"/>
                </a:solidFill>
                <a:latin typeface="+mn-lt"/>
              </a:rPr>
              <a:t>phuoclh@giadinh.edu.vn</a:t>
            </a:r>
            <a:endParaRPr lang="en-US" sz="1200" kern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9906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3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4487477A-518C-442B-9D80-9E16E9DBF7D0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7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5615608-1B67-4695-BA75-F34ACD1002A1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EBB06C5-C887-4EC6-8F7E-FF3B42266E69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2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634270F-DC56-44F2-BB39-6FBFA704CEC7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6101D93-DF44-4FE5-AF3B-A3686D616CD9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5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D4D3069-3766-46E9-AC7B-20DC9A4F1C50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2559CC9F-FCE8-40C8-A4EB-632551F55A4E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7680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5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5C84B18-688C-48E2-9FD5-B87B506A6540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1891CC85-75DC-4C07-A831-26B32FF425EC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B58BFCC-627D-401F-9634-AB015631A5F7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1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0FA4275-1572-4E2D-80B7-2F9E23A6854F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DA68517-E80D-4246-AC3F-88720CEE867F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2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1027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7" name="AutoShape 23"/>
          <p:cNvSpPr>
            <a:spLocks noChangeArrowheads="1"/>
          </p:cNvSpPr>
          <p:nvPr userDrawn="1"/>
        </p:nvSpPr>
        <p:spPr bwMode="gray">
          <a:xfrm>
            <a:off x="169863" y="436563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/>
          <p:cNvSpPr>
            <a:spLocks noChangeArrowheads="1"/>
          </p:cNvSpPr>
          <p:nvPr userDrawn="1"/>
        </p:nvSpPr>
        <p:spPr bwMode="gray">
          <a:xfrm>
            <a:off x="517525" y="2286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&amp;</a:t>
            </a:r>
          </a:p>
        </p:txBody>
      </p:sp>
      <p:sp>
        <p:nvSpPr>
          <p:cNvPr id="1049" name="AutoShape 25"/>
          <p:cNvSpPr>
            <a:spLocks noChangeArrowheads="1"/>
          </p:cNvSpPr>
          <p:nvPr userDrawn="1"/>
        </p:nvSpPr>
        <p:spPr bwMode="gray">
          <a:xfrm>
            <a:off x="517525" y="647700"/>
            <a:ext cx="473075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BB</a:t>
            </a:r>
            <a:endParaRPr lang="en-US" sz="1600" b="1" baseline="30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7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F86238B5-1F66-427A-BEF3-989EC988D15C}" type="slidenum">
              <a:rPr lang="en-US" altLang="en-US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/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CLEAN ARCHITECTURE</a:t>
            </a:r>
            <a:endParaRPr lang="en-US" altLang="en-US" sz="6000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4294967295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/>
          <a:p>
            <a:pPr marL="0" indent="0" algn="r"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DESIGN AND ARCHITECTURE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Nội dung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06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6407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402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6403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6399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394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6395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Thiết kế và kiến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Kiến trúc – Architecture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High level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Những thứ ở mức cao</a:t>
            </a: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Design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Lower – level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Các cấu trúc, quyết định ở mức thấp hơn</a:t>
            </a:r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Không có sự 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phân biệt giữa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thiết kế và kiến trúc</a:t>
            </a:r>
          </a:p>
          <a:p>
            <a:pPr lvl="1">
              <a:defRPr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Thiết kế và kiến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5" y="1130865"/>
            <a:ext cx="8915400" cy="67071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Kiến trúc sư thiết kế 1 ngôi nhà mới</a:t>
            </a:r>
          </a:p>
          <a:p>
            <a:pPr>
              <a:defRPr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455" y="1676400"/>
            <a:ext cx="302854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defRPr/>
            </a:pPr>
            <a:r>
              <a:rPr lang="en-US" kern="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Architecture – kiến trúc</a:t>
            </a:r>
          </a:p>
          <a:p>
            <a:pPr marL="457200" lvl="1" algn="just">
              <a:defRPr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</a:rPr>
              <a:t>Hình dạng của ngôi nhà</a:t>
            </a:r>
          </a:p>
          <a:p>
            <a:pPr marL="457200" lvl="1" algn="just">
              <a:defRPr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</a:rPr>
              <a:t>Hình dáng bên ngoài, độ cao</a:t>
            </a:r>
          </a:p>
          <a:p>
            <a:pPr marL="457200" lvl="1" algn="just">
              <a:defRPr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</a:rPr>
              <a:t>Cách bố trí các không gian, phòng ốc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0" y="1699588"/>
            <a:ext cx="6019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defRPr/>
            </a:pPr>
            <a:r>
              <a:rPr lang="en-US" kern="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Design – thiết kế</a:t>
            </a:r>
          </a:p>
          <a:p>
            <a:pPr marL="398463" lvl="1" algn="just">
              <a:defRPr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</a:rPr>
              <a:t>Sơ đồ mà kiến trúc sư tạo ra, vô số các chi tiết mức thấp</a:t>
            </a:r>
          </a:p>
          <a:p>
            <a:pPr marL="398463" lvl="1" algn="just">
              <a:defRPr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</a:rPr>
              <a:t>Nơi ổ cấm, công tắc đèn, đèn sẽ được đặt; công tắc nào điều khiển đèn nào</a:t>
            </a:r>
          </a:p>
          <a:p>
            <a:pPr marL="398463" lvl="1" algn="just">
              <a:defRPr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</a:rPr>
              <a:t>Nơi đặt lò sưởi; kích thước và vị trí của máy nước nóng, máy bơm</a:t>
            </a:r>
          </a:p>
          <a:p>
            <a:pPr marL="398463" lvl="1" algn="just">
              <a:defRPr/>
            </a:pPr>
            <a:r>
              <a:rPr lang="en-US" kern="0" dirty="0" smtClean="0">
                <a:solidFill>
                  <a:schemeClr val="tx1">
                    <a:lumMod val="75000"/>
                  </a:schemeClr>
                </a:solidFill>
              </a:rPr>
              <a:t>Mô tả chi tiết về tường, máy nhà, nền móng sẽ được xây dựng như thế nào?</a:t>
            </a:r>
          </a:p>
        </p:txBody>
      </p:sp>
    </p:spTree>
    <p:extLst>
      <p:ext uri="{BB962C8B-B14F-4D97-AF65-F5344CB8AC3E}">
        <p14:creationId xmlns:p14="http://schemas.microsoft.com/office/powerpoint/2010/main" val="168085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Thiết kế và kiến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5" y="1002929"/>
            <a:ext cx="8915400" cy="67071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Kiến trúc sư thiết kế 1 ngôi nhà mới</a:t>
            </a:r>
          </a:p>
          <a:p>
            <a:pPr>
              <a:defRPr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3591873" cy="251884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" y="1905000"/>
            <a:ext cx="3162300" cy="67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kern="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Architecture</a:t>
            </a:r>
          </a:p>
          <a:p>
            <a:pPr>
              <a:defRPr/>
            </a:pPr>
            <a:endParaRPr lang="en-US" kern="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49779"/>
            <a:ext cx="3899195" cy="2719703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13634" y="1828800"/>
            <a:ext cx="3162300" cy="67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kern="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Design</a:t>
            </a:r>
          </a:p>
          <a:p>
            <a:pPr>
              <a:defRPr/>
            </a:pPr>
            <a:endParaRPr lang="en-US" kern="0" dirty="0" smtClean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5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Thiết kế và kiến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7772400" cy="495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Tất cả các chi tiết nhỏ hỗ trợ tất các quyết định ở mức cao</a:t>
            </a:r>
          </a:p>
          <a:p>
            <a:pPr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Các chi tiết mức thấp và các quyết định ở mức cao 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là thành phần tổng thể thiết kế của ngôi nhà</a:t>
            </a:r>
          </a:p>
          <a:p>
            <a:pPr marL="742950" lvl="2" indent="-342900"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marL="742950" lvl="2" indent="-342900"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7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Thiết kế và kiến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7772400" cy="4953000"/>
          </a:xfrm>
        </p:spPr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Thiết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kế phần mềm 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cũng vậy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Chi tiết ở mức thấp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và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Cấu trúc ở mức cao</a:t>
            </a:r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Là tất cả các thành phần của cùng 1 tổng 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thể</a:t>
            </a:r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Chúng tạo thành “1 tấm vãi liền lạc” để xác định hình dạng của hệ thống</a:t>
            </a:r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Không thể có cái này mà không có cái kia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marL="742950" lvl="2" indent="-342900"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marL="742950" lvl="2" indent="-342900"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6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Thiết kế và kiến trúc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7772400" cy="4953000"/>
          </a:xfrm>
        </p:spPr>
        <p:txBody>
          <a:bodyPr/>
          <a:lstStyle/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Không có ranh giới phân chia rõ ràng giữa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Chi tiết mức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thấp (design) và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Cấu trúc ở mức cao</a:t>
            </a:r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Chuỗi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liên tục các quyết định </a:t>
            </a: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từ mức cao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nhất</a:t>
            </a:r>
          </a:p>
          <a:p>
            <a:pPr lvl="1">
              <a:defRPr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Đến mức thấp nhất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lvl="1">
              <a:defRPr/>
            </a:pPr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pPr marL="742950" lvl="2" indent="-342900"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endParaRPr lang="en-US" dirty="0" smtClean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Mục tiêu của thiết kế tốt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Mục tiêu của kiến trúc phần mềm</a:t>
            </a:r>
          </a:p>
          <a:p>
            <a:pPr lvl="1"/>
            <a:r>
              <a:rPr lang="en-US" dirty="0" smtClean="0"/>
              <a:t>Tối thiểu nguồn nhân lực cần thiết để xây dựng và duy trì hệ thống</a:t>
            </a:r>
          </a:p>
          <a:p>
            <a:pPr marL="342900" lvl="1" indent="-342900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Thước đo chất lượng thiết 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kế</a:t>
            </a:r>
          </a:p>
          <a:p>
            <a:pPr lvl="1"/>
            <a:r>
              <a:rPr lang="en-US" dirty="0"/>
              <a:t>Công sức cần thiết để đáp ứng nhu cầu của khách </a:t>
            </a:r>
            <a:r>
              <a:rPr lang="en-US" dirty="0" smtClean="0"/>
              <a:t>hàng</a:t>
            </a:r>
          </a:p>
          <a:p>
            <a:pPr lvl="2"/>
            <a:r>
              <a:rPr lang="en-US" dirty="0" smtClean="0"/>
              <a:t>Nếu công sức đó thấp và duy trì ở mức thấp trong suốt thời gian tồn tại của hệ thống =&gt; thiết kế tốt</a:t>
            </a:r>
          </a:p>
          <a:p>
            <a:pPr lvl="2"/>
            <a:r>
              <a:rPr lang="en-US" dirty="0" smtClean="0"/>
              <a:t>Nếu công sức đó tăng lên với mỗi bản phát hành mới =&gt; thiết kế tệ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146l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2123</TotalTime>
  <Words>415</Words>
  <Application>Microsoft Office PowerPoint</Application>
  <PresentationFormat>On-screen Show (4:3)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Corbel</vt:lpstr>
      <vt:lpstr>Gulim</vt:lpstr>
      <vt:lpstr>Tahoma</vt:lpstr>
      <vt:lpstr>Times New Roman</vt:lpstr>
      <vt:lpstr>Verdana</vt:lpstr>
      <vt:lpstr>Wingdings</vt:lpstr>
      <vt:lpstr>cdb2004146l</vt:lpstr>
      <vt:lpstr>CLEAN ARCHITECTURE</vt:lpstr>
      <vt:lpstr>Nội dung</vt:lpstr>
      <vt:lpstr>Thiết kế và kiến trúc</vt:lpstr>
      <vt:lpstr>Thiết kế và kiến trúc</vt:lpstr>
      <vt:lpstr>Thiết kế và kiến trúc</vt:lpstr>
      <vt:lpstr>Thiết kế và kiến trúc</vt:lpstr>
      <vt:lpstr>Thiết kế và kiến trúc</vt:lpstr>
      <vt:lpstr>Thiết kế và kiến trúc</vt:lpstr>
      <vt:lpstr>Mục tiêu của thiết kế tốt</vt:lpstr>
    </vt:vector>
  </TitlesOfParts>
  <Company>BABYDUCK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DANG BINH PHUONG</dc:creator>
  <cp:lastModifiedBy>PC</cp:lastModifiedBy>
  <cp:revision>124</cp:revision>
  <dcterms:created xsi:type="dcterms:W3CDTF">2007-09-05T08:24:33Z</dcterms:created>
  <dcterms:modified xsi:type="dcterms:W3CDTF">2021-10-29T09:22:47Z</dcterms:modified>
</cp:coreProperties>
</file>