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0" r:id="rId3"/>
    <p:sldId id="291"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99FF"/>
    <a:srgbClr val="FF66FF"/>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84284" autoAdjust="0"/>
  </p:normalViewPr>
  <p:slideViewPr>
    <p:cSldViewPr>
      <p:cViewPr>
        <p:scale>
          <a:sx n="100" d="100"/>
          <a:sy n="100" d="100"/>
        </p:scale>
        <p:origin x="883" y="-42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1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defRPr>
            </a:lvl1pPr>
          </a:lstStyle>
          <a:p>
            <a:pPr>
              <a:defRPr/>
            </a:pPr>
            <a:fld id="{46043DAD-D176-4772-B8CA-D308B7ACB4E8}" type="datetimeFigureOut">
              <a:rPr lang="en-US"/>
              <a:pPr>
                <a:defRPr/>
              </a:pPr>
              <a:t>11/9/2022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BD16F08-4285-4432-864C-41D94EA2D49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8BDA99-B9D0-4705-B363-3FBA883F4ED0}" type="slidenum">
              <a:rPr lang="en-US" altLang="en-US"/>
              <a:pPr eaLnBrk="1" hangingPunct="1"/>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So sánh</a:t>
            </a:r>
            <a:r>
              <a:rPr lang="vi-VN" baseline="0" dirty="0" smtClean="0"/>
              <a:t> đường cong trong hình 1.5 với các dòng mã được viết trên mỗi bản phát hành trong hình 1.2</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12</a:t>
            </a:fld>
            <a:endParaRPr lang="en-US" altLang="en-US"/>
          </a:p>
        </p:txBody>
      </p:sp>
    </p:spTree>
    <p:extLst>
      <p:ext uri="{BB962C8B-B14F-4D97-AF65-F5344CB8AC3E}">
        <p14:creationId xmlns:p14="http://schemas.microsoft.com/office/powerpoint/2010/main" val="1201144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Tiếp cận thị trường trước tiên chỉ đơn giản có nghĩa là bây giờ bạn đã có một loạt các đối thủ cạnh tranh theo đuổi và bạn phải đi trước họ bằng cách chạy nhanh nhất có thể.</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17</a:t>
            </a:fld>
            <a:endParaRPr lang="en-US" altLang="en-US"/>
          </a:p>
        </p:txBody>
      </p:sp>
    </p:spTree>
    <p:extLst>
      <p:ext uri="{BB962C8B-B14F-4D97-AF65-F5344CB8AC3E}">
        <p14:creationId xmlns:p14="http://schemas.microsoft.com/office/powerpoint/2010/main" val="541811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Tiếp cận thị trường trước tiên chỉ đơn giản có nghĩa là bây giờ bạn đã có một loạt các đối thủ cạnh tranh theo đuổi và bạn phải đi trước họ bằng cách chạy nhanh nhất có thể.</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18</a:t>
            </a:fld>
            <a:endParaRPr lang="en-US" altLang="en-US"/>
          </a:p>
        </p:txBody>
      </p:sp>
    </p:spTree>
    <p:extLst>
      <p:ext uri="{BB962C8B-B14F-4D97-AF65-F5344CB8AC3E}">
        <p14:creationId xmlns:p14="http://schemas.microsoft.com/office/powerpoint/2010/main" val="1060872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19</a:t>
            </a:fld>
            <a:endParaRPr lang="en-US" altLang="en-US"/>
          </a:p>
        </p:txBody>
      </p:sp>
    </p:spTree>
    <p:extLst>
      <p:ext uri="{BB962C8B-B14F-4D97-AF65-F5344CB8AC3E}">
        <p14:creationId xmlns:p14="http://schemas.microsoft.com/office/powerpoint/2010/main" val="136524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20</a:t>
            </a:fld>
            <a:endParaRPr lang="en-US" altLang="en-US"/>
          </a:p>
        </p:txBody>
      </p:sp>
    </p:spTree>
    <p:extLst>
      <p:ext uri="{BB962C8B-B14F-4D97-AF65-F5344CB8AC3E}">
        <p14:creationId xmlns:p14="http://schemas.microsoft.com/office/powerpoint/2010/main" val="2939329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21</a:t>
            </a:fld>
            <a:endParaRPr lang="en-US" altLang="en-US"/>
          </a:p>
        </p:txBody>
      </p:sp>
    </p:spTree>
    <p:extLst>
      <p:ext uri="{BB962C8B-B14F-4D97-AF65-F5344CB8AC3E}">
        <p14:creationId xmlns:p14="http://schemas.microsoft.com/office/powerpoint/2010/main" val="45331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22</a:t>
            </a:fld>
            <a:endParaRPr lang="en-US" altLang="en-US"/>
          </a:p>
        </p:txBody>
      </p:sp>
    </p:spTree>
    <p:extLst>
      <p:ext uri="{BB962C8B-B14F-4D97-AF65-F5344CB8AC3E}">
        <p14:creationId xmlns:p14="http://schemas.microsoft.com/office/powerpoint/2010/main" val="2659652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23</a:t>
            </a:fld>
            <a:endParaRPr lang="en-US" altLang="en-US"/>
          </a:p>
        </p:txBody>
      </p:sp>
    </p:spTree>
    <p:extLst>
      <p:ext uri="{BB962C8B-B14F-4D97-AF65-F5344CB8AC3E}">
        <p14:creationId xmlns:p14="http://schemas.microsoft.com/office/powerpoint/2010/main" val="34302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mọi</a:t>
            </a:r>
            <a:r>
              <a:rPr lang="vi-VN" baseline="0" dirty="0" smtClean="0"/>
              <a:t> trường hợp</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29</a:t>
            </a:fld>
            <a:endParaRPr lang="en-US" altLang="en-US"/>
          </a:p>
        </p:txBody>
      </p:sp>
    </p:spTree>
    <p:extLst>
      <p:ext uri="{BB962C8B-B14F-4D97-AF65-F5344CB8AC3E}">
        <p14:creationId xmlns:p14="http://schemas.microsoft.com/office/powerpoint/2010/main" val="186737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Năng</a:t>
            </a:r>
            <a:r>
              <a:rPr lang="vi-VN" baseline="0" dirty="0" smtClean="0"/>
              <a:t> suất của công ty cùng 1 khoảng thời gian</a:t>
            </a:r>
          </a:p>
          <a:p>
            <a:r>
              <a:rPr lang="vi-VN" baseline="0" dirty="0" smtClean="0"/>
              <a:t>Đo bằng các dòng mã (Lines of Code</a:t>
            </a:r>
            <a:r>
              <a:rPr lang="vi-VN" baseline="0" dirty="0" smtClean="0"/>
              <a:t>)</a:t>
            </a:r>
            <a:endParaRPr lang="en-US" baseline="0" dirty="0" smtClean="0"/>
          </a:p>
          <a:p>
            <a:r>
              <a:rPr lang="en-US" baseline="0" dirty="0" smtClean="0"/>
              <a:t>K</a:t>
            </a:r>
            <a:r>
              <a:rPr lang="en-US" baseline="0" smtClean="0"/>
              <a:t>: thousands</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4</a:t>
            </a:fld>
            <a:endParaRPr lang="en-US" altLang="en-US"/>
          </a:p>
        </p:txBody>
      </p:sp>
    </p:spTree>
    <p:extLst>
      <p:ext uri="{BB962C8B-B14F-4D97-AF65-F5344CB8AC3E}">
        <p14:creationId xmlns:p14="http://schemas.microsoft.com/office/powerpoint/2010/main" val="225770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Biểu</a:t>
            </a:r>
            <a:r>
              <a:rPr lang="vi-VN" baseline="0" dirty="0" smtClean="0"/>
              <a:t> đồ thực sự đáng sợ</a:t>
            </a:r>
          </a:p>
          <a:p>
            <a:r>
              <a:rPr lang="vi-VN" baseline="0" dirty="0" smtClean="0"/>
              <a:t>Hình 1.3 cho thấy chi phí trên mỗi dòng mã đã thay đổi như thế nào theo thời gian</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5</a:t>
            </a:fld>
            <a:endParaRPr lang="en-US" altLang="en-US"/>
          </a:p>
        </p:txBody>
      </p:sp>
    </p:spTree>
    <p:extLst>
      <p:ext uri="{BB962C8B-B14F-4D97-AF65-F5344CB8AC3E}">
        <p14:creationId xmlns:p14="http://schemas.microsoft.com/office/powerpoint/2010/main" val="1536491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Biểu</a:t>
            </a:r>
            <a:r>
              <a:rPr lang="vi-VN" baseline="0" dirty="0" smtClean="0"/>
              <a:t> đồ thực sự đáng sợ</a:t>
            </a:r>
          </a:p>
          <a:p>
            <a:r>
              <a:rPr lang="vi-VN" baseline="0" dirty="0" smtClean="0"/>
              <a:t>Hình 1.3 cho thấy chi phí trên mỗi dòng mã đã thay đổi như thế nào theo thời gian</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6</a:t>
            </a:fld>
            <a:endParaRPr lang="en-US" altLang="en-US"/>
          </a:p>
        </p:txBody>
      </p:sp>
    </p:spTree>
    <p:extLst>
      <p:ext uri="{BB962C8B-B14F-4D97-AF65-F5344CB8AC3E}">
        <p14:creationId xmlns:p14="http://schemas.microsoft.com/office/powerpoint/2010/main" val="52662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Chấp</a:t>
            </a:r>
            <a:r>
              <a:rPr lang="vi-VN" baseline="0" dirty="0" smtClean="0"/>
              <a:t> nhận cưỡi trên đường cong này để đi đến tận cùng sự xấu xí của nó</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7</a:t>
            </a:fld>
            <a:endParaRPr lang="en-US" altLang="en-US"/>
          </a:p>
        </p:txBody>
      </p:sp>
    </p:spTree>
    <p:extLst>
      <p:ext uri="{BB962C8B-B14F-4D97-AF65-F5344CB8AC3E}">
        <p14:creationId xmlns:p14="http://schemas.microsoft.com/office/powerpoint/2010/main" val="294581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a:t>
            </a:r>
            <a:r>
              <a:rPr lang="vi-VN" baseline="0" dirty="0" smtClean="0"/>
              <a:t> developers cực kỳ khó chịu</a:t>
            </a:r>
          </a:p>
          <a:p>
            <a:r>
              <a:rPr lang="vi-VN" baseline="0" dirty="0" smtClean="0"/>
              <a:t>	Ai cũng chăm chỉ làm việc</a:t>
            </a:r>
          </a:p>
          <a:p>
            <a:r>
              <a:rPr lang="vi-VN" baseline="0" dirty="0" smtClean="0"/>
              <a:t>	Không ai giảm sút nổ lực của họ</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8</a:t>
            </a:fld>
            <a:endParaRPr lang="en-US" altLang="en-US"/>
          </a:p>
        </p:txBody>
      </p:sp>
    </p:spTree>
    <p:extLst>
      <p:ext uri="{BB962C8B-B14F-4D97-AF65-F5344CB8AC3E}">
        <p14:creationId xmlns:p14="http://schemas.microsoft.com/office/powerpoint/2010/main" val="300232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a:t>
            </a:r>
            <a:r>
              <a:rPr lang="vi-VN" baseline="0" dirty="0" smtClean="0"/>
              <a:t> developers cực kỳ khó chịu</a:t>
            </a:r>
          </a:p>
          <a:p>
            <a:r>
              <a:rPr lang="vi-VN" baseline="0" dirty="0" smtClean="0"/>
              <a:t>	Ai cũng chăm chỉ làm việc</a:t>
            </a:r>
          </a:p>
          <a:p>
            <a:r>
              <a:rPr lang="vi-VN" baseline="0" dirty="0" smtClean="0"/>
              <a:t>	Không ai giảm sút nổ lực của họ</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9</a:t>
            </a:fld>
            <a:endParaRPr lang="en-US" altLang="en-US"/>
          </a:p>
        </p:txBody>
      </p:sp>
    </p:spTree>
    <p:extLst>
      <p:ext uri="{BB962C8B-B14F-4D97-AF65-F5344CB8AC3E}">
        <p14:creationId xmlns:p14="http://schemas.microsoft.com/office/powerpoint/2010/main" val="1156940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Hình</a:t>
            </a:r>
            <a:r>
              <a:rPr lang="vi-VN" baseline="0" dirty="0" smtClean="0"/>
              <a:t> 1.5 mô tả bảng lương phát phát triển hàng tháng trong cùng khoảng thời gian</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10</a:t>
            </a:fld>
            <a:endParaRPr lang="en-US" altLang="en-US"/>
          </a:p>
        </p:txBody>
      </p:sp>
    </p:spTree>
    <p:extLst>
      <p:ext uri="{BB962C8B-B14F-4D97-AF65-F5344CB8AC3E}">
        <p14:creationId xmlns:p14="http://schemas.microsoft.com/office/powerpoint/2010/main" val="34745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Chỉ</a:t>
            </a:r>
            <a:r>
              <a:rPr lang="vi-VN" baseline="0" dirty="0" smtClean="0"/>
              <a:t> riêng biểu đồ này thôi là đã thấy đáng sợ</a:t>
            </a:r>
            <a:endParaRPr lang="en-US" dirty="0"/>
          </a:p>
        </p:txBody>
      </p:sp>
      <p:sp>
        <p:nvSpPr>
          <p:cNvPr id="4" name="Slide Number Placeholder 3"/>
          <p:cNvSpPr>
            <a:spLocks noGrp="1"/>
          </p:cNvSpPr>
          <p:nvPr>
            <p:ph type="sldNum" sz="quarter" idx="10"/>
          </p:nvPr>
        </p:nvSpPr>
        <p:spPr/>
        <p:txBody>
          <a:bodyPr/>
          <a:lstStyle/>
          <a:p>
            <a:fld id="{3BD16F08-4285-4432-864C-41D94EA2D49F}" type="slidenum">
              <a:rPr lang="en-US" altLang="en-US" smtClean="0"/>
              <a:pPr/>
              <a:t>11</a:t>
            </a:fld>
            <a:endParaRPr lang="en-US" altLang="en-US"/>
          </a:p>
        </p:txBody>
      </p:sp>
    </p:spTree>
    <p:extLst>
      <p:ext uri="{BB962C8B-B14F-4D97-AF65-F5344CB8AC3E}">
        <p14:creationId xmlns:p14="http://schemas.microsoft.com/office/powerpoint/2010/main" val="2416389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pPr>
              <a:defRPr/>
            </a:pPr>
            <a:endParaRPr lang="en-US">
              <a:latin typeface="Arial" charset="0"/>
            </a:endParaRPr>
          </a:p>
        </p:txBody>
      </p:sp>
      <p:sp>
        <p:nvSpPr>
          <p:cNvPr id="5" name="Rectangle 4"/>
          <p:cNvSpPr>
            <a:spLocks noChangeArrowheads="1"/>
          </p:cNvSpPr>
          <p:nvPr/>
        </p:nvSpPr>
        <p:spPr bwMode="white">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pPr>
              <a:defRPr/>
            </a:pPr>
            <a:endParaRPr lang="en-US">
              <a:latin typeface="Arial" charset="0"/>
            </a:endParaRPr>
          </a:p>
        </p:txBody>
      </p:sp>
      <p:sp>
        <p:nvSpPr>
          <p:cNvPr id="6" name="Rectangle 5"/>
          <p:cNvSpPr>
            <a:spLocks noChangeArrowheads="1"/>
          </p:cNvSpPr>
          <p:nvPr/>
        </p:nvSpPr>
        <p:spPr bwMode="gray">
          <a:xfrm>
            <a:off x="0" y="2149475"/>
            <a:ext cx="9144000" cy="2498725"/>
          </a:xfrm>
          <a:prstGeom prst="rect">
            <a:avLst/>
          </a:prstGeom>
          <a:solidFill>
            <a:schemeClr val="tx1"/>
          </a:solidFill>
          <a:ln w="9525">
            <a:noFill/>
            <a:miter lim="800000"/>
            <a:headEnd/>
            <a:tailEnd/>
          </a:ln>
          <a:effectLst/>
        </p:spPr>
        <p:txBody>
          <a:bodyPr wrap="none" anchor="ctr"/>
          <a:lstStyle/>
          <a:p>
            <a:pPr>
              <a:defRPr/>
            </a:pPr>
            <a:endParaRPr lang="en-US">
              <a:latin typeface="Arial" charset="0"/>
            </a:endParaRPr>
          </a:p>
        </p:txBody>
      </p:sp>
      <p:sp>
        <p:nvSpPr>
          <p:cNvPr id="7" name="Freeform 6"/>
          <p:cNvSpPr>
            <a:spLocks/>
          </p:cNvSpPr>
          <p:nvPr/>
        </p:nvSpPr>
        <p:spPr bwMode="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headEnd/>
            <a:tailEnd/>
          </a:ln>
          <a:effectLst/>
        </p:spPr>
        <p:txBody>
          <a:bodyPr/>
          <a:lstStyle/>
          <a:p>
            <a:pPr>
              <a:defRPr/>
            </a:pPr>
            <a:endParaRPr lang="en-US">
              <a:latin typeface="Arial" charset="0"/>
            </a:endParaRPr>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latin typeface="Arial" charset="0"/>
            </a:endParaRPr>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latin typeface="Arial" charset="0"/>
            </a:endParaRPr>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latin typeface="Arial" charset="0"/>
            </a:endParaRP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B4AB145-C63E-4106-AF89-5AF67B420174}"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w="9525">
            <a:noFill/>
            <a:miter lim="800000"/>
            <a:headEnd/>
            <a:tailEnd/>
          </a:ln>
          <a:effectLst/>
        </p:spPr>
        <p:txBody>
          <a:bodyPr/>
          <a:lstStyle>
            <a:lvl1pPr marL="0" indent="0" algn="r">
              <a:buFont typeface="Wingdings" pitchFamily="2" charset="2"/>
              <a:buNone/>
              <a:defRPr sz="1600" b="0">
                <a:solidFill>
                  <a:schemeClr val="bg1"/>
                </a:solidFill>
              </a:defRPr>
            </a:lvl1pPr>
          </a:lstStyle>
          <a:p>
            <a:pPr>
              <a:spcBef>
                <a:spcPct val="20000"/>
              </a:spcBef>
              <a:buClr>
                <a:schemeClr val="hlink"/>
              </a:buClr>
              <a:defRPr/>
            </a:pPr>
            <a:r>
              <a:rPr lang="en-US" kern="0" dirty="0" smtClean="0">
                <a:solidFill>
                  <a:schemeClr val="tx1"/>
                </a:solidFill>
                <a:latin typeface="+mn-lt"/>
              </a:rPr>
              <a:t>Lê</a:t>
            </a:r>
            <a:r>
              <a:rPr lang="en-US" kern="0" baseline="0" dirty="0" smtClean="0">
                <a:solidFill>
                  <a:schemeClr val="tx1"/>
                </a:solidFill>
                <a:latin typeface="+mn-lt"/>
              </a:rPr>
              <a:t> Huỳnh Phước</a:t>
            </a:r>
            <a:endParaRPr lang="en-US" kern="0" dirty="0" smtClean="0">
              <a:solidFill>
                <a:schemeClr val="tx1"/>
              </a:solidFill>
              <a:latin typeface="+mn-lt"/>
            </a:endParaRPr>
          </a:p>
          <a:p>
            <a:pPr>
              <a:spcBef>
                <a:spcPct val="20000"/>
              </a:spcBef>
              <a:buClr>
                <a:schemeClr val="hlink"/>
              </a:buClr>
              <a:defRPr/>
            </a:pPr>
            <a:r>
              <a:rPr lang="en-US" sz="1200" kern="0" dirty="0" smtClean="0">
                <a:solidFill>
                  <a:schemeClr val="tx1"/>
                </a:solidFill>
                <a:latin typeface="+mn-lt"/>
              </a:rPr>
              <a:t>phuoclh@giadinh.edu.vn</a:t>
            </a:r>
            <a:endParaRPr lang="en-US" sz="1200" kern="0" dirty="0">
              <a:solidFill>
                <a:schemeClr val="tx1"/>
              </a:solidFill>
              <a:latin typeface="+mn-lt"/>
            </a:endParaRPr>
          </a:p>
        </p:txBody>
      </p:sp>
      <p:sp>
        <p:nvSpPr>
          <p:cNvPr id="3074" name="Rectangle 2"/>
          <p:cNvSpPr>
            <a:spLocks noGrp="1" noChangeArrowheads="1"/>
          </p:cNvSpPr>
          <p:nvPr>
            <p:ph type="ctrTitle"/>
          </p:nvPr>
        </p:nvSpPr>
        <p:spPr bwMode="gray">
          <a:xfrm>
            <a:off x="1143000" y="990600"/>
            <a:ext cx="6705600" cy="533400"/>
          </a:xfrm>
        </p:spPr>
        <p:txBody>
          <a:bodyPr/>
          <a:lstStyle>
            <a:lvl1pPr algn="r">
              <a:defRPr sz="3600" b="1">
                <a:solidFill>
                  <a:schemeClr val="tx2"/>
                </a:solidFill>
              </a:defRPr>
            </a:lvl1pPr>
          </a:lstStyle>
          <a:p>
            <a:r>
              <a:rPr lang="en-US" dirty="0"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pPr>
              <a:defRPr/>
            </a:pPr>
            <a:endParaRPr lang="en-US"/>
          </a:p>
        </p:txBody>
      </p:sp>
    </p:spTree>
    <p:extLst>
      <p:ext uri="{BB962C8B-B14F-4D97-AF65-F5344CB8AC3E}">
        <p14:creationId xmlns:p14="http://schemas.microsoft.com/office/powerpoint/2010/main" val="257133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4487477A-518C-442B-9D80-9E16E9DBF7D0}"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393527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25615608-1B67-4695-BA75-F34ACD1002A1}"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282934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EBB06C5-C887-4EC6-8F7E-FF3B42266E69}"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393312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634270F-DC56-44F2-BB39-6FBFA704CEC7}"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27875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16101D93-DF44-4FE5-AF3B-A3686D616CD9}"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smtClean="0"/>
            </a:lvl1pPr>
          </a:lstStyle>
          <a:p>
            <a:pPr>
              <a:defRPr/>
            </a:pPr>
            <a:endParaRPr lang="en-US"/>
          </a:p>
        </p:txBody>
      </p:sp>
    </p:spTree>
    <p:extLst>
      <p:ext uri="{BB962C8B-B14F-4D97-AF65-F5344CB8AC3E}">
        <p14:creationId xmlns:p14="http://schemas.microsoft.com/office/powerpoint/2010/main" val="251995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D4D3069-3766-46E9-AC7B-20DC9A4F1C50}"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smtClean="0"/>
            </a:lvl1pPr>
          </a:lstStyle>
          <a:p>
            <a:pPr>
              <a:defRPr/>
            </a:pPr>
            <a:endParaRPr lang="en-US"/>
          </a:p>
        </p:txBody>
      </p:sp>
    </p:spTree>
    <p:extLst>
      <p:ext uri="{BB962C8B-B14F-4D97-AF65-F5344CB8AC3E}">
        <p14:creationId xmlns:p14="http://schemas.microsoft.com/office/powerpoint/2010/main" val="28996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2559CC9F-FCE8-40C8-A4EB-632551F55A4E}"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323915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15C84B18-688C-48E2-9FD5-B87B506A6540}"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10394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1891CC85-75DC-4C07-A831-26B32FF425EC}"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272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58BFCC-627D-401F-9634-AB015631A5F7}"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4041416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0FA4275-1572-4E2D-80B7-2F9E23A6854F}"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27113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DA68517-E80D-4246-AC3F-88720CEE867F}"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366482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a:effectLst/>
        </p:spPr>
        <p:txBody>
          <a:bodyPr/>
          <a:lstStyle/>
          <a:p>
            <a:pPr>
              <a:defRPr/>
            </a:pPr>
            <a:endParaRPr lang="en-US">
              <a:latin typeface="Arial" charset="0"/>
            </a:endParaRPr>
          </a:p>
        </p:txBody>
      </p:sp>
      <p:grpSp>
        <p:nvGrpSpPr>
          <p:cNvPr id="1027"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a:effectLst/>
          </p:spPr>
          <p:txBody>
            <a:bodyPr wrap="none" anchor="ctr"/>
            <a:lstStyle/>
            <a:p>
              <a:pPr>
                <a:defRPr/>
              </a:pPr>
              <a:endParaRPr lang="en-US">
                <a:latin typeface="Arial" charset="0"/>
              </a:endParaRPr>
            </a:p>
          </p:txBody>
        </p:sp>
        <p:sp>
          <p:nvSpPr>
            <p:cNvPr id="1042" name="Rectangle 18"/>
            <p:cNvSpPr>
              <a:spLocks noChangeArrowheads="1"/>
            </p:cNvSpPr>
            <p:nvPr/>
          </p:nvSpPr>
          <p:spPr bwMode="gray">
            <a:xfrm>
              <a:off x="5040" y="219"/>
              <a:ext cx="720" cy="393"/>
            </a:xfrm>
            <a:prstGeom prst="rect">
              <a:avLst/>
            </a:prstGeom>
            <a:solidFill>
              <a:schemeClr val="tx1"/>
            </a:solidFill>
            <a:ln w="9525">
              <a:noFill/>
              <a:miter lim="800000"/>
              <a:headEnd/>
              <a:tailEnd/>
            </a:ln>
            <a:effectLst/>
          </p:spPr>
          <p:txBody>
            <a:bodyPr wrap="none" anchor="ctr"/>
            <a:lstStyle/>
            <a:p>
              <a:pPr>
                <a:defRPr/>
              </a:pPr>
              <a:endParaRPr lang="en-US">
                <a:latin typeface="Arial" charset="0"/>
              </a:endParaRPr>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en-US">
              <a:latin typeface="Arial" charset="0"/>
            </a:endParaRPr>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en-US">
              <a:latin typeface="Arial" charset="0"/>
            </a:endParaRPr>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en-US">
              <a:latin typeface="Arial" charset="0"/>
            </a:endParaRPr>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smtClean="0">
                <a:latin typeface="+mn-lt"/>
              </a:defRPr>
            </a:lvl1pPr>
          </a:lstStyle>
          <a:p>
            <a:pPr>
              <a:defRPr/>
            </a:pPr>
            <a:endParaRPr lang="en-US"/>
          </a:p>
        </p:txBody>
      </p:sp>
      <p:sp>
        <p:nvSpPr>
          <p:cNvPr id="1047" name="AutoShape 23"/>
          <p:cNvSpPr>
            <a:spLocks noChangeArrowheads="1"/>
          </p:cNvSpPr>
          <p:nvPr userDrawn="1"/>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48" name="AutoShape 24"/>
          <p:cNvSpPr>
            <a:spLocks noChangeArrowheads="1"/>
          </p:cNvSpPr>
          <p:nvPr userDrawn="1"/>
        </p:nvSpPr>
        <p:spPr bwMode="gray">
          <a:xfrm>
            <a:off x="517525" y="228600"/>
            <a:ext cx="473075" cy="419100"/>
          </a:xfrm>
          <a:prstGeom prst="hexagon">
            <a:avLst>
              <a:gd name="adj" fmla="val 30000"/>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Arial" charset="0"/>
              </a:rPr>
              <a:t>&amp;</a:t>
            </a:r>
          </a:p>
        </p:txBody>
      </p:sp>
      <p:sp>
        <p:nvSpPr>
          <p:cNvPr id="1049" name="AutoShape 25"/>
          <p:cNvSpPr>
            <a:spLocks noChangeArrowheads="1"/>
          </p:cNvSpPr>
          <p:nvPr userDrawn="1"/>
        </p:nvSpPr>
        <p:spPr bwMode="gray">
          <a:xfrm>
            <a:off x="517525" y="647700"/>
            <a:ext cx="473075" cy="419100"/>
          </a:xfrm>
          <a:prstGeom prst="hexagon">
            <a:avLst>
              <a:gd name="adj" fmla="val 30000"/>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Arial" charset="0"/>
              </a:rPr>
              <a:t>BB</a:t>
            </a:r>
            <a:endParaRPr lang="en-US" sz="1600" b="1" baseline="30000">
              <a:solidFill>
                <a:schemeClr val="bg1"/>
              </a:solidFill>
              <a:latin typeface="Arial" charset="0"/>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86238B5-1F66-427A-BEF3-989EC988D15C}" type="slidenum">
              <a:rPr lang="en-US" altLang="en-US">
                <a:solidFill>
                  <a:schemeClr val="bg1"/>
                </a:solidFill>
                <a:latin typeface="Corbel" panose="020B0503020204020204" pitchFamily="34" charset="0"/>
              </a:rPr>
              <a:pPr algn="ctr" eaLnBrk="1" hangingPunct="1"/>
              <a:t>‹#›</a:t>
            </a:fld>
            <a:endParaRPr lang="en-US" altLang="en-US">
              <a:solidFill>
                <a:schemeClr val="bg1"/>
              </a:solidFill>
              <a:latin typeface="Corbel" panose="020B0503020204020204"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dt="0"/>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Verdana" pitchFamily="34" charset="0"/>
        </a:defRPr>
      </a:lvl2pPr>
      <a:lvl3pPr algn="l" rtl="0" fontAlgn="base">
        <a:spcBef>
          <a:spcPct val="0"/>
        </a:spcBef>
        <a:spcAft>
          <a:spcPct val="0"/>
        </a:spcAft>
        <a:defRPr sz="3200">
          <a:solidFill>
            <a:schemeClr val="bg1"/>
          </a:solidFill>
          <a:latin typeface="Verdana" pitchFamily="34" charset="0"/>
        </a:defRPr>
      </a:lvl3pPr>
      <a:lvl4pPr algn="l" rtl="0" fontAlgn="base">
        <a:spcBef>
          <a:spcPct val="0"/>
        </a:spcBef>
        <a:spcAft>
          <a:spcPct val="0"/>
        </a:spcAft>
        <a:defRPr sz="3200">
          <a:solidFill>
            <a:schemeClr val="bg1"/>
          </a:solidFill>
          <a:latin typeface="Verdana" pitchFamily="34" charset="0"/>
        </a:defRPr>
      </a:lvl4pPr>
      <a:lvl5pPr algn="l" rtl="0" fontAlgn="base">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en-US" altLang="en-US" dirty="0" smtClean="0"/>
              <a:t>CLEAN ARCHITECTURE</a:t>
            </a:r>
            <a:endParaRPr lang="en-US" altLang="en-US" sz="6000" dirty="0" smtClean="0"/>
          </a:p>
        </p:txBody>
      </p:sp>
      <p:sp>
        <p:nvSpPr>
          <p:cNvPr id="15364" name="Rectangle 3"/>
          <p:cNvSpPr>
            <a:spLocks noGrp="1" noChangeArrowheads="1"/>
          </p:cNvSpPr>
          <p:nvPr>
            <p:ph type="subTitle" idx="4294967295"/>
          </p:nvPr>
        </p:nvSpPr>
        <p:spPr bwMode="white">
          <a:xfrm>
            <a:off x="3505200" y="2971800"/>
            <a:ext cx="4343400" cy="685800"/>
          </a:xfrm>
        </p:spPr>
        <p:txBody>
          <a:bodyPr/>
          <a:lstStyle/>
          <a:p>
            <a:pPr marL="0" indent="0" algn="r">
              <a:buFont typeface="Wingdings" panose="05000000000000000000" pitchFamily="2" charset="2"/>
              <a:buNone/>
            </a:pPr>
            <a:r>
              <a:rPr lang="vi-VN" altLang="en-US" sz="2400" dirty="0" smtClean="0">
                <a:solidFill>
                  <a:schemeClr val="bg1"/>
                </a:solidFill>
              </a:rPr>
              <a:t>CASE STUDY</a:t>
            </a:r>
            <a:endParaRPr lang="en-US" altLang="en-US" sz="2400" dirty="0" smtClean="0">
              <a:solidFill>
                <a:schemeClr val="bg1"/>
              </a:solidFill>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563563"/>
          </a:xfrm>
        </p:spPr>
        <p:txBody>
          <a:bodyPr/>
          <a:lstStyle/>
          <a:p>
            <a:r>
              <a:rPr lang="vi-VN" dirty="0" smtClean="0"/>
              <a:t>Quan điểm của giám đốc điều hành</a:t>
            </a:r>
            <a:endParaRPr lang="en-US" dirty="0"/>
          </a:p>
        </p:txBody>
      </p:sp>
      <p:sp>
        <p:nvSpPr>
          <p:cNvPr id="3" name="Content Placeholder 2"/>
          <p:cNvSpPr>
            <a:spLocks noGrp="1"/>
          </p:cNvSpPr>
          <p:nvPr>
            <p:ph idx="1"/>
          </p:nvPr>
        </p:nvSpPr>
        <p:spPr>
          <a:xfrm>
            <a:off x="152400" y="1295400"/>
            <a:ext cx="4648200" cy="5029200"/>
          </a:xfrm>
        </p:spPr>
        <p:txBody>
          <a:bodyPr/>
          <a:lstStyle/>
          <a:p>
            <a:r>
              <a:rPr lang="vi-VN" dirty="0" smtClean="0"/>
              <a:t>Bản phát hành thứ 1</a:t>
            </a:r>
          </a:p>
          <a:p>
            <a:pPr lvl="1"/>
            <a:r>
              <a:rPr lang="vi-VN" dirty="0" smtClean="0"/>
              <a:t>được chuyển giao với mức lương thàng tháng là vài trăm nghìn đô la</a:t>
            </a:r>
          </a:p>
          <a:p>
            <a:r>
              <a:rPr lang="vi-VN" dirty="0" smtClean="0"/>
              <a:t>Đến lần phát hành thứ 8</a:t>
            </a:r>
          </a:p>
          <a:p>
            <a:pPr lvl="1"/>
            <a:r>
              <a:rPr lang="vi-VN" dirty="0" smtClean="0"/>
              <a:t>Tiền lương hàng tháng là 20 triệu đô và đang tăng lên</a:t>
            </a:r>
            <a:endParaRPr lang="en-US" dirty="0"/>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3"/>
          <a:stretch>
            <a:fillRect/>
          </a:stretch>
        </p:blipFill>
        <p:spPr>
          <a:xfrm>
            <a:off x="4687478" y="2438400"/>
            <a:ext cx="4456522" cy="2209975"/>
          </a:xfrm>
          <a:prstGeom prst="rect">
            <a:avLst/>
          </a:prstGeom>
        </p:spPr>
      </p:pic>
    </p:spTree>
    <p:extLst>
      <p:ext uri="{BB962C8B-B14F-4D97-AF65-F5344CB8AC3E}">
        <p14:creationId xmlns:p14="http://schemas.microsoft.com/office/powerpoint/2010/main" val="272175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563563"/>
          </a:xfrm>
        </p:spPr>
        <p:txBody>
          <a:bodyPr/>
          <a:lstStyle/>
          <a:p>
            <a:r>
              <a:rPr lang="vi-VN" dirty="0" smtClean="0"/>
              <a:t>Quan điểm của giám đốc điều hành</a:t>
            </a:r>
            <a:endParaRPr lang="en-US" dirty="0"/>
          </a:p>
        </p:txBody>
      </p:sp>
      <p:sp>
        <p:nvSpPr>
          <p:cNvPr id="3" name="Content Placeholder 2"/>
          <p:cNvSpPr>
            <a:spLocks noGrp="1"/>
          </p:cNvSpPr>
          <p:nvPr>
            <p:ph idx="1"/>
          </p:nvPr>
        </p:nvSpPr>
        <p:spPr>
          <a:xfrm>
            <a:off x="152400" y="1295400"/>
            <a:ext cx="4648200" cy="5029200"/>
          </a:xfrm>
        </p:spPr>
        <p:txBody>
          <a:bodyPr/>
          <a:lstStyle/>
          <a:p>
            <a:r>
              <a:rPr lang="vi-VN" dirty="0" smtClean="0"/>
              <a:t>Điều gì đó “kinh khủng” đang xảy ra</a:t>
            </a:r>
          </a:p>
          <a:p>
            <a:r>
              <a:rPr lang="vi-VN" dirty="0" smtClean="0"/>
              <a:t>Hy vọng doanh thu cao hơn chi phí</a:t>
            </a:r>
          </a:p>
          <a:p>
            <a:pPr lvl="1"/>
            <a:r>
              <a:rPr lang="vi-VN" dirty="0" smtClean="0"/>
              <a:t>hợp lý</a:t>
            </a:r>
          </a:p>
          <a:p>
            <a:pPr marL="342900" lvl="1" indent="-342900">
              <a:buClr>
                <a:schemeClr val="hlink"/>
              </a:buClr>
              <a:buFont typeface="Wingdings" panose="05000000000000000000" pitchFamily="2" charset="2"/>
              <a:buChar char="v"/>
            </a:pPr>
            <a:r>
              <a:rPr lang="vi-VN" dirty="0">
                <a:latin typeface="+mn-lt"/>
                <a:ea typeface="+mn-ea"/>
                <a:cs typeface="+mn-cs"/>
              </a:rPr>
              <a:t>Đường cong đáng lo ngại</a:t>
            </a:r>
            <a:endParaRPr lang="en-US" dirty="0">
              <a:latin typeface="+mn-lt"/>
              <a:ea typeface="+mn-ea"/>
              <a:cs typeface="+mn-cs"/>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3"/>
          <a:stretch>
            <a:fillRect/>
          </a:stretch>
        </p:blipFill>
        <p:spPr>
          <a:xfrm>
            <a:off x="4687478" y="2438400"/>
            <a:ext cx="4456522" cy="2209975"/>
          </a:xfrm>
          <a:prstGeom prst="rect">
            <a:avLst/>
          </a:prstGeom>
        </p:spPr>
      </p:pic>
    </p:spTree>
    <p:extLst>
      <p:ext uri="{BB962C8B-B14F-4D97-AF65-F5344CB8AC3E}">
        <p14:creationId xmlns:p14="http://schemas.microsoft.com/office/powerpoint/2010/main" val="403546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563563"/>
          </a:xfrm>
        </p:spPr>
        <p:txBody>
          <a:bodyPr/>
          <a:lstStyle/>
          <a:p>
            <a:r>
              <a:rPr lang="vi-VN" dirty="0" smtClean="0"/>
              <a:t>Quan điểm của giám đốc điều hành</a:t>
            </a:r>
            <a:endParaRPr lang="en-US" dirty="0"/>
          </a:p>
        </p:txBody>
      </p:sp>
      <p:sp>
        <p:nvSpPr>
          <p:cNvPr id="3" name="Content Placeholder 2"/>
          <p:cNvSpPr>
            <a:spLocks noGrp="1"/>
          </p:cNvSpPr>
          <p:nvPr>
            <p:ph idx="1"/>
          </p:nvPr>
        </p:nvSpPr>
        <p:spPr>
          <a:xfrm>
            <a:off x="115432" y="3900816"/>
            <a:ext cx="8723767" cy="5029200"/>
          </a:xfrm>
        </p:spPr>
        <p:txBody>
          <a:bodyPr/>
          <a:lstStyle/>
          <a:p>
            <a:r>
              <a:rPr lang="vi-VN" dirty="0" smtClean="0">
                <a:latin typeface="+mn-lt"/>
                <a:ea typeface="+mn-ea"/>
                <a:cs typeface="+mn-cs"/>
              </a:rPr>
              <a:t>Vài trăm ngàn đô lúc ban đầu, có được rất nhiều chức năng</a:t>
            </a:r>
          </a:p>
          <a:p>
            <a:r>
              <a:rPr lang="vi-VN" dirty="0" smtClean="0"/>
              <a:t>20 triệu đô về sau, hầu như không có được gì</a:t>
            </a:r>
          </a:p>
          <a:p>
            <a:r>
              <a:rPr lang="vi-VN" dirty="0" smtClean="0">
                <a:latin typeface="+mn-lt"/>
                <a:ea typeface="+mn-ea"/>
                <a:cs typeface="+mn-cs"/>
              </a:rPr>
              <a:t>=&gt; ngăn chặn ngay lập tức thảm họa</a:t>
            </a:r>
            <a:endParaRPr lang="en-US" dirty="0">
              <a:latin typeface="+mn-lt"/>
              <a:ea typeface="+mn-ea"/>
              <a:cs typeface="+mn-cs"/>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3"/>
          <a:stretch>
            <a:fillRect/>
          </a:stretch>
        </p:blipFill>
        <p:spPr>
          <a:xfrm>
            <a:off x="55949" y="1219200"/>
            <a:ext cx="4456522" cy="2209975"/>
          </a:xfrm>
          <a:prstGeom prst="rect">
            <a:avLst/>
          </a:prstGeom>
          <a:ln>
            <a:solidFill>
              <a:schemeClr val="accent1"/>
            </a:solidFill>
          </a:ln>
        </p:spPr>
      </p:pic>
      <p:pic>
        <p:nvPicPr>
          <p:cNvPr id="6" name="Picture 5"/>
          <p:cNvPicPr>
            <a:picLocks noChangeAspect="1"/>
          </p:cNvPicPr>
          <p:nvPr/>
        </p:nvPicPr>
        <p:blipFill rotWithShape="1">
          <a:blip r:embed="rId4"/>
          <a:srcRect r="12580"/>
          <a:stretch/>
        </p:blipFill>
        <p:spPr>
          <a:xfrm>
            <a:off x="4582212" y="1219200"/>
            <a:ext cx="4572000" cy="2672975"/>
          </a:xfrm>
          <a:prstGeom prst="rect">
            <a:avLst/>
          </a:prstGeom>
          <a:ln>
            <a:solidFill>
              <a:schemeClr val="accent1"/>
            </a:solidFill>
          </a:ln>
        </p:spPr>
      </p:pic>
    </p:spTree>
    <p:extLst>
      <p:ext uri="{BB962C8B-B14F-4D97-AF65-F5344CB8AC3E}">
        <p14:creationId xmlns:p14="http://schemas.microsoft.com/office/powerpoint/2010/main" val="687706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Nhưng</a:t>
            </a:r>
            <a:endParaRPr lang="en-US" dirty="0"/>
          </a:p>
        </p:txBody>
      </p:sp>
      <p:sp>
        <p:nvSpPr>
          <p:cNvPr id="3" name="Content Placeholder 2"/>
          <p:cNvSpPr>
            <a:spLocks noGrp="1"/>
          </p:cNvSpPr>
          <p:nvPr>
            <p:ph idx="1"/>
          </p:nvPr>
        </p:nvSpPr>
        <p:spPr/>
        <p:txBody>
          <a:bodyPr/>
          <a:lstStyle/>
          <a:p>
            <a:r>
              <a:rPr lang="vi-VN" dirty="0" smtClean="0"/>
              <a:t>Cần phải làm gì?</a:t>
            </a:r>
          </a:p>
          <a:p>
            <a:r>
              <a:rPr lang="vi-VN" dirty="0" smtClean="0"/>
              <a:t>Điều gì đã xảy ra?</a:t>
            </a:r>
          </a:p>
          <a:p>
            <a:r>
              <a:rPr lang="vi-VN" dirty="0" smtClean="0"/>
              <a:t>CÁc giám đốc điều hành có thể làm gì, ngoài việc</a:t>
            </a:r>
          </a:p>
          <a:p>
            <a:pPr lvl="1"/>
            <a:r>
              <a:rPr lang="vi-VN" dirty="0" smtClean="0"/>
              <a:t>Giậm chân tại chỗ và</a:t>
            </a:r>
          </a:p>
          <a:p>
            <a:pPr lvl="1"/>
            <a:r>
              <a:rPr lang="vi-VN" dirty="0" smtClean="0"/>
              <a:t>Giận dữ với các nhà phát triển</a:t>
            </a:r>
          </a:p>
          <a:p>
            <a:endParaRPr lang="vi-VN" dirty="0" smtClean="0"/>
          </a:p>
          <a:p>
            <a:endParaRPr lang="en-US"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820946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chuyện Rùa và Thỏ</a:t>
            </a:r>
            <a:endParaRPr lang="en-US" dirty="0"/>
          </a:p>
        </p:txBody>
      </p:sp>
      <p:sp>
        <p:nvSpPr>
          <p:cNvPr id="3" name="Content Placeholder 2"/>
          <p:cNvSpPr>
            <a:spLocks noGrp="1"/>
          </p:cNvSpPr>
          <p:nvPr>
            <p:ph idx="1"/>
          </p:nvPr>
        </p:nvSpPr>
        <p:spPr>
          <a:xfrm>
            <a:off x="152400" y="1524000"/>
            <a:ext cx="4495800" cy="4800600"/>
          </a:xfrm>
        </p:spPr>
        <p:txBody>
          <a:bodyPr/>
          <a:lstStyle/>
          <a:p>
            <a:r>
              <a:rPr lang="vi-VN" dirty="0" smtClean="0"/>
              <a:t>“Chậm và kiên định sẽ chiến thắng cuộc đua”</a:t>
            </a:r>
          </a:p>
          <a:p>
            <a:r>
              <a:rPr lang="vi-VN" dirty="0" smtClean="0"/>
              <a:t>“Cuộc đua không phải là </a:t>
            </a:r>
            <a:r>
              <a:rPr lang="vi-VN" i="1" dirty="0" smtClean="0"/>
              <a:t>sự chóng vánh</a:t>
            </a:r>
            <a:r>
              <a:rPr lang="vi-VN" dirty="0" smtClean="0"/>
              <a:t>, cũng không phải là trận chiến với kẻ mạnh”</a:t>
            </a:r>
          </a:p>
          <a:p>
            <a:r>
              <a:rPr lang="vi-VN" dirty="0" smtClean="0"/>
              <a:t>“Càng vội vàng càng làm giảm tốc độ”</a:t>
            </a:r>
          </a:p>
          <a:p>
            <a:endParaRPr lang="en-US" dirty="0"/>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2"/>
          <a:stretch>
            <a:fillRect/>
          </a:stretch>
        </p:blipFill>
        <p:spPr>
          <a:xfrm>
            <a:off x="4623847" y="1804038"/>
            <a:ext cx="4334384" cy="3802488"/>
          </a:xfrm>
          <a:prstGeom prst="rect">
            <a:avLst/>
          </a:prstGeom>
        </p:spPr>
      </p:pic>
    </p:spTree>
    <p:extLst>
      <p:ext uri="{BB962C8B-B14F-4D97-AF65-F5344CB8AC3E}">
        <p14:creationId xmlns:p14="http://schemas.microsoft.com/office/powerpoint/2010/main" val="3434227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chuyện Rùa và Thỏ</a:t>
            </a:r>
            <a:endParaRPr lang="en-US" dirty="0"/>
          </a:p>
        </p:txBody>
      </p:sp>
      <p:sp>
        <p:nvSpPr>
          <p:cNvPr id="3" name="Content Placeholder 2"/>
          <p:cNvSpPr>
            <a:spLocks noGrp="1"/>
          </p:cNvSpPr>
          <p:nvPr>
            <p:ph idx="1"/>
          </p:nvPr>
        </p:nvSpPr>
        <p:spPr>
          <a:xfrm>
            <a:off x="112629" y="1371600"/>
            <a:ext cx="4724400" cy="4800600"/>
          </a:xfrm>
        </p:spPr>
        <p:txBody>
          <a:bodyPr/>
          <a:lstStyle/>
          <a:p>
            <a:r>
              <a:rPr lang="vi-VN" dirty="0" smtClean="0"/>
              <a:t>Sự tự tin thái quá</a:t>
            </a:r>
          </a:p>
          <a:p>
            <a:pPr lvl="1"/>
            <a:r>
              <a:rPr lang="vi-VN" dirty="0" smtClean="0"/>
              <a:t>Ngu xuẩn</a:t>
            </a:r>
          </a:p>
          <a:p>
            <a:r>
              <a:rPr lang="vi-VN" dirty="0" smtClean="0"/>
              <a:t>Thỏ</a:t>
            </a:r>
          </a:p>
          <a:p>
            <a:pPr lvl="1"/>
            <a:r>
              <a:rPr lang="vi-VN" dirty="0" smtClean="0"/>
              <a:t>Quá tự tin vào tốc độc của mình</a:t>
            </a:r>
          </a:p>
          <a:p>
            <a:pPr lvl="1"/>
            <a:r>
              <a:rPr lang="vi-VN" dirty="0" smtClean="0"/>
              <a:t>Không coi trọng cuộc đua</a:t>
            </a:r>
          </a:p>
          <a:p>
            <a:pPr lvl="1"/>
            <a:r>
              <a:rPr lang="vi-VN" dirty="0" smtClean="0"/>
              <a:t>Chợ</a:t>
            </a:r>
            <a:r>
              <a:rPr lang="en-US" dirty="0" smtClean="0"/>
              <a:t>p</a:t>
            </a:r>
            <a:r>
              <a:rPr lang="vi-VN" dirty="0" smtClean="0"/>
              <a:t> mắt khi rùa băng qua vạch đích</a:t>
            </a:r>
          </a:p>
          <a:p>
            <a:endParaRPr lang="en-US" dirty="0"/>
          </a:p>
        </p:txBody>
      </p:sp>
      <p:sp>
        <p:nvSpPr>
          <p:cNvPr id="4" name="Footer Placeholder 3"/>
          <p:cNvSpPr>
            <a:spLocks noGrp="1"/>
          </p:cNvSpPr>
          <p:nvPr>
            <p:ph type="ftr" sz="quarter" idx="11"/>
          </p:nvPr>
        </p:nvSpPr>
        <p:spPr/>
        <p:txBody>
          <a:bodyPr/>
          <a:lstStyle/>
          <a:p>
            <a:pPr>
              <a:defRPr/>
            </a:pPr>
            <a:endParaRPr lang="en-US"/>
          </a:p>
        </p:txBody>
      </p:sp>
      <p:pic>
        <p:nvPicPr>
          <p:cNvPr id="6" name="Picture 5"/>
          <p:cNvPicPr>
            <a:picLocks noChangeAspect="1"/>
          </p:cNvPicPr>
          <p:nvPr/>
        </p:nvPicPr>
        <p:blipFill>
          <a:blip r:embed="rId2"/>
          <a:stretch>
            <a:fillRect/>
          </a:stretch>
        </p:blipFill>
        <p:spPr>
          <a:xfrm>
            <a:off x="4837029" y="1531070"/>
            <a:ext cx="3584741" cy="2408609"/>
          </a:xfrm>
          <a:prstGeom prst="rect">
            <a:avLst/>
          </a:prstGeom>
        </p:spPr>
      </p:pic>
    </p:spTree>
    <p:extLst>
      <p:ext uri="{BB962C8B-B14F-4D97-AF65-F5344CB8AC3E}">
        <p14:creationId xmlns:p14="http://schemas.microsoft.com/office/powerpoint/2010/main" val="4001039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chuyện Rùa và Thỏ</a:t>
            </a:r>
            <a:endParaRPr lang="en-US" dirty="0"/>
          </a:p>
        </p:txBody>
      </p:sp>
      <p:sp>
        <p:nvSpPr>
          <p:cNvPr id="3" name="Content Placeholder 2"/>
          <p:cNvSpPr>
            <a:spLocks noGrp="1"/>
          </p:cNvSpPr>
          <p:nvPr>
            <p:ph idx="1"/>
          </p:nvPr>
        </p:nvSpPr>
        <p:spPr>
          <a:xfrm>
            <a:off x="152400" y="1524000"/>
            <a:ext cx="8534400" cy="4800600"/>
          </a:xfrm>
        </p:spPr>
        <p:txBody>
          <a:bodyPr/>
          <a:lstStyle/>
          <a:p>
            <a:r>
              <a:rPr lang="vi-VN" dirty="0" smtClean="0"/>
              <a:t>Developers hiện đại</a:t>
            </a:r>
          </a:p>
          <a:p>
            <a:pPr lvl="1"/>
            <a:r>
              <a:rPr lang="vi-VN" dirty="0" smtClean="0"/>
              <a:t>Đang trong 1 cuộc đua tương tự và</a:t>
            </a:r>
          </a:p>
          <a:p>
            <a:pPr lvl="1"/>
            <a:r>
              <a:rPr lang="vi-VN" dirty="0" smtClean="0"/>
              <a:t>Thể sự tự tin thái quá tương tự</a:t>
            </a:r>
          </a:p>
          <a:p>
            <a:r>
              <a:rPr lang="vi-VN" dirty="0" smtClean="0"/>
              <a:t>Developers không ngủ nhưng</a:t>
            </a:r>
          </a:p>
          <a:p>
            <a:pPr lvl="1"/>
            <a:r>
              <a:rPr lang="vi-VN" dirty="0" smtClean="0"/>
              <a:t>Họ đều làm việc theo xu hướng của họ</a:t>
            </a:r>
          </a:p>
          <a:p>
            <a:pPr marL="342900" lvl="1" indent="-342900">
              <a:buClr>
                <a:schemeClr val="hlink"/>
              </a:buClr>
              <a:buFont typeface="Wingdings" panose="05000000000000000000" pitchFamily="2" charset="2"/>
              <a:buChar char="v"/>
            </a:pPr>
            <a:r>
              <a:rPr lang="vi-VN" dirty="0">
                <a:latin typeface="+mn-lt"/>
                <a:ea typeface="+mn-ea"/>
                <a:cs typeface="+mn-cs"/>
              </a:rPr>
              <a:t>1 phần não của họ </a:t>
            </a:r>
            <a:r>
              <a:rPr lang="vi-VN" dirty="0" smtClean="0">
                <a:latin typeface="+mn-lt"/>
                <a:ea typeface="+mn-ea"/>
                <a:cs typeface="+mn-cs"/>
              </a:rPr>
              <a:t>ngủ</a:t>
            </a:r>
          </a:p>
          <a:p>
            <a:pPr lvl="1"/>
            <a:r>
              <a:rPr lang="vi-VN" dirty="0"/>
              <a:t>Phần não đó biết rằng mã được thiết kế tốt, mã sạch là vấn đề quan trọng</a:t>
            </a:r>
          </a:p>
          <a:p>
            <a:endParaRPr lang="en-US"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52453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chuyện Rùa và Thỏ</a:t>
            </a:r>
            <a:endParaRPr lang="en-US" dirty="0"/>
          </a:p>
        </p:txBody>
      </p:sp>
      <p:sp>
        <p:nvSpPr>
          <p:cNvPr id="3" name="Content Placeholder 2"/>
          <p:cNvSpPr>
            <a:spLocks noGrp="1"/>
          </p:cNvSpPr>
          <p:nvPr>
            <p:ph idx="1"/>
          </p:nvPr>
        </p:nvSpPr>
        <p:spPr>
          <a:xfrm>
            <a:off x="152400" y="1295400"/>
            <a:ext cx="8534400" cy="5029200"/>
          </a:xfrm>
        </p:spPr>
        <p:txBody>
          <a:bodyPr/>
          <a:lstStyle/>
          <a:p>
            <a:r>
              <a:rPr lang="vi-VN" dirty="0" smtClean="0"/>
              <a:t>Developers này có lời nói dối quen thuộc</a:t>
            </a:r>
          </a:p>
          <a:p>
            <a:pPr lvl="1"/>
            <a:r>
              <a:rPr lang="vi-VN" dirty="0" smtClean="0"/>
              <a:t>“Chúng tôi có thể làm sạch nó sau; chúng ta chỉ cân tiếp cận thị trường trước đã!”</a:t>
            </a:r>
          </a:p>
          <a:p>
            <a:r>
              <a:rPr lang="vi-VN" dirty="0" smtClean="0"/>
              <a:t>Tất nhiên, mọi thứ không bao giờ được dọn dẹp sau đó bởi</a:t>
            </a:r>
          </a:p>
          <a:p>
            <a:pPr lvl="1"/>
            <a:r>
              <a:rPr lang="vi-VN" dirty="0" smtClean="0"/>
              <a:t>Áp lực từ thì trường không bao giờ giảm bớt</a:t>
            </a:r>
          </a:p>
          <a:p>
            <a:pPr marL="342900" lvl="1" indent="-342900">
              <a:buClr>
                <a:schemeClr val="hlink"/>
              </a:buClr>
              <a:buFont typeface="Wingdings" panose="05000000000000000000" pitchFamily="2" charset="2"/>
              <a:buChar char="v"/>
            </a:pPr>
            <a:r>
              <a:rPr lang="vi-VN" dirty="0" smtClean="0">
                <a:latin typeface="+mn-lt"/>
                <a:ea typeface="+mn-ea"/>
                <a:cs typeface="+mn-cs"/>
              </a:rPr>
              <a:t>Chạnh nhanh nhất có thể so với đối thủ cạnh tranh</a:t>
            </a:r>
            <a:endParaRPr lang="vi-VN" dirty="0"/>
          </a:p>
          <a:p>
            <a:endParaRPr lang="en-US"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846726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chuyện Rùa và Thỏ</a:t>
            </a:r>
            <a:endParaRPr lang="en-US" dirty="0"/>
          </a:p>
        </p:txBody>
      </p:sp>
      <p:sp>
        <p:nvSpPr>
          <p:cNvPr id="3" name="Content Placeholder 2"/>
          <p:cNvSpPr>
            <a:spLocks noGrp="1"/>
          </p:cNvSpPr>
          <p:nvPr>
            <p:ph idx="1"/>
          </p:nvPr>
        </p:nvSpPr>
        <p:spPr>
          <a:xfrm>
            <a:off x="152400" y="1295400"/>
            <a:ext cx="8534400" cy="5029200"/>
          </a:xfrm>
        </p:spPr>
        <p:txBody>
          <a:bodyPr/>
          <a:lstStyle/>
          <a:p>
            <a:r>
              <a:rPr lang="vi-VN" dirty="0" smtClean="0"/>
              <a:t>Developers không thể quay lại và dọn dẹp mọi thứ</a:t>
            </a:r>
          </a:p>
          <a:p>
            <a:r>
              <a:rPr lang="vi-VN" dirty="0" smtClean="0"/>
              <a:t>Phải hoàn thành tính năng tiếp theo, tiếp theo và tiếp theo</a:t>
            </a:r>
          </a:p>
          <a:p>
            <a:r>
              <a:rPr lang="vi-VN" dirty="0" smtClean="0"/>
              <a:t>Do đó, tình trạng lộn xộn hình thành</a:t>
            </a:r>
          </a:p>
          <a:p>
            <a:r>
              <a:rPr lang="vi-VN" dirty="0" smtClean="0"/>
              <a:t>Và năng suất tiếp tục theo hướng tiệm cận về 0</a:t>
            </a:r>
            <a:endParaRPr lang="en-US"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87849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chuyện Rùa và Thỏ</a:t>
            </a:r>
            <a:endParaRPr lang="en-US" dirty="0"/>
          </a:p>
        </p:txBody>
      </p:sp>
      <p:sp>
        <p:nvSpPr>
          <p:cNvPr id="3" name="Content Placeholder 2"/>
          <p:cNvSpPr>
            <a:spLocks noGrp="1"/>
          </p:cNvSpPr>
          <p:nvPr>
            <p:ph idx="1"/>
          </p:nvPr>
        </p:nvSpPr>
        <p:spPr>
          <a:xfrm>
            <a:off x="152400" y="1295400"/>
            <a:ext cx="8534400" cy="5029200"/>
          </a:xfrm>
        </p:spPr>
        <p:txBody>
          <a:bodyPr/>
          <a:lstStyle/>
          <a:p>
            <a:r>
              <a:rPr lang="vi-VN" dirty="0" smtClean="0"/>
              <a:t>Giống như Thỏ</a:t>
            </a:r>
          </a:p>
          <a:p>
            <a:r>
              <a:rPr lang="vi-VN" dirty="0" smtClean="0"/>
              <a:t>Đã qua tự tin vào tốc độ của nó</a:t>
            </a:r>
          </a:p>
          <a:p>
            <a:r>
              <a:rPr lang="vi-VN" dirty="0" smtClean="0"/>
              <a:t>Developers</a:t>
            </a:r>
          </a:p>
          <a:p>
            <a:r>
              <a:rPr lang="vi-VN" dirty="0" smtClean="0"/>
              <a:t>Quá tự tự tin vào khả năng duy trì năng suất của họ</a:t>
            </a:r>
          </a:p>
          <a:p>
            <a:r>
              <a:rPr lang="vi-VN" dirty="0" smtClean="0"/>
              <a:t>Những mớ hỗn độn làm giảm năng suất của developers</a:t>
            </a:r>
          </a:p>
          <a:p>
            <a:pPr lvl="1"/>
            <a:r>
              <a:rPr lang="vi-VN" dirty="0" smtClean="0"/>
              <a:t>Không bao giờ ngủ yên</a:t>
            </a:r>
          </a:p>
          <a:p>
            <a:pPr lvl="1"/>
            <a:r>
              <a:rPr lang="vi-VN" dirty="0" smtClean="0"/>
              <a:t>Không bao giờ thỏa mãn</a:t>
            </a:r>
          </a:p>
          <a:p>
            <a:pPr marL="342900" lvl="1" indent="-342900">
              <a:buClr>
                <a:schemeClr val="hlink"/>
              </a:buClr>
              <a:buFont typeface="Wingdings" panose="05000000000000000000" pitchFamily="2" charset="2"/>
              <a:buChar char="v"/>
            </a:pPr>
            <a:r>
              <a:rPr lang="vi-VN" dirty="0">
                <a:latin typeface="+mn-lt"/>
                <a:ea typeface="+mn-ea"/>
                <a:cs typeface="+mn-cs"/>
              </a:rPr>
              <a:t>Theo cách này, năng suất sẽ giảm xuống 0 trong vài tháng</a:t>
            </a:r>
            <a:endParaRPr lang="en-US" dirty="0">
              <a:latin typeface="+mn-lt"/>
              <a:ea typeface="+mn-ea"/>
              <a:cs typeface="+mn-cs"/>
            </a:endParaRPr>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5717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Nội dung</a:t>
            </a:r>
          </a:p>
        </p:txBody>
      </p:sp>
      <p:sp>
        <p:nvSpPr>
          <p:cNvPr id="4" name="Footer Placeholder 3"/>
          <p:cNvSpPr>
            <a:spLocks noGrp="1"/>
          </p:cNvSpPr>
          <p:nvPr>
            <p:ph type="ftr" sz="quarter" idx="11"/>
          </p:nvPr>
        </p:nvSpPr>
        <p:spPr/>
        <p:txBody>
          <a:bodyPr/>
          <a:lstStyle/>
          <a:p>
            <a:pPr>
              <a:defRPr/>
            </a:pPr>
            <a:endParaRPr lang="en-US"/>
          </a:p>
        </p:txBody>
      </p:sp>
      <p:grpSp>
        <p:nvGrpSpPr>
          <p:cNvPr id="3" name="Group 46"/>
          <p:cNvGrpSpPr>
            <a:grpSpLocks/>
          </p:cNvGrpSpPr>
          <p:nvPr/>
        </p:nvGrpSpPr>
        <p:grpSpPr bwMode="auto">
          <a:xfrm>
            <a:off x="2133600" y="1905000"/>
            <a:ext cx="4724400" cy="685800"/>
            <a:chOff x="1296" y="1824"/>
            <a:chExt cx="2976" cy="432"/>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ndParaRPr>
            </a:p>
          </p:txBody>
        </p:sp>
        <p:sp>
          <p:nvSpPr>
            <p:cNvPr id="7"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ndParaRPr>
            </a:p>
          </p:txBody>
        </p:sp>
        <p:sp>
          <p:nvSpPr>
            <p:cNvPr id="16406" name="Text Box 49"/>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b="1" dirty="0">
                <a:solidFill>
                  <a:srgbClr val="000000"/>
                </a:solidFill>
              </a:endParaRPr>
            </a:p>
          </p:txBody>
        </p:sp>
        <p:sp>
          <p:nvSpPr>
            <p:cNvPr id="16407" name="Text Box 5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1</a:t>
              </a:r>
            </a:p>
          </p:txBody>
        </p:sp>
      </p:grpSp>
      <p:grpSp>
        <p:nvGrpSpPr>
          <p:cNvPr id="5" name="Group 51"/>
          <p:cNvGrpSpPr>
            <a:grpSpLocks/>
          </p:cNvGrpSpPr>
          <p:nvPr/>
        </p:nvGrpSpPr>
        <p:grpSpPr bwMode="auto">
          <a:xfrm>
            <a:off x="2133600" y="2743200"/>
            <a:ext cx="4724400" cy="685800"/>
            <a:chOff x="1296" y="1824"/>
            <a:chExt cx="2976" cy="432"/>
          </a:xfrm>
        </p:grpSpPr>
        <p:sp>
          <p:nvSpPr>
            <p:cNvPr id="11"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ndParaRPr>
            </a:p>
          </p:txBody>
        </p:sp>
        <p:sp>
          <p:nvSpPr>
            <p:cNvPr id="12"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ndParaRPr>
            </a:p>
          </p:txBody>
        </p:sp>
        <p:sp>
          <p:nvSpPr>
            <p:cNvPr id="16402" name="Text Box 54"/>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b="1" dirty="0">
                <a:solidFill>
                  <a:srgbClr val="000000"/>
                </a:solidFill>
              </a:endParaRPr>
            </a:p>
          </p:txBody>
        </p:sp>
        <p:sp>
          <p:nvSpPr>
            <p:cNvPr id="16403"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2</a:t>
              </a:r>
            </a:p>
          </p:txBody>
        </p:sp>
      </p:grpSp>
      <p:grpSp>
        <p:nvGrpSpPr>
          <p:cNvPr id="10" name="Group 56"/>
          <p:cNvGrpSpPr>
            <a:grpSpLocks/>
          </p:cNvGrpSpPr>
          <p:nvPr/>
        </p:nvGrpSpPr>
        <p:grpSpPr bwMode="auto">
          <a:xfrm>
            <a:off x="2133600" y="3581400"/>
            <a:ext cx="4724400" cy="685800"/>
            <a:chOff x="1296" y="1824"/>
            <a:chExt cx="2976" cy="432"/>
          </a:xfrm>
        </p:grpSpPr>
        <p:sp>
          <p:nvSpPr>
            <p:cNvPr id="16"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ndParaRPr>
            </a:p>
          </p:txBody>
        </p:sp>
        <p:sp>
          <p:nvSpPr>
            <p:cNvPr id="17"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ndParaRPr>
            </a:p>
          </p:txBody>
        </p:sp>
        <p:sp>
          <p:nvSpPr>
            <p:cNvPr id="16398" name="Text Box 59"/>
            <p:cNvSpPr txBox="1">
              <a:spLocks noChangeArrowheads="1"/>
            </p:cNvSpPr>
            <p:nvPr/>
          </p:nvSpPr>
          <p:spPr bwMode="gray">
            <a:xfrm>
              <a:off x="1824" y="19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b="1" dirty="0">
                <a:solidFill>
                  <a:srgbClr val="000000"/>
                </a:solidFill>
              </a:endParaRPr>
            </a:p>
          </p:txBody>
        </p:sp>
        <p:sp>
          <p:nvSpPr>
            <p:cNvPr id="16399" name="Text Box 6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3</a:t>
              </a:r>
            </a:p>
          </p:txBody>
        </p:sp>
      </p:grpSp>
      <p:grpSp>
        <p:nvGrpSpPr>
          <p:cNvPr id="15" name="Group 61"/>
          <p:cNvGrpSpPr>
            <a:grpSpLocks/>
          </p:cNvGrpSpPr>
          <p:nvPr/>
        </p:nvGrpSpPr>
        <p:grpSpPr bwMode="auto">
          <a:xfrm>
            <a:off x="2133600" y="4495800"/>
            <a:ext cx="4724400" cy="685800"/>
            <a:chOff x="1296" y="1824"/>
            <a:chExt cx="2976" cy="432"/>
          </a:xfrm>
        </p:grpSpPr>
        <p:sp>
          <p:nvSpPr>
            <p:cNvPr id="21"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ndParaRPr>
            </a:p>
          </p:txBody>
        </p:sp>
        <p:sp>
          <p:nvSpPr>
            <p:cNvPr id="22"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ndParaRPr>
            </a:p>
          </p:txBody>
        </p:sp>
        <p:sp>
          <p:nvSpPr>
            <p:cNvPr id="16394" name="Text Box 64"/>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b="1" dirty="0">
                <a:solidFill>
                  <a:srgbClr val="000000"/>
                </a:solidFill>
              </a:endParaRPr>
            </a:p>
          </p:txBody>
        </p:sp>
        <p:sp>
          <p:nvSpPr>
            <p:cNvPr id="16395" name="Text Box 6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anim calcmode="lin" valueType="num">
                                      <p:cBhvr>
                                        <p:cTn id="26" dur="500" fill="hold"/>
                                        <p:tgtEl>
                                          <p:spTgt spid="15"/>
                                        </p:tgtEl>
                                        <p:attrNameLst>
                                          <p:attrName>ppt_x</p:attrName>
                                        </p:attrNameLst>
                                      </p:cBhvr>
                                      <p:tavLst>
                                        <p:tav tm="0">
                                          <p:val>
                                            <p:strVal val="#ppt_x"/>
                                          </p:val>
                                        </p:tav>
                                        <p:tav tm="100000">
                                          <p:val>
                                            <p:strVal val="#ppt_x"/>
                                          </p:val>
                                        </p:tav>
                                      </p:tavLst>
                                    </p:anim>
                                    <p:anim calcmode="lin" valueType="num">
                                      <p:cBhvr>
                                        <p:cTn id="27"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chuyện Rùa và Thỏ</a:t>
            </a:r>
            <a:endParaRPr lang="en-US" dirty="0"/>
          </a:p>
        </p:txBody>
      </p:sp>
      <p:sp>
        <p:nvSpPr>
          <p:cNvPr id="3" name="Content Placeholder 2"/>
          <p:cNvSpPr>
            <a:spLocks noGrp="1"/>
          </p:cNvSpPr>
          <p:nvPr>
            <p:ph idx="1"/>
          </p:nvPr>
        </p:nvSpPr>
        <p:spPr>
          <a:xfrm>
            <a:off x="152400" y="1295400"/>
            <a:ext cx="8534400" cy="5029200"/>
          </a:xfrm>
        </p:spPr>
        <p:txBody>
          <a:bodyPr/>
          <a:lstStyle/>
          <a:p>
            <a:r>
              <a:rPr lang="vi-VN" dirty="0" smtClean="0"/>
              <a:t>Lời nói dối lớn hơn mà các devlopers mắc phải là</a:t>
            </a:r>
          </a:p>
          <a:p>
            <a:pPr lvl="1"/>
            <a:r>
              <a:rPr lang="vi-VN" dirty="0" smtClean="0">
                <a:latin typeface="+mn-lt"/>
                <a:ea typeface="+mn-ea"/>
                <a:cs typeface="+mn-cs"/>
              </a:rPr>
              <a:t>Quan niệm viết mã lộn xộn giúp họ đi nhanh trong ngắn hạn và </a:t>
            </a:r>
          </a:p>
          <a:p>
            <a:pPr lvl="1"/>
            <a:r>
              <a:rPr lang="vi-VN" dirty="0" smtClean="0">
                <a:latin typeface="+mn-lt"/>
                <a:ea typeface="+mn-ea"/>
                <a:cs typeface="+mn-cs"/>
              </a:rPr>
              <a:t>chỉ làm chậm họ trong dài hạn</a:t>
            </a:r>
          </a:p>
          <a:p>
            <a:r>
              <a:rPr lang="vi-VN" dirty="0" smtClean="0"/>
              <a:t>Developers chập nhận lời nói dối này</a:t>
            </a:r>
          </a:p>
          <a:p>
            <a:pPr lvl="1"/>
            <a:r>
              <a:rPr lang="vi-VN" dirty="0" smtClean="0">
                <a:latin typeface="+mn-lt"/>
                <a:ea typeface="+mn-ea"/>
                <a:cs typeface="+mn-cs"/>
              </a:rPr>
              <a:t>Thể hiện sự tự tin thái quá của Thỏ</a:t>
            </a:r>
          </a:p>
          <a:p>
            <a:pPr lvl="2"/>
            <a:r>
              <a:rPr lang="vi-VN" dirty="0" smtClean="0">
                <a:latin typeface="+mn-lt"/>
                <a:ea typeface="+mn-ea"/>
                <a:cs typeface="+mn-cs"/>
              </a:rPr>
              <a:t>Từ việc tạo ra mớ hỗn độn </a:t>
            </a:r>
          </a:p>
          <a:p>
            <a:pPr lvl="2"/>
            <a:r>
              <a:rPr lang="vi-VN" dirty="0">
                <a:latin typeface="+mn-lt"/>
                <a:ea typeface="+mn-ea"/>
                <a:cs typeface="+mn-cs"/>
              </a:rPr>
              <a:t>Sang dọn dẹp mớ lộn xộn trong tương lai</a:t>
            </a:r>
            <a:endParaRPr lang="en-US" dirty="0">
              <a:latin typeface="+mn-lt"/>
              <a:ea typeface="+mn-ea"/>
              <a:cs typeface="+mn-cs"/>
            </a:endParaRPr>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714151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chuyện Rùa và Thỏ</a:t>
            </a:r>
            <a:endParaRPr lang="en-US" dirty="0"/>
          </a:p>
        </p:txBody>
      </p:sp>
      <p:sp>
        <p:nvSpPr>
          <p:cNvPr id="3" name="Content Placeholder 2"/>
          <p:cNvSpPr>
            <a:spLocks noGrp="1"/>
          </p:cNvSpPr>
          <p:nvPr>
            <p:ph idx="1"/>
          </p:nvPr>
        </p:nvSpPr>
        <p:spPr>
          <a:xfrm>
            <a:off x="152400" y="1295400"/>
            <a:ext cx="8534400" cy="5029200"/>
          </a:xfrm>
        </p:spPr>
        <p:txBody>
          <a:bodyPr/>
          <a:lstStyle/>
          <a:p>
            <a:r>
              <a:rPr lang="vi-VN" dirty="0" smtClean="0"/>
              <a:t>Thực tế là</a:t>
            </a:r>
          </a:p>
          <a:p>
            <a:pPr lvl="1"/>
            <a:r>
              <a:rPr lang="vi-VN" dirty="0" smtClean="0">
                <a:latin typeface="+mn-lt"/>
                <a:ea typeface="+mn-ea"/>
                <a:cs typeface="+mn-cs"/>
              </a:rPr>
              <a:t>Thay vì làm sạch thì </a:t>
            </a:r>
          </a:p>
          <a:p>
            <a:pPr lvl="1"/>
            <a:r>
              <a:rPr lang="vi-VN" dirty="0" smtClean="0">
                <a:latin typeface="+mn-lt"/>
                <a:ea typeface="+mn-ea"/>
                <a:cs typeface="+mn-cs"/>
              </a:rPr>
              <a:t>làm cho đóng lộn xộn luôn chậm hơn</a:t>
            </a:r>
            <a:endParaRPr lang="en-US" dirty="0">
              <a:latin typeface="+mn-lt"/>
              <a:ea typeface="+mn-ea"/>
              <a:cs typeface="+mn-cs"/>
            </a:endParaRPr>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62189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Thí nghiệm của Jason Gorman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3" name="Content Placeholder 2"/>
          <p:cNvSpPr>
            <a:spLocks noGrp="1"/>
          </p:cNvSpPr>
          <p:nvPr>
            <p:ph idx="1"/>
          </p:nvPr>
        </p:nvSpPr>
        <p:spPr>
          <a:xfrm>
            <a:off x="0" y="1295400"/>
            <a:ext cx="7696200" cy="5029200"/>
          </a:xfrm>
        </p:spPr>
        <p:txBody>
          <a:bodyPr/>
          <a:lstStyle/>
          <a:p>
            <a:r>
              <a:rPr lang="vi-VN" dirty="0" smtClean="0"/>
              <a:t>Thí nghiệm trong 6 ngày</a:t>
            </a:r>
          </a:p>
          <a:p>
            <a:r>
              <a:rPr lang="vi-VN" dirty="0" smtClean="0">
                <a:latin typeface="+mn-lt"/>
                <a:ea typeface="+mn-ea"/>
                <a:cs typeface="+mn-cs"/>
              </a:rPr>
              <a:t>Mỗi ngày</a:t>
            </a:r>
          </a:p>
          <a:p>
            <a:pPr lvl="1"/>
            <a:r>
              <a:rPr lang="vi-VN" dirty="0" smtClean="0">
                <a:latin typeface="+mn-lt"/>
                <a:ea typeface="+mn-ea"/>
                <a:cs typeface="+mn-cs"/>
              </a:rPr>
              <a:t>Hoàn thành 1 app đơn giản</a:t>
            </a:r>
          </a:p>
          <a:p>
            <a:pPr lvl="2"/>
            <a:r>
              <a:rPr lang="vi-VN" dirty="0" smtClean="0">
                <a:latin typeface="+mn-lt"/>
                <a:ea typeface="+mn-ea"/>
                <a:cs typeface="+mn-cs"/>
              </a:rPr>
              <a:t>Chuyển đổi số nguyên thành chữ số la mã</a:t>
            </a:r>
          </a:p>
          <a:p>
            <a:pPr lvl="1"/>
            <a:r>
              <a:rPr lang="vi-VN" dirty="0">
                <a:latin typeface="+mn-lt"/>
                <a:ea typeface="+mn-ea"/>
                <a:cs typeface="+mn-cs"/>
              </a:rPr>
              <a:t>Nhiệm vụ tốn &lt;= 30 </a:t>
            </a:r>
            <a:r>
              <a:rPr lang="vi-VN" dirty="0" smtClean="0">
                <a:latin typeface="+mn-lt"/>
                <a:ea typeface="+mn-ea"/>
                <a:cs typeface="+mn-cs"/>
              </a:rPr>
              <a:t>phút</a:t>
            </a:r>
            <a:endParaRPr lang="en-US" dirty="0">
              <a:latin typeface="+mn-lt"/>
              <a:ea typeface="+mn-ea"/>
              <a:cs typeface="+mn-cs"/>
            </a:endParaRPr>
          </a:p>
        </p:txBody>
      </p:sp>
    </p:spTree>
    <p:extLst>
      <p:ext uri="{BB962C8B-B14F-4D97-AF65-F5344CB8AC3E}">
        <p14:creationId xmlns:p14="http://schemas.microsoft.com/office/powerpoint/2010/main" val="3349296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Thí nghiệm của Jason Gorman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3" name="Content Placeholder 2"/>
          <p:cNvSpPr>
            <a:spLocks noGrp="1"/>
          </p:cNvSpPr>
          <p:nvPr>
            <p:ph idx="1"/>
          </p:nvPr>
        </p:nvSpPr>
        <p:spPr>
          <a:xfrm>
            <a:off x="0" y="1295400"/>
            <a:ext cx="7848600" cy="5029200"/>
          </a:xfrm>
        </p:spPr>
        <p:txBody>
          <a:bodyPr/>
          <a:lstStyle/>
          <a:p>
            <a:r>
              <a:rPr lang="vi-VN" dirty="0" smtClean="0"/>
              <a:t>Jason đã sử dụng </a:t>
            </a:r>
          </a:p>
          <a:p>
            <a:pPr lvl="1"/>
            <a:r>
              <a:rPr lang="vi-VN" i="1" dirty="0" smtClean="0"/>
              <a:t>kỹ luật về mức độ sạch mã nổi tiếng</a:t>
            </a:r>
            <a:r>
              <a:rPr lang="vi-VN" dirty="0" smtClean="0"/>
              <a:t> có tên là phát triển theo hướng kiểm thử (Test-driven development - TDD)</a:t>
            </a:r>
          </a:p>
          <a:p>
            <a:pPr lvl="1"/>
            <a:r>
              <a:rPr lang="vi-VN" dirty="0" smtClean="0">
                <a:latin typeface="+mn-lt"/>
                <a:ea typeface="+mn-ea"/>
                <a:cs typeface="+mn-cs"/>
              </a:rPr>
              <a:t>Vào ngày thứ nhất, thứ 3 và thứ 5</a:t>
            </a:r>
          </a:p>
          <a:p>
            <a:pPr marL="342900" lvl="1" indent="-342900">
              <a:buClr>
                <a:schemeClr val="hlink"/>
              </a:buClr>
              <a:buFont typeface="Wingdings" panose="05000000000000000000" pitchFamily="2" charset="2"/>
              <a:buChar char="v"/>
            </a:pPr>
            <a:r>
              <a:rPr lang="vi-VN" dirty="0">
                <a:latin typeface="+mn-lt"/>
                <a:ea typeface="+mn-ea"/>
                <a:cs typeface="+mn-cs"/>
              </a:rPr>
              <a:t>3 ngày khác, anh đã viết mã không có kỹ </a:t>
            </a:r>
            <a:r>
              <a:rPr lang="vi-VN" dirty="0" smtClean="0">
                <a:latin typeface="+mn-lt"/>
                <a:ea typeface="+mn-ea"/>
                <a:cs typeface="+mn-cs"/>
              </a:rPr>
              <a:t>luật này</a:t>
            </a:r>
            <a:endParaRPr lang="en-US" dirty="0">
              <a:latin typeface="+mn-lt"/>
              <a:ea typeface="+mn-ea"/>
              <a:cs typeface="+mn-cs"/>
            </a:endParaRPr>
          </a:p>
        </p:txBody>
      </p:sp>
    </p:spTree>
    <p:extLst>
      <p:ext uri="{BB962C8B-B14F-4D97-AF65-F5344CB8AC3E}">
        <p14:creationId xmlns:p14="http://schemas.microsoft.com/office/powerpoint/2010/main" val="966538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Thí nghiệm của Jason Gorman</a:t>
            </a:r>
            <a:endParaRPr lang="en-US" dirty="0"/>
          </a:p>
        </p:txBody>
      </p:sp>
      <p:sp>
        <p:nvSpPr>
          <p:cNvPr id="3" name="Content Placeholder 2"/>
          <p:cNvSpPr>
            <a:spLocks noGrp="1"/>
          </p:cNvSpPr>
          <p:nvPr>
            <p:ph idx="1"/>
          </p:nvPr>
        </p:nvSpPr>
        <p:spPr>
          <a:xfrm>
            <a:off x="32994" y="1143000"/>
            <a:ext cx="4615206" cy="5299435"/>
          </a:xfrm>
        </p:spPr>
        <p:txBody>
          <a:bodyPr/>
          <a:lstStyle/>
          <a:p>
            <a:r>
              <a:rPr lang="vi-VN" dirty="0" smtClean="0"/>
              <a:t>Hoàn thành công việc của những này sau nhanh hơn những này trước</a:t>
            </a:r>
          </a:p>
          <a:p>
            <a:r>
              <a:rPr lang="vi-VN" dirty="0" smtClean="0"/>
              <a:t>Lưu ý</a:t>
            </a:r>
          </a:p>
          <a:p>
            <a:pPr lvl="1"/>
            <a:r>
              <a:rPr lang="vi-VN" dirty="0" smtClean="0"/>
              <a:t>Hoàn thành công việc vào những ngày có TDD nhanh hơn khoảng 10% so với những ngày không có TDD</a:t>
            </a:r>
            <a:endParaRPr lang="en-US" dirty="0"/>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2"/>
          <a:stretch>
            <a:fillRect/>
          </a:stretch>
        </p:blipFill>
        <p:spPr>
          <a:xfrm>
            <a:off x="4513868" y="1143000"/>
            <a:ext cx="4450237" cy="2875805"/>
          </a:xfrm>
          <a:prstGeom prst="rect">
            <a:avLst/>
          </a:prstGeom>
        </p:spPr>
      </p:pic>
      <p:sp>
        <p:nvSpPr>
          <p:cNvPr id="6" name="Content Placeholder 2"/>
          <p:cNvSpPr txBox="1">
            <a:spLocks/>
          </p:cNvSpPr>
          <p:nvPr/>
        </p:nvSpPr>
        <p:spPr bwMode="auto">
          <a:xfrm>
            <a:off x="4038600" y="4229655"/>
            <a:ext cx="4615206" cy="529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v"/>
              <a:defRPr sz="2800" b="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r>
              <a:rPr lang="vi-VN" kern="0" dirty="0" smtClean="0"/>
              <a:t>Và ngay cả ngày mà TDD chậm nhất cũng nhanh hơn so với ngày không có TDD nhanh nhất</a:t>
            </a:r>
            <a:endParaRPr lang="en-US" kern="0" dirty="0"/>
          </a:p>
        </p:txBody>
      </p:sp>
    </p:spTree>
    <p:extLst>
      <p:ext uri="{BB962C8B-B14F-4D97-AF65-F5344CB8AC3E}">
        <p14:creationId xmlns:p14="http://schemas.microsoft.com/office/powerpoint/2010/main" val="4232543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Thí nghiệm của Jason Gorman</a:t>
            </a:r>
            <a:endParaRPr lang="en-US" dirty="0"/>
          </a:p>
        </p:txBody>
      </p:sp>
      <p:sp>
        <p:nvSpPr>
          <p:cNvPr id="3" name="Content Placeholder 2"/>
          <p:cNvSpPr>
            <a:spLocks noGrp="1"/>
          </p:cNvSpPr>
          <p:nvPr>
            <p:ph idx="1"/>
          </p:nvPr>
        </p:nvSpPr>
        <p:spPr>
          <a:xfrm>
            <a:off x="32994" y="1143000"/>
            <a:ext cx="8653806" cy="5299435"/>
          </a:xfrm>
        </p:spPr>
        <p:txBody>
          <a:bodyPr/>
          <a:lstStyle/>
          <a:p>
            <a:r>
              <a:rPr lang="vi-VN" dirty="0" smtClean="0"/>
              <a:t>Developers không bị lừa dối bởi sự tự tin thái quá của Thỏ thì</a:t>
            </a:r>
          </a:p>
          <a:p>
            <a:pPr lvl="1"/>
            <a:r>
              <a:rPr lang="vi-VN" dirty="0" smtClean="0"/>
              <a:t>Kết quả này là điều đáng mong đợi</a:t>
            </a:r>
          </a:p>
          <a:p>
            <a:r>
              <a:rPr lang="vi-VN" dirty="0" smtClean="0"/>
              <a:t>Developers này biết sự thật về phát triển phần mềm</a:t>
            </a:r>
          </a:p>
          <a:p>
            <a:pPr lvl="1"/>
            <a:r>
              <a:rPr lang="vi-VN" i="1" dirty="0" smtClean="0"/>
              <a:t>Cách để đi nhanh là đi tốt</a:t>
            </a:r>
          </a:p>
          <a:p>
            <a:pPr lvl="1"/>
            <a:r>
              <a:rPr lang="vi-VN" i="1" dirty="0" smtClean="0"/>
              <a:t>The only way to go fast, is to go well</a:t>
            </a:r>
            <a:endParaRPr lang="en-US" i="1"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83027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Thí nghiệm của Jason Gorman</a:t>
            </a:r>
            <a:endParaRPr lang="en-US" dirty="0"/>
          </a:p>
        </p:txBody>
      </p:sp>
      <p:sp>
        <p:nvSpPr>
          <p:cNvPr id="3" name="Content Placeholder 2"/>
          <p:cNvSpPr>
            <a:spLocks noGrp="1"/>
          </p:cNvSpPr>
          <p:nvPr>
            <p:ph idx="1"/>
          </p:nvPr>
        </p:nvSpPr>
        <p:spPr>
          <a:xfrm>
            <a:off x="32994" y="1143000"/>
            <a:ext cx="8653806" cy="5299435"/>
          </a:xfrm>
        </p:spPr>
        <p:txBody>
          <a:bodyPr/>
          <a:lstStyle/>
          <a:p>
            <a:r>
              <a:rPr lang="vi-VN" dirty="0" smtClean="0"/>
              <a:t>Đây là câu trả lời cho tình huống khó xử của giám độc điều hành</a:t>
            </a:r>
          </a:p>
          <a:p>
            <a:r>
              <a:rPr lang="vi-VN" dirty="0" smtClean="0"/>
              <a:t>Cách duy nhất để </a:t>
            </a:r>
          </a:p>
          <a:p>
            <a:pPr lvl="1"/>
            <a:r>
              <a:rPr lang="vi-VN" dirty="0" smtClean="0"/>
              <a:t>đảo ngược sự sụt giảm năng suất </a:t>
            </a:r>
          </a:p>
          <a:p>
            <a:pPr lvl="1"/>
            <a:r>
              <a:rPr lang="vi-VN" dirty="0" smtClean="0"/>
              <a:t>Và gia tăng chi phí</a:t>
            </a:r>
          </a:p>
          <a:p>
            <a:pPr marL="342900" lvl="1" indent="-342900">
              <a:buClr>
                <a:schemeClr val="hlink"/>
              </a:buClr>
              <a:buFont typeface="Wingdings" panose="05000000000000000000" pitchFamily="2" charset="2"/>
              <a:buChar char="v"/>
            </a:pPr>
            <a:r>
              <a:rPr lang="vi-VN" dirty="0">
                <a:latin typeface="+mn-lt"/>
                <a:ea typeface="+mn-ea"/>
                <a:cs typeface="+mn-cs"/>
              </a:rPr>
              <a:t>Là khiến các developers </a:t>
            </a:r>
            <a:endParaRPr lang="vi-VN" dirty="0" smtClean="0">
              <a:latin typeface="+mn-lt"/>
              <a:ea typeface="+mn-ea"/>
              <a:cs typeface="+mn-cs"/>
            </a:endParaRPr>
          </a:p>
          <a:p>
            <a:pPr lvl="1"/>
            <a:r>
              <a:rPr lang="vi-VN" dirty="0"/>
              <a:t>ngừng suy nghĩ quá tự tin như Thỏ và</a:t>
            </a:r>
          </a:p>
          <a:p>
            <a:pPr lvl="1"/>
            <a:r>
              <a:rPr lang="vi-VN" dirty="0"/>
              <a:t>Bắt đầu chịu trách nhiệm về mớ hỗn độn mà họ đã tạo ra.</a:t>
            </a:r>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684571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Thí nghiệm của Jason Gorman</a:t>
            </a:r>
            <a:endParaRPr lang="en-US" dirty="0"/>
          </a:p>
        </p:txBody>
      </p:sp>
      <p:sp>
        <p:nvSpPr>
          <p:cNvPr id="3" name="Content Placeholder 2"/>
          <p:cNvSpPr>
            <a:spLocks noGrp="1"/>
          </p:cNvSpPr>
          <p:nvPr>
            <p:ph idx="1"/>
          </p:nvPr>
        </p:nvSpPr>
        <p:spPr>
          <a:xfrm>
            <a:off x="32994" y="1143000"/>
            <a:ext cx="8653806" cy="5299435"/>
          </a:xfrm>
        </p:spPr>
        <p:txBody>
          <a:bodyPr/>
          <a:lstStyle/>
          <a:p>
            <a:r>
              <a:rPr lang="vi-VN" dirty="0" smtClean="0"/>
              <a:t>Developers có thể nghĩ rằng câu trả lời là</a:t>
            </a:r>
          </a:p>
          <a:p>
            <a:pPr lvl="1"/>
            <a:r>
              <a:rPr lang="vi-VN" dirty="0" smtClean="0"/>
              <a:t>Bắt đầu lại từ từ đầu và</a:t>
            </a:r>
          </a:p>
          <a:p>
            <a:pPr lvl="1"/>
            <a:r>
              <a:rPr lang="vi-VN" dirty="0" smtClean="0"/>
              <a:t>Thiết kế lại toàn bộ hệ thống</a:t>
            </a:r>
          </a:p>
          <a:p>
            <a:r>
              <a:rPr lang="vi-VN" dirty="0" smtClean="0"/>
              <a:t>Nhưng đây chỉ là </a:t>
            </a:r>
            <a:r>
              <a:rPr lang="vi-VN" i="1" dirty="0" smtClean="0"/>
              <a:t>lời lặp lại </a:t>
            </a:r>
            <a:r>
              <a:rPr lang="vi-VN" dirty="0" smtClean="0"/>
              <a:t>của Thỏ - tự tin thái quá</a:t>
            </a:r>
          </a:p>
          <a:p>
            <a:r>
              <a:rPr lang="vi-VN" dirty="0" smtClean="0"/>
              <a:t>Sự tự tin thái quá </a:t>
            </a:r>
          </a:p>
          <a:p>
            <a:pPr lvl="1"/>
            <a:r>
              <a:rPr lang="vi-VN" dirty="0" smtClean="0"/>
              <a:t>Khiến các developers tạo ra tình trạng lộn xộn</a:t>
            </a:r>
          </a:p>
          <a:p>
            <a:pPr marL="342900" lvl="1" indent="-342900">
              <a:buClr>
                <a:schemeClr val="hlink"/>
              </a:buClr>
              <a:buFont typeface="Wingdings" panose="05000000000000000000" pitchFamily="2" charset="2"/>
              <a:buChar char="v"/>
            </a:pPr>
            <a:r>
              <a:rPr lang="vi-VN" dirty="0">
                <a:latin typeface="+mn-lt"/>
                <a:ea typeface="+mn-ea"/>
                <a:cs typeface="+mn-cs"/>
              </a:rPr>
              <a:t>Giờ thì cũng chính sự tự tin thái quá đó nói với các </a:t>
            </a:r>
            <a:r>
              <a:rPr lang="vi-VN" dirty="0" smtClean="0">
                <a:latin typeface="+mn-lt"/>
                <a:ea typeface="+mn-ea"/>
                <a:cs typeface="+mn-cs"/>
              </a:rPr>
              <a:t>developers</a:t>
            </a:r>
          </a:p>
          <a:p>
            <a:pPr lvl="1"/>
            <a:r>
              <a:rPr lang="vi-VN" dirty="0"/>
              <a:t>Có thể xây dựng hệ thống tốt hơn</a:t>
            </a:r>
          </a:p>
          <a:p>
            <a:pPr lvl="1"/>
            <a:r>
              <a:rPr lang="vi-VN" dirty="0"/>
              <a:t>Chỉ có thể là bắt đầu lại cuộc đua</a:t>
            </a:r>
          </a:p>
          <a:p>
            <a:endParaRPr lang="vi-VN"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031370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Thí nghiệm của Jason Gorman</a:t>
            </a:r>
            <a:endParaRPr lang="en-US" dirty="0"/>
          </a:p>
        </p:txBody>
      </p:sp>
      <p:sp>
        <p:nvSpPr>
          <p:cNvPr id="3" name="Content Placeholder 2"/>
          <p:cNvSpPr>
            <a:spLocks noGrp="1"/>
          </p:cNvSpPr>
          <p:nvPr>
            <p:ph idx="1"/>
          </p:nvPr>
        </p:nvSpPr>
        <p:spPr>
          <a:xfrm>
            <a:off x="228600" y="1371600"/>
            <a:ext cx="4038600" cy="4842235"/>
          </a:xfrm>
        </p:spPr>
        <p:txBody>
          <a:bodyPr/>
          <a:lstStyle/>
          <a:p>
            <a:r>
              <a:rPr lang="vi-VN" dirty="0" smtClean="0"/>
              <a:t>Thực tế kém tươi sáng hơn</a:t>
            </a:r>
          </a:p>
          <a:p>
            <a:pPr lvl="1"/>
            <a:r>
              <a:rPr lang="vi-VN" dirty="0" smtClean="0"/>
              <a:t>Sự tự tin thái quá của các developers </a:t>
            </a:r>
          </a:p>
          <a:p>
            <a:pPr lvl="1"/>
            <a:r>
              <a:rPr lang="vi-VN" dirty="0" smtClean="0"/>
              <a:t>sẽ khiến việc thiết kế lại trở nên lộn xộn như dự án ban đầu mà thôi</a:t>
            </a:r>
            <a:endParaRPr lang="vi-VN" dirty="0"/>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2"/>
          <a:stretch>
            <a:fillRect/>
          </a:stretch>
        </p:blipFill>
        <p:spPr>
          <a:xfrm>
            <a:off x="4495800" y="2306817"/>
            <a:ext cx="4422941" cy="2971800"/>
          </a:xfrm>
          <a:prstGeom prst="rect">
            <a:avLst/>
          </a:prstGeom>
        </p:spPr>
      </p:pic>
    </p:spTree>
    <p:extLst>
      <p:ext uri="{BB962C8B-B14F-4D97-AF65-F5344CB8AC3E}">
        <p14:creationId xmlns:p14="http://schemas.microsoft.com/office/powerpoint/2010/main" val="3791497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Kết luận</a:t>
            </a:r>
            <a:endParaRPr lang="en-US" dirty="0"/>
          </a:p>
        </p:txBody>
      </p:sp>
      <p:sp>
        <p:nvSpPr>
          <p:cNvPr id="3" name="Content Placeholder 2"/>
          <p:cNvSpPr>
            <a:spLocks noGrp="1"/>
          </p:cNvSpPr>
          <p:nvPr>
            <p:ph idx="1"/>
          </p:nvPr>
        </p:nvSpPr>
        <p:spPr/>
        <p:txBody>
          <a:bodyPr/>
          <a:lstStyle/>
          <a:p>
            <a:r>
              <a:rPr lang="vi-VN" dirty="0" smtClean="0"/>
              <a:t>Tránh sự tự tin thái quá</a:t>
            </a:r>
          </a:p>
          <a:p>
            <a:r>
              <a:rPr lang="vi-VN" dirty="0" smtClean="0"/>
              <a:t>Coi trọng chất lượng kiến trúc phần mềm</a:t>
            </a:r>
          </a:p>
          <a:p>
            <a:r>
              <a:rPr lang="vi-VN" dirty="0" smtClean="0"/>
              <a:t>Kiến trúc phần mềm tốt là gì</a:t>
            </a:r>
          </a:p>
          <a:p>
            <a:r>
              <a:rPr lang="vi-VN" dirty="0" smtClean="0"/>
              <a:t>Để xây dựng 1 thệ thống có</a:t>
            </a:r>
          </a:p>
          <a:p>
            <a:pPr lvl="1"/>
            <a:r>
              <a:rPr lang="vi-VN" dirty="0" smtClean="0"/>
              <a:t>Thiết kế</a:t>
            </a:r>
          </a:p>
          <a:p>
            <a:pPr lvl="1"/>
            <a:r>
              <a:rPr lang="vi-VN" dirty="0" smtClean="0"/>
              <a:t>Kiến trúc</a:t>
            </a:r>
          </a:p>
          <a:p>
            <a:pPr marL="0" lvl="1" indent="0">
              <a:buClr>
                <a:schemeClr val="hlink"/>
              </a:buClr>
              <a:buNone/>
            </a:pPr>
            <a:r>
              <a:rPr lang="vi-VN" dirty="0" smtClean="0">
                <a:latin typeface="+mn-lt"/>
                <a:ea typeface="+mn-ea"/>
                <a:cs typeface="+mn-cs"/>
              </a:rPr>
              <a:t> giảm </a:t>
            </a:r>
            <a:r>
              <a:rPr lang="vi-VN" dirty="0">
                <a:latin typeface="+mn-lt"/>
                <a:ea typeface="+mn-ea"/>
                <a:cs typeface="+mn-cs"/>
              </a:rPr>
              <a:t>thiểu công sức và tối đa năng </a:t>
            </a:r>
            <a:r>
              <a:rPr lang="vi-VN" dirty="0" smtClean="0">
                <a:latin typeface="+mn-lt"/>
                <a:ea typeface="+mn-ea"/>
                <a:cs typeface="+mn-cs"/>
              </a:rPr>
              <a:t>suất</a:t>
            </a:r>
          </a:p>
          <a:p>
            <a:pPr marL="342900" lvl="1" indent="-342900">
              <a:buClr>
                <a:schemeClr val="hlink"/>
              </a:buClr>
              <a:buFont typeface="Wingdings" panose="05000000000000000000" pitchFamily="2" charset="2"/>
              <a:buChar char="v"/>
            </a:pPr>
            <a:r>
              <a:rPr lang="vi-VN" dirty="0" smtClean="0">
                <a:latin typeface="+mn-lt"/>
                <a:ea typeface="+mn-ea"/>
                <a:cs typeface="+mn-cs"/>
              </a:rPr>
              <a:t>Cần biết thuộc tính nào của kiến trúc hệ thống dẫn đến mục tiêu đó</a:t>
            </a:r>
            <a:endParaRPr lang="en-US" dirty="0">
              <a:latin typeface="+mn-lt"/>
              <a:ea typeface="+mn-ea"/>
              <a:cs typeface="+mn-cs"/>
            </a:endParaRPr>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44139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vi-VN" altLang="en-US" dirty="0" smtClean="0"/>
              <a:t>Sự phát triển đội ngũ kỹ sư</a:t>
            </a:r>
            <a:endParaRPr lang="en-US" altLang="en-US" dirty="0" smtClean="0"/>
          </a:p>
        </p:txBody>
      </p:sp>
      <p:sp>
        <p:nvSpPr>
          <p:cNvPr id="4" name="Footer Placeholder 3"/>
          <p:cNvSpPr>
            <a:spLocks noGrp="1"/>
          </p:cNvSpPr>
          <p:nvPr>
            <p:ph type="ftr" sz="quarter" idx="11"/>
          </p:nvPr>
        </p:nvSpPr>
        <p:spPr/>
        <p:txBody>
          <a:bodyPr/>
          <a:lstStyle/>
          <a:p>
            <a:pPr>
              <a:defRPr/>
            </a:pPr>
            <a:endParaRPr lang="en-US"/>
          </a:p>
        </p:txBody>
      </p:sp>
      <p:pic>
        <p:nvPicPr>
          <p:cNvPr id="2" name="Picture 1"/>
          <p:cNvPicPr>
            <a:picLocks noChangeAspect="1"/>
          </p:cNvPicPr>
          <p:nvPr/>
        </p:nvPicPr>
        <p:blipFill rotWithShape="1">
          <a:blip r:embed="rId2"/>
          <a:srcRect l="4505" r="8387"/>
          <a:stretch/>
        </p:blipFill>
        <p:spPr>
          <a:xfrm>
            <a:off x="4114800" y="1295399"/>
            <a:ext cx="5029199" cy="3468413"/>
          </a:xfrm>
          <a:prstGeom prst="rect">
            <a:avLst/>
          </a:prstGeom>
        </p:spPr>
      </p:pic>
      <p:sp>
        <p:nvSpPr>
          <p:cNvPr id="3" name="Content Placeholder 2"/>
          <p:cNvSpPr>
            <a:spLocks noGrp="1"/>
          </p:cNvSpPr>
          <p:nvPr>
            <p:ph idx="1"/>
          </p:nvPr>
        </p:nvSpPr>
        <p:spPr>
          <a:xfrm>
            <a:off x="-457200" y="1524000"/>
            <a:ext cx="5105400" cy="4800600"/>
          </a:xfrm>
        </p:spPr>
        <p:txBody>
          <a:bodyPr/>
          <a:lstStyle/>
          <a:p>
            <a:pPr lvl="1">
              <a:defRPr/>
            </a:pPr>
            <a:r>
              <a:rPr lang="vi-VN" dirty="0" smtClean="0"/>
              <a:t>Xu hướng rất đáng khích lệ</a:t>
            </a:r>
          </a:p>
          <a:p>
            <a:pPr lvl="1">
              <a:defRPr/>
            </a:pPr>
            <a:r>
              <a:rPr lang="vi-VN" dirty="0" smtClean="0"/>
              <a:t>Sự tăng </a:t>
            </a:r>
            <a:r>
              <a:rPr lang="vi-VN" dirty="0" smtClean="0"/>
              <a:t>trưởng</a:t>
            </a:r>
            <a:r>
              <a:rPr lang="en-US" dirty="0" smtClean="0"/>
              <a:t> nhân viên</a:t>
            </a:r>
            <a:r>
              <a:rPr lang="vi-VN" dirty="0" smtClean="0"/>
              <a:t> </a:t>
            </a:r>
            <a:r>
              <a:rPr lang="vi-VN" dirty="0" smtClean="0"/>
              <a:t>như thể hiện trong hình </a:t>
            </a:r>
          </a:p>
          <a:p>
            <a:pPr lvl="2">
              <a:defRPr/>
            </a:pPr>
            <a:r>
              <a:rPr lang="vi-VN" dirty="0" smtClean="0"/>
              <a:t>là 1 dấu hiệu của sự thành công đáng kể</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vi-VN" altLang="en-US" dirty="0" smtClean="0"/>
              <a:t>Năng suất của công ty</a:t>
            </a:r>
            <a:endParaRPr lang="en-US" altLang="en-US" dirty="0" smtClean="0"/>
          </a:p>
        </p:txBody>
      </p:sp>
      <p:sp>
        <p:nvSpPr>
          <p:cNvPr id="4" name="Footer Placeholder 3"/>
          <p:cNvSpPr>
            <a:spLocks noGrp="1"/>
          </p:cNvSpPr>
          <p:nvPr>
            <p:ph type="ftr" sz="quarter" idx="11"/>
          </p:nvPr>
        </p:nvSpPr>
        <p:spPr/>
        <p:txBody>
          <a:bodyPr/>
          <a:lstStyle/>
          <a:p>
            <a:pPr>
              <a:defRPr/>
            </a:pPr>
            <a:endParaRPr lang="en-US"/>
          </a:p>
        </p:txBody>
      </p:sp>
      <p:sp>
        <p:nvSpPr>
          <p:cNvPr id="3" name="Content Placeholder 2"/>
          <p:cNvSpPr>
            <a:spLocks noGrp="1"/>
          </p:cNvSpPr>
          <p:nvPr>
            <p:ph idx="1"/>
          </p:nvPr>
        </p:nvSpPr>
        <p:spPr>
          <a:xfrm>
            <a:off x="-381000" y="1066800"/>
            <a:ext cx="5105400" cy="4800600"/>
          </a:xfrm>
        </p:spPr>
        <p:txBody>
          <a:bodyPr/>
          <a:lstStyle/>
          <a:p>
            <a:pPr lvl="1">
              <a:defRPr/>
            </a:pPr>
            <a:r>
              <a:rPr lang="vi-VN" dirty="0" smtClean="0"/>
              <a:t>Có gì đó không ổn</a:t>
            </a:r>
          </a:p>
          <a:p>
            <a:pPr lvl="1">
              <a:defRPr/>
            </a:pPr>
            <a:r>
              <a:rPr lang="vi-VN" dirty="0" smtClean="0"/>
              <a:t>Dù mỗi bản phát hành đều được hỗ trợ bởi số lượng developers ngày càng tăng</a:t>
            </a:r>
          </a:p>
          <a:p>
            <a:pPr lvl="1">
              <a:defRPr/>
            </a:pPr>
            <a:r>
              <a:rPr lang="vi-VN" dirty="0" smtClean="0"/>
              <a:t>Sự phát triển của mã có vẽ như đang chững lại (đang tiến đến 1 tiệm cận)</a:t>
            </a:r>
            <a:endParaRPr lang="en-US" dirty="0" smtClean="0"/>
          </a:p>
        </p:txBody>
      </p:sp>
      <p:pic>
        <p:nvPicPr>
          <p:cNvPr id="5" name="Picture 4"/>
          <p:cNvPicPr>
            <a:picLocks noChangeAspect="1"/>
          </p:cNvPicPr>
          <p:nvPr/>
        </p:nvPicPr>
        <p:blipFill rotWithShape="1">
          <a:blip r:embed="rId3"/>
          <a:srcRect r="12580"/>
          <a:stretch/>
        </p:blipFill>
        <p:spPr>
          <a:xfrm>
            <a:off x="4495800" y="1112673"/>
            <a:ext cx="4572000" cy="2672975"/>
          </a:xfrm>
          <a:prstGeom prst="rect">
            <a:avLst/>
          </a:prstGeom>
        </p:spPr>
      </p:pic>
      <p:pic>
        <p:nvPicPr>
          <p:cNvPr id="6" name="Picture 5"/>
          <p:cNvPicPr>
            <a:picLocks noChangeAspect="1"/>
          </p:cNvPicPr>
          <p:nvPr/>
        </p:nvPicPr>
        <p:blipFill rotWithShape="1">
          <a:blip r:embed="rId4"/>
          <a:srcRect l="4505" r="8387"/>
          <a:stretch/>
        </p:blipFill>
        <p:spPr>
          <a:xfrm>
            <a:off x="4879157" y="3971040"/>
            <a:ext cx="4038599" cy="2785241"/>
          </a:xfrm>
          <a:prstGeom prst="rect">
            <a:avLst/>
          </a:prstGeom>
        </p:spPr>
      </p:pic>
    </p:spTree>
    <p:extLst>
      <p:ext uri="{BB962C8B-B14F-4D97-AF65-F5344CB8AC3E}">
        <p14:creationId xmlns:p14="http://schemas.microsoft.com/office/powerpoint/2010/main" val="1451950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vi-VN" altLang="en-US" dirty="0" smtClean="0"/>
              <a:t>Chi phí trên mỗi dòng mã</a:t>
            </a:r>
            <a:endParaRPr lang="en-US" altLang="en-US" dirty="0" smtClean="0"/>
          </a:p>
        </p:txBody>
      </p:sp>
      <p:sp>
        <p:nvSpPr>
          <p:cNvPr id="4" name="Footer Placeholder 3"/>
          <p:cNvSpPr>
            <a:spLocks noGrp="1"/>
          </p:cNvSpPr>
          <p:nvPr>
            <p:ph type="ftr" sz="quarter" idx="11"/>
          </p:nvPr>
        </p:nvSpPr>
        <p:spPr/>
        <p:txBody>
          <a:bodyPr/>
          <a:lstStyle/>
          <a:p>
            <a:pPr>
              <a:defRPr/>
            </a:pPr>
            <a:endParaRPr lang="en-US"/>
          </a:p>
        </p:txBody>
      </p:sp>
      <p:pic>
        <p:nvPicPr>
          <p:cNvPr id="2" name="Picture 1"/>
          <p:cNvPicPr>
            <a:picLocks noChangeAspect="1"/>
          </p:cNvPicPr>
          <p:nvPr/>
        </p:nvPicPr>
        <p:blipFill rotWithShape="1">
          <a:blip r:embed="rId3"/>
          <a:srcRect l="12942" b="9901"/>
          <a:stretch/>
        </p:blipFill>
        <p:spPr>
          <a:xfrm>
            <a:off x="4648200" y="1066800"/>
            <a:ext cx="4461235" cy="3124200"/>
          </a:xfrm>
          <a:prstGeom prst="rect">
            <a:avLst/>
          </a:prstGeom>
        </p:spPr>
      </p:pic>
      <p:sp>
        <p:nvSpPr>
          <p:cNvPr id="3" name="Content Placeholder 2"/>
          <p:cNvSpPr>
            <a:spLocks noGrp="1"/>
          </p:cNvSpPr>
          <p:nvPr>
            <p:ph idx="1"/>
          </p:nvPr>
        </p:nvSpPr>
        <p:spPr>
          <a:xfrm>
            <a:off x="-457200" y="1219200"/>
            <a:ext cx="5105400" cy="4800600"/>
          </a:xfrm>
        </p:spPr>
        <p:txBody>
          <a:bodyPr/>
          <a:lstStyle/>
          <a:p>
            <a:pPr lvl="1">
              <a:defRPr/>
            </a:pPr>
            <a:r>
              <a:rPr lang="vi-VN" dirty="0" smtClean="0"/>
              <a:t>Xu hướng này không bền vững</a:t>
            </a:r>
          </a:p>
          <a:p>
            <a:pPr lvl="1">
              <a:defRPr/>
            </a:pPr>
            <a:r>
              <a:rPr lang="vi-VN" dirty="0" smtClean="0"/>
              <a:t>Những đường cong sẽ tiêu hao lợi nhuận 1 cách thảm hại</a:t>
            </a:r>
          </a:p>
          <a:p>
            <a:pPr lvl="1">
              <a:defRPr/>
            </a:pPr>
            <a:r>
              <a:rPr lang="vi-VN" dirty="0" smtClean="0"/>
              <a:t>Đẩy công ty vào tình trạng đình trệ, sụp đổ hoàn toàn</a:t>
            </a:r>
            <a:endParaRPr lang="en-US" dirty="0" smtClean="0"/>
          </a:p>
        </p:txBody>
      </p:sp>
      <p:pic>
        <p:nvPicPr>
          <p:cNvPr id="6" name="Picture 5"/>
          <p:cNvPicPr>
            <a:picLocks noChangeAspect="1"/>
          </p:cNvPicPr>
          <p:nvPr/>
        </p:nvPicPr>
        <p:blipFill rotWithShape="1">
          <a:blip r:embed="rId4"/>
          <a:srcRect l="10199" r="12579" b="10492"/>
          <a:stretch/>
        </p:blipFill>
        <p:spPr>
          <a:xfrm>
            <a:off x="4610100" y="4202725"/>
            <a:ext cx="4381500" cy="2595666"/>
          </a:xfrm>
          <a:prstGeom prst="rect">
            <a:avLst/>
          </a:prstGeom>
        </p:spPr>
      </p:pic>
    </p:spTree>
    <p:extLst>
      <p:ext uri="{BB962C8B-B14F-4D97-AF65-F5344CB8AC3E}">
        <p14:creationId xmlns:p14="http://schemas.microsoft.com/office/powerpoint/2010/main" val="3517958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vi-VN" altLang="en-US" dirty="0" smtClean="0"/>
              <a:t>Chi phí trên mỗi dòng mã</a:t>
            </a:r>
            <a:endParaRPr lang="en-US" altLang="en-US" dirty="0" smtClean="0"/>
          </a:p>
        </p:txBody>
      </p:sp>
      <p:sp>
        <p:nvSpPr>
          <p:cNvPr id="4" name="Footer Placeholder 3"/>
          <p:cNvSpPr>
            <a:spLocks noGrp="1"/>
          </p:cNvSpPr>
          <p:nvPr>
            <p:ph type="ftr" sz="quarter" idx="11"/>
          </p:nvPr>
        </p:nvSpPr>
        <p:spPr/>
        <p:txBody>
          <a:bodyPr/>
          <a:lstStyle/>
          <a:p>
            <a:pPr>
              <a:defRPr/>
            </a:pPr>
            <a:endParaRPr lang="en-US"/>
          </a:p>
        </p:txBody>
      </p:sp>
      <p:pic>
        <p:nvPicPr>
          <p:cNvPr id="2" name="Picture 1"/>
          <p:cNvPicPr>
            <a:picLocks noChangeAspect="1"/>
          </p:cNvPicPr>
          <p:nvPr/>
        </p:nvPicPr>
        <p:blipFill>
          <a:blip r:embed="rId3"/>
          <a:stretch>
            <a:fillRect/>
          </a:stretch>
        </p:blipFill>
        <p:spPr>
          <a:xfrm>
            <a:off x="3984967" y="1524000"/>
            <a:ext cx="5124468" cy="3467520"/>
          </a:xfrm>
          <a:prstGeom prst="rect">
            <a:avLst/>
          </a:prstGeom>
        </p:spPr>
      </p:pic>
      <p:sp>
        <p:nvSpPr>
          <p:cNvPr id="3" name="Content Placeholder 2"/>
          <p:cNvSpPr>
            <a:spLocks noGrp="1"/>
          </p:cNvSpPr>
          <p:nvPr>
            <p:ph idx="1"/>
          </p:nvPr>
        </p:nvSpPr>
        <p:spPr>
          <a:xfrm>
            <a:off x="-457200" y="1524000"/>
            <a:ext cx="5105400" cy="4800600"/>
          </a:xfrm>
        </p:spPr>
        <p:txBody>
          <a:bodyPr/>
          <a:lstStyle/>
          <a:p>
            <a:pPr lvl="1">
              <a:defRPr/>
            </a:pPr>
            <a:r>
              <a:rPr lang="vi-VN" dirty="0" smtClean="0"/>
              <a:t>Điều gì đã gây ra sự thay đổi năng suất </a:t>
            </a:r>
            <a:r>
              <a:rPr lang="vi-VN" dirty="0"/>
              <a:t>đáng </a:t>
            </a:r>
            <a:r>
              <a:rPr lang="vi-VN" dirty="0" smtClean="0"/>
              <a:t>kể?</a:t>
            </a:r>
          </a:p>
          <a:p>
            <a:pPr lvl="1">
              <a:defRPr/>
            </a:pPr>
            <a:r>
              <a:rPr lang="vi-VN" dirty="0" smtClean="0"/>
              <a:t>Tại sao mã của bản phát hành thứ 8 đắt hơn 40 lần so với bản phát hành lần 1?</a:t>
            </a:r>
            <a:endParaRPr lang="en-US" dirty="0" smtClean="0"/>
          </a:p>
        </p:txBody>
      </p:sp>
    </p:spTree>
    <p:extLst>
      <p:ext uri="{BB962C8B-B14F-4D97-AF65-F5344CB8AC3E}">
        <p14:creationId xmlns:p14="http://schemas.microsoft.com/office/powerpoint/2010/main" val="370602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Dấu hiệu của 1 mớ hỗn độn</a:t>
            </a:r>
            <a:endParaRPr lang="en-US" dirty="0"/>
          </a:p>
        </p:txBody>
      </p:sp>
      <p:sp>
        <p:nvSpPr>
          <p:cNvPr id="3" name="Content Placeholder 2"/>
          <p:cNvSpPr>
            <a:spLocks noGrp="1"/>
          </p:cNvSpPr>
          <p:nvPr>
            <p:ph idx="1"/>
          </p:nvPr>
        </p:nvSpPr>
        <p:spPr/>
        <p:txBody>
          <a:bodyPr/>
          <a:lstStyle/>
          <a:p>
            <a:r>
              <a:rPr lang="vi-VN" dirty="0" smtClean="0"/>
              <a:t>Hệ thống được được xây dựng 1 cách vội vàng</a:t>
            </a:r>
          </a:p>
          <a:p>
            <a:r>
              <a:rPr lang="vi-VN" dirty="0" smtClean="0"/>
              <a:t>Số lượng tuyệt đối các developers là động lực duy nhất của kết quả</a:t>
            </a:r>
          </a:p>
          <a:p>
            <a:r>
              <a:rPr lang="vi-VN" dirty="0" smtClean="0"/>
              <a:t>Có rất ít hoặc không có suy nghĩ nào về</a:t>
            </a:r>
          </a:p>
          <a:p>
            <a:pPr lvl="1"/>
            <a:r>
              <a:rPr lang="vi-VN" dirty="0" smtClean="0"/>
              <a:t>Độ sạch của mã hoặc</a:t>
            </a:r>
          </a:p>
          <a:p>
            <a:pPr lvl="1"/>
            <a:r>
              <a:rPr lang="vi-VN" dirty="0" smtClean="0"/>
              <a:t>Cấu trúc thiết kế</a:t>
            </a:r>
            <a:endParaRPr lang="en-US"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57943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Quan điểm của developers</a:t>
            </a:r>
            <a:endParaRPr lang="en-US" dirty="0"/>
          </a:p>
        </p:txBody>
      </p:sp>
      <p:sp>
        <p:nvSpPr>
          <p:cNvPr id="3" name="Content Placeholder 2"/>
          <p:cNvSpPr>
            <a:spLocks noGrp="1"/>
          </p:cNvSpPr>
          <p:nvPr>
            <p:ph idx="1"/>
          </p:nvPr>
        </p:nvSpPr>
        <p:spPr>
          <a:xfrm>
            <a:off x="0" y="1219200"/>
            <a:ext cx="4495800" cy="4800600"/>
          </a:xfrm>
        </p:spPr>
        <p:txBody>
          <a:bodyPr/>
          <a:lstStyle/>
          <a:p>
            <a:r>
              <a:rPr lang="vi-VN" dirty="0" smtClean="0"/>
              <a:t>100% năng suất lúc bắt đầu</a:t>
            </a:r>
          </a:p>
          <a:p>
            <a:r>
              <a:rPr lang="vi-VN" dirty="0" smtClean="0"/>
              <a:t>Năng suất giảm sút mỗi lần phát hành</a:t>
            </a:r>
          </a:p>
          <a:p>
            <a:r>
              <a:rPr lang="vi-VN" dirty="0" smtClean="0"/>
              <a:t>Đến lần phát hành thứ 4</a:t>
            </a:r>
          </a:p>
          <a:p>
            <a:pPr lvl="1"/>
            <a:r>
              <a:rPr lang="vi-VN" dirty="0" smtClean="0"/>
              <a:t>Năng suất của họ sẽ chạm đáy (tiệm cận tiến về 0)</a:t>
            </a:r>
            <a:endParaRPr lang="en-US" dirty="0"/>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3"/>
          <a:stretch>
            <a:fillRect/>
          </a:stretch>
        </p:blipFill>
        <p:spPr>
          <a:xfrm>
            <a:off x="4114799" y="1828800"/>
            <a:ext cx="4945123" cy="2971800"/>
          </a:xfrm>
          <a:prstGeom prst="rect">
            <a:avLst/>
          </a:prstGeom>
        </p:spPr>
      </p:pic>
    </p:spTree>
    <p:extLst>
      <p:ext uri="{BB962C8B-B14F-4D97-AF65-F5344CB8AC3E}">
        <p14:creationId xmlns:p14="http://schemas.microsoft.com/office/powerpoint/2010/main" val="2433111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Quan điểm của developers</a:t>
            </a:r>
            <a:endParaRPr lang="en-US" dirty="0"/>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3"/>
          <a:stretch>
            <a:fillRect/>
          </a:stretch>
        </p:blipFill>
        <p:spPr>
          <a:xfrm>
            <a:off x="4156838" y="991647"/>
            <a:ext cx="4945123" cy="2971800"/>
          </a:xfrm>
          <a:prstGeom prst="rect">
            <a:avLst/>
          </a:prstGeom>
          <a:ln>
            <a:solidFill>
              <a:schemeClr val="accent1"/>
            </a:solidFill>
          </a:ln>
        </p:spPr>
      </p:pic>
      <p:sp>
        <p:nvSpPr>
          <p:cNvPr id="3" name="Content Placeholder 2"/>
          <p:cNvSpPr>
            <a:spLocks noGrp="1"/>
          </p:cNvSpPr>
          <p:nvPr>
            <p:ph idx="1"/>
          </p:nvPr>
        </p:nvSpPr>
        <p:spPr>
          <a:xfrm>
            <a:off x="21210" y="1066800"/>
            <a:ext cx="4495800" cy="4800600"/>
          </a:xfrm>
        </p:spPr>
        <p:txBody>
          <a:bodyPr/>
          <a:lstStyle/>
          <a:p>
            <a:r>
              <a:rPr lang="vi-VN" dirty="0" smtClean="0"/>
              <a:t>Bất chấp</a:t>
            </a:r>
          </a:p>
          <a:p>
            <a:pPr lvl="1"/>
            <a:r>
              <a:rPr lang="vi-VN" dirty="0" smtClean="0"/>
              <a:t>Thời gian làm thêm</a:t>
            </a:r>
          </a:p>
          <a:p>
            <a:pPr lvl="1"/>
            <a:r>
              <a:rPr lang="vi-VN" dirty="0" smtClean="0"/>
              <a:t>Sự cống hiến</a:t>
            </a:r>
          </a:p>
          <a:p>
            <a:r>
              <a:rPr lang="vi-VN" dirty="0" smtClean="0"/>
              <a:t>Không làm được gì nhiều nữa</a:t>
            </a:r>
          </a:p>
          <a:p>
            <a:r>
              <a:rPr lang="vi-VN" dirty="0" smtClean="0"/>
              <a:t>Tất cả công sức chỉ danh cho việc quản lý mớ hỗn độn</a:t>
            </a:r>
            <a:endParaRPr lang="en-US" dirty="0"/>
          </a:p>
        </p:txBody>
      </p:sp>
      <p:sp>
        <p:nvSpPr>
          <p:cNvPr id="6" name="Content Placeholder 2"/>
          <p:cNvSpPr txBox="1">
            <a:spLocks/>
          </p:cNvSpPr>
          <p:nvPr/>
        </p:nvSpPr>
        <p:spPr bwMode="auto">
          <a:xfrm>
            <a:off x="0" y="4876800"/>
            <a:ext cx="89916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v"/>
              <a:defRPr sz="2800" b="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vi-VN" kern="0" dirty="0" smtClean="0"/>
              <a:t>Di chuyển mớ lộn xộn từ nơi này sang nơi khác</a:t>
            </a:r>
          </a:p>
          <a:p>
            <a:pPr lvl="1"/>
            <a:r>
              <a:rPr lang="vi-VN" kern="0" dirty="0" smtClean="0"/>
              <a:t>Tiếp tục và tiếp tục như vậy để thêm 1 tính năng nhỏ “ít ỏi” hơn</a:t>
            </a:r>
          </a:p>
        </p:txBody>
      </p:sp>
    </p:spTree>
    <p:extLst>
      <p:ext uri="{BB962C8B-B14F-4D97-AF65-F5344CB8AC3E}">
        <p14:creationId xmlns:p14="http://schemas.microsoft.com/office/powerpoint/2010/main" val="1818398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2276</TotalTime>
  <Words>1617</Words>
  <Application>Microsoft Office PowerPoint</Application>
  <PresentationFormat>On-screen Show (4:3)</PresentationFormat>
  <Paragraphs>203</Paragraphs>
  <Slides>29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Corbel</vt:lpstr>
      <vt:lpstr>Gulim</vt:lpstr>
      <vt:lpstr>Tahoma</vt:lpstr>
      <vt:lpstr>Times New Roman</vt:lpstr>
      <vt:lpstr>Verdana</vt:lpstr>
      <vt:lpstr>Wingdings</vt:lpstr>
      <vt:lpstr>cdb2004146l</vt:lpstr>
      <vt:lpstr>CLEAN ARCHITECTURE</vt:lpstr>
      <vt:lpstr>Nội dung</vt:lpstr>
      <vt:lpstr>Sự phát triển đội ngũ kỹ sư</vt:lpstr>
      <vt:lpstr>Năng suất của công ty</vt:lpstr>
      <vt:lpstr>Chi phí trên mỗi dòng mã</vt:lpstr>
      <vt:lpstr>Chi phí trên mỗi dòng mã</vt:lpstr>
      <vt:lpstr>Dấu hiệu của 1 mớ hỗn độn</vt:lpstr>
      <vt:lpstr>Quan điểm của developers</vt:lpstr>
      <vt:lpstr>Quan điểm của developers</vt:lpstr>
      <vt:lpstr>Quan điểm của giám đốc điều hành</vt:lpstr>
      <vt:lpstr>Quan điểm của giám đốc điều hành</vt:lpstr>
      <vt:lpstr>Quan điểm của giám đốc điều hành</vt:lpstr>
      <vt:lpstr>Nhưng</vt:lpstr>
      <vt:lpstr>Câu chuyện Rùa và Thỏ</vt:lpstr>
      <vt:lpstr>Câu chuyện Rùa và Thỏ</vt:lpstr>
      <vt:lpstr>Câu chuyện Rùa và Thỏ</vt:lpstr>
      <vt:lpstr>Câu chuyện Rùa và Thỏ</vt:lpstr>
      <vt:lpstr>Câu chuyện Rùa và Thỏ</vt:lpstr>
      <vt:lpstr>Câu chuyện Rùa và Thỏ</vt:lpstr>
      <vt:lpstr>Câu chuyện Rùa và Thỏ</vt:lpstr>
      <vt:lpstr>Câu chuyện Rùa và Thỏ</vt:lpstr>
      <vt:lpstr>Thí nghiệm của Jason Gorman</vt:lpstr>
      <vt:lpstr>Thí nghiệm của Jason Gorman</vt:lpstr>
      <vt:lpstr>Thí nghiệm của Jason Gorman</vt:lpstr>
      <vt:lpstr>Thí nghiệm của Jason Gorman</vt:lpstr>
      <vt:lpstr>Thí nghiệm của Jason Gorman</vt:lpstr>
      <vt:lpstr>Thí nghiệm của Jason Gorman</vt:lpstr>
      <vt:lpstr>Thí nghiệm của Jason Gorman</vt:lpstr>
      <vt:lpstr>Kết luận</vt:lpstr>
    </vt:vector>
  </TitlesOfParts>
  <Company>BABYDUCK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DANG BINH PHUONG</dc:creator>
  <cp:lastModifiedBy>PC</cp:lastModifiedBy>
  <cp:revision>162</cp:revision>
  <dcterms:created xsi:type="dcterms:W3CDTF">2007-09-05T08:24:33Z</dcterms:created>
  <dcterms:modified xsi:type="dcterms:W3CDTF">2022-11-09T02:28:55Z</dcterms:modified>
</cp:coreProperties>
</file>