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57" r:id="rId3"/>
    <p:sldId id="258" r:id="rId4"/>
    <p:sldId id="259" r:id="rId5"/>
    <p:sldId id="260" r:id="rId6"/>
    <p:sldId id="261" r:id="rId7"/>
    <p:sldId id="266" r:id="rId8"/>
    <p:sldId id="267" r:id="rId9"/>
    <p:sldId id="268"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40" d="100"/>
          <a:sy n="40" d="100"/>
        </p:scale>
        <p:origin x="60" y="8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7/28/2022</a:t>
            </a:fld>
            <a:endParaRPr lang="en-US"/>
          </a:p>
        </p:txBody>
      </p:sp>
      <p:sp>
        <p:nvSpPr>
          <p:cNvPr id="5" name="Footer Placeholder 4"/>
          <p:cNvSpPr>
            <a:spLocks noGrp="1"/>
          </p:cNvSpPr>
          <p:nvPr>
            <p:ph type="ftr" sz="quarter" idx="11"/>
          </p:nvPr>
        </p:nvSpPr>
        <p:spPr/>
        <p:txBody>
          <a:bodyPr/>
          <a:lstStyle/>
          <a:p>
            <a:r>
              <a:rPr lang="en-US" smtClean="0"/>
              <a:t>
              </a:t>
            </a:r>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234936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57E33E-8B18-4087-B112-809917729534}" type="datetimeFigureOut">
              <a:rPr lang="en-US" smtClean="0"/>
              <a:t>7/28/2022</a:t>
            </a:fld>
            <a:endParaRPr lang="en-US"/>
          </a:p>
        </p:txBody>
      </p:sp>
      <p:sp>
        <p:nvSpPr>
          <p:cNvPr id="8" name="Footer Placeholder 7"/>
          <p:cNvSpPr>
            <a:spLocks noGrp="1"/>
          </p:cNvSpPr>
          <p:nvPr>
            <p:ph type="ftr" sz="quarter" idx="11"/>
          </p:nvPr>
        </p:nvSpPr>
        <p:spPr/>
        <p:txBody>
          <a:bodyPr/>
          <a:lstStyle/>
          <a:p>
            <a:r>
              <a:rPr lang="en-US" smtClean="0"/>
              <a:t>
              </a:t>
            </a:r>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549658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FFE419-2371-464F-8239-3959401C3561}" type="datetimeFigureOut">
              <a:rPr lang="en-US" smtClean="0"/>
              <a:t>7/28/2022</a:t>
            </a:fld>
            <a:endParaRPr lang="en-US"/>
          </a:p>
        </p:txBody>
      </p:sp>
      <p:sp>
        <p:nvSpPr>
          <p:cNvPr id="8" name="Footer Placeholder 7"/>
          <p:cNvSpPr>
            <a:spLocks noGrp="1"/>
          </p:cNvSpPr>
          <p:nvPr>
            <p:ph type="ftr" sz="quarter" idx="11"/>
          </p:nvPr>
        </p:nvSpPr>
        <p:spPr/>
        <p:txBody>
          <a:bodyPr/>
          <a:lstStyle/>
          <a:p>
            <a:r>
              <a:rPr lang="en-US" smtClean="0"/>
              <a:t>
              </a:t>
            </a:r>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806238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7/28/2022</a:t>
            </a:fld>
            <a:endParaRPr lang="en-US"/>
          </a:p>
        </p:txBody>
      </p:sp>
      <p:sp>
        <p:nvSpPr>
          <p:cNvPr id="5" name="Footer Placeholder 4"/>
          <p:cNvSpPr>
            <a:spLocks noGrp="1"/>
          </p:cNvSpPr>
          <p:nvPr>
            <p:ph type="ftr" sz="quarter" idx="11"/>
          </p:nvPr>
        </p:nvSpPr>
        <p:spPr/>
        <p:txBody>
          <a:bodyPr/>
          <a:lstStyle/>
          <a:p>
            <a:r>
              <a:rPr lang="en-US" smtClean="0"/>
              <a:t>
              </a:t>
            </a:r>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275263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7/28/2022</a:t>
            </a:fld>
            <a:endParaRPr lang="en-US"/>
          </a:p>
        </p:txBody>
      </p:sp>
      <p:sp>
        <p:nvSpPr>
          <p:cNvPr id="5" name="Footer Placeholder 4"/>
          <p:cNvSpPr>
            <a:spLocks noGrp="1"/>
          </p:cNvSpPr>
          <p:nvPr>
            <p:ph type="ftr" sz="quarter" idx="11"/>
          </p:nvPr>
        </p:nvSpPr>
        <p:spPr/>
        <p:txBody>
          <a:bodyPr/>
          <a:lstStyle/>
          <a:p>
            <a:r>
              <a:rPr lang="en-US" smtClean="0"/>
              <a:t>
              </a:t>
            </a:r>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535957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7/28/2022</a:t>
            </a:fld>
            <a:endParaRPr lang="en-US"/>
          </a:p>
        </p:txBody>
      </p:sp>
      <p:sp>
        <p:nvSpPr>
          <p:cNvPr id="9" name="Footer Placeholder 8"/>
          <p:cNvSpPr>
            <a:spLocks noGrp="1"/>
          </p:cNvSpPr>
          <p:nvPr>
            <p:ph type="ftr" sz="quarter" idx="11"/>
          </p:nvPr>
        </p:nvSpPr>
        <p:spPr/>
        <p:txBody>
          <a:bodyPr/>
          <a:lstStyle/>
          <a:p>
            <a:r>
              <a:rPr lang="en-US" smtClean="0"/>
              <a:t>
              </a:t>
            </a:r>
            <a:endParaRPr lang="en-US"/>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133369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3F30E46F-7819-4ACF-B48B-48222C2ACC88}" type="datetimeFigureOut">
              <a:rPr lang="en-US" smtClean="0"/>
              <a:t>7/28/2022</a:t>
            </a:fld>
            <a:endParaRPr lang="en-US"/>
          </a:p>
        </p:txBody>
      </p:sp>
      <p:sp>
        <p:nvSpPr>
          <p:cNvPr id="11" name="Footer Placeholder 10"/>
          <p:cNvSpPr>
            <a:spLocks noGrp="1"/>
          </p:cNvSpPr>
          <p:nvPr>
            <p:ph type="ftr" sz="quarter" idx="11"/>
          </p:nvPr>
        </p:nvSpPr>
        <p:spPr/>
        <p:txBody>
          <a:bodyPr/>
          <a:lstStyle/>
          <a:p>
            <a:r>
              <a:rPr lang="en-US" smtClean="0"/>
              <a:t>
              </a:t>
            </a:r>
            <a:endParaRPr lang="en-US"/>
          </a:p>
        </p:txBody>
      </p:sp>
      <p:sp>
        <p:nvSpPr>
          <p:cNvPr id="12" name="Slide Number Placeholder 11"/>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901255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1FAF3416-4057-4DAA-829D-4CA07428D088}" type="datetimeFigureOut">
              <a:rPr lang="en-US" smtClean="0"/>
              <a:t>7/28/2022</a:t>
            </a:fld>
            <a:endParaRPr lang="en-US"/>
          </a:p>
        </p:txBody>
      </p:sp>
      <p:sp>
        <p:nvSpPr>
          <p:cNvPr id="7" name="Footer Placeholder 6"/>
          <p:cNvSpPr>
            <a:spLocks noGrp="1"/>
          </p:cNvSpPr>
          <p:nvPr>
            <p:ph type="ftr" sz="quarter" idx="11"/>
          </p:nvPr>
        </p:nvSpPr>
        <p:spPr/>
        <p:txBody>
          <a:bodyPr/>
          <a:lstStyle/>
          <a:p>
            <a:r>
              <a:rPr lang="en-US" smtClean="0"/>
              <a:t>
              </a:t>
            </a:r>
            <a:endParaRPr lang="en-US"/>
          </a:p>
        </p:txBody>
      </p:sp>
      <p:sp>
        <p:nvSpPr>
          <p:cNvPr id="8" name="Slide Number Placeholder 7"/>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851043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21D9284-D300-4297-87F7-E791DCC15DB1}" type="datetimeFigureOut">
              <a:rPr lang="en-US" smtClean="0"/>
              <a:t>7/28/2022</a:t>
            </a:fld>
            <a:endParaRPr lang="en-US"/>
          </a:p>
        </p:txBody>
      </p:sp>
      <p:sp>
        <p:nvSpPr>
          <p:cNvPr id="6" name="Footer Placeholder 5"/>
          <p:cNvSpPr>
            <a:spLocks noGrp="1"/>
          </p:cNvSpPr>
          <p:nvPr>
            <p:ph type="ftr" sz="quarter" idx="11"/>
          </p:nvPr>
        </p:nvSpPr>
        <p:spPr/>
        <p:txBody>
          <a:bodyPr/>
          <a:lstStyle/>
          <a:p>
            <a:r>
              <a:rPr lang="en-US" smtClean="0"/>
              <a:t>
              </a:t>
            </a:r>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112933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37D525BB-DA17-4BA0-B3C8-3AC3ABC827E6}" type="datetimeFigureOut">
              <a:rPr lang="en-US" smtClean="0"/>
              <a:t>7/28/2022</a:t>
            </a:fld>
            <a:endParaRPr lang="en-US"/>
          </a:p>
        </p:txBody>
      </p:sp>
      <p:sp>
        <p:nvSpPr>
          <p:cNvPr id="9" name="Footer Placeholder 8"/>
          <p:cNvSpPr>
            <a:spLocks noGrp="1"/>
          </p:cNvSpPr>
          <p:nvPr>
            <p:ph type="ftr" sz="quarter" idx="11"/>
          </p:nvPr>
        </p:nvSpPr>
        <p:spPr/>
        <p:txBody>
          <a:bodyPr/>
          <a:lstStyle/>
          <a:p>
            <a:r>
              <a:rPr lang="en-US" smtClean="0"/>
              <a:t>
              </a:t>
            </a:r>
            <a:endParaRPr lang="en-US"/>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330797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B16C4C9A-3960-41CF-A4E9-2A8FB932454B}" type="datetimeFigureOut">
              <a:rPr lang="en-US" smtClean="0"/>
              <a:t>7/28/2022</a:t>
            </a:fld>
            <a:endParaRPr lang="en-US"/>
          </a:p>
        </p:txBody>
      </p:sp>
      <p:sp>
        <p:nvSpPr>
          <p:cNvPr id="9" name="Footer Placeholder 8"/>
          <p:cNvSpPr>
            <a:spLocks noGrp="1"/>
          </p:cNvSpPr>
          <p:nvPr>
            <p:ph type="ftr" sz="quarter" idx="11"/>
          </p:nvPr>
        </p:nvSpPr>
        <p:spPr>
          <a:xfrm>
            <a:off x="3499101" y="6356350"/>
            <a:ext cx="5911517" cy="365125"/>
          </a:xfrm>
        </p:spPr>
        <p:txBody>
          <a:bodyPr/>
          <a:lstStyle/>
          <a:p>
            <a:r>
              <a:rPr lang="en-US" smtClean="0"/>
              <a:t>
              </a:t>
            </a:r>
            <a:endParaRPr lang="en-US"/>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037779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3CBC1C18-307B-4F68-A007-B5B542270E8D}" type="datetimeFigureOut">
              <a:rPr lang="en-US" smtClean="0"/>
              <a:t>7/28/2022</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smtClean="0"/>
              <a:t>
              </a:t>
            </a:r>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10987259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1298447"/>
            <a:ext cx="7315200" cy="1420689"/>
          </a:xfrm>
        </p:spPr>
        <p:txBody>
          <a:bodyPr>
            <a:normAutofit/>
          </a:bodyPr>
          <a:lstStyle/>
          <a:p>
            <a:pPr algn="ctr"/>
            <a:r>
              <a:rPr lang="en-US" sz="8000" smtClean="0"/>
              <a:t>Lambda</a:t>
            </a:r>
            <a:endParaRPr lang="en-US" sz="8000"/>
          </a:p>
        </p:txBody>
      </p:sp>
      <p:sp>
        <p:nvSpPr>
          <p:cNvPr id="3" name="Subtitle 2"/>
          <p:cNvSpPr>
            <a:spLocks noGrp="1"/>
          </p:cNvSpPr>
          <p:nvPr>
            <p:ph type="subTitle" idx="1"/>
          </p:nvPr>
        </p:nvSpPr>
        <p:spPr>
          <a:xfrm>
            <a:off x="1100015" y="2983832"/>
            <a:ext cx="7315200" cy="2600814"/>
          </a:xfrm>
        </p:spPr>
        <p:txBody>
          <a:bodyPr/>
          <a:lstStyle/>
          <a:p>
            <a:r>
              <a:rPr lang="en-US" smtClean="0"/>
              <a:t>Lambda hay </a:t>
            </a:r>
            <a:r>
              <a:rPr lang="en-US" err="1" smtClean="0"/>
              <a:t>còn</a:t>
            </a:r>
            <a:r>
              <a:rPr lang="en-US" smtClean="0"/>
              <a:t> </a:t>
            </a:r>
            <a:r>
              <a:rPr lang="en-US" err="1" smtClean="0"/>
              <a:t>gọi</a:t>
            </a:r>
            <a:r>
              <a:rPr lang="en-US" smtClean="0"/>
              <a:t> </a:t>
            </a:r>
            <a:r>
              <a:rPr lang="en-US" err="1" smtClean="0"/>
              <a:t>là</a:t>
            </a:r>
            <a:r>
              <a:rPr lang="en-US" smtClean="0"/>
              <a:t> </a:t>
            </a:r>
            <a:r>
              <a:rPr lang="en-US" err="1" smtClean="0"/>
              <a:t>aws</a:t>
            </a:r>
            <a:r>
              <a:rPr lang="en-US" smtClean="0"/>
              <a:t> lambda </a:t>
            </a:r>
            <a:r>
              <a:rPr lang="en-US" err="1" smtClean="0"/>
              <a:t>đây</a:t>
            </a:r>
            <a:r>
              <a:rPr lang="en-US" smtClean="0"/>
              <a:t> </a:t>
            </a:r>
            <a:r>
              <a:rPr lang="en-US" err="1" smtClean="0"/>
              <a:t>là</a:t>
            </a:r>
            <a:r>
              <a:rPr lang="en-US" smtClean="0"/>
              <a:t> </a:t>
            </a:r>
            <a:r>
              <a:rPr lang="en-US" err="1" smtClean="0"/>
              <a:t>công</a:t>
            </a:r>
            <a:r>
              <a:rPr lang="en-US" smtClean="0"/>
              <a:t> </a:t>
            </a:r>
            <a:r>
              <a:rPr lang="en-US" err="1" smtClean="0"/>
              <a:t>nghệ</a:t>
            </a:r>
            <a:r>
              <a:rPr lang="en-US" smtClean="0"/>
              <a:t> </a:t>
            </a:r>
            <a:r>
              <a:rPr lang="en-US" err="1" smtClean="0"/>
              <a:t>về</a:t>
            </a:r>
            <a:r>
              <a:rPr lang="en-US" smtClean="0"/>
              <a:t> </a:t>
            </a:r>
            <a:r>
              <a:rPr lang="en-US" err="1" smtClean="0"/>
              <a:t>serverless</a:t>
            </a:r>
            <a:r>
              <a:rPr lang="en-US" smtClean="0"/>
              <a:t> </a:t>
            </a:r>
            <a:r>
              <a:rPr lang="en-US" err="1" smtClean="0"/>
              <a:t>dành</a:t>
            </a:r>
            <a:r>
              <a:rPr lang="en-US" smtClean="0"/>
              <a:t> </a:t>
            </a:r>
            <a:r>
              <a:rPr lang="en-US" err="1" smtClean="0"/>
              <a:t>cho</a:t>
            </a:r>
            <a:r>
              <a:rPr lang="en-US" smtClean="0"/>
              <a:t> </a:t>
            </a:r>
            <a:r>
              <a:rPr lang="en-US" err="1" smtClean="0"/>
              <a:t>các</a:t>
            </a:r>
            <a:r>
              <a:rPr lang="en-US" smtClean="0"/>
              <a:t> </a:t>
            </a:r>
            <a:r>
              <a:rPr lang="en-US" err="1" smtClean="0"/>
              <a:t>lập</a:t>
            </a:r>
            <a:r>
              <a:rPr lang="en-US" smtClean="0"/>
              <a:t> </a:t>
            </a:r>
            <a:r>
              <a:rPr lang="en-US" err="1" smtClean="0"/>
              <a:t>trình</a:t>
            </a:r>
            <a:r>
              <a:rPr lang="en-US" smtClean="0"/>
              <a:t> </a:t>
            </a:r>
            <a:r>
              <a:rPr lang="en-US" err="1" smtClean="0"/>
              <a:t>viên</a:t>
            </a:r>
            <a:r>
              <a:rPr lang="en-US" smtClean="0"/>
              <a:t>, </a:t>
            </a:r>
            <a:r>
              <a:rPr lang="en-US" err="1" smtClean="0"/>
              <a:t>với</a:t>
            </a:r>
            <a:r>
              <a:rPr lang="en-US" smtClean="0"/>
              <a:t> </a:t>
            </a:r>
            <a:r>
              <a:rPr lang="en-US" err="1" smtClean="0"/>
              <a:t>công</a:t>
            </a:r>
            <a:r>
              <a:rPr lang="en-US" smtClean="0"/>
              <a:t> </a:t>
            </a:r>
            <a:r>
              <a:rPr lang="en-US" err="1" smtClean="0"/>
              <a:t>nghệ</a:t>
            </a:r>
            <a:r>
              <a:rPr lang="en-US" smtClean="0"/>
              <a:t> </a:t>
            </a:r>
            <a:r>
              <a:rPr lang="en-US" err="1" smtClean="0"/>
              <a:t>này</a:t>
            </a:r>
            <a:r>
              <a:rPr lang="en-US" smtClean="0"/>
              <a:t> </a:t>
            </a:r>
            <a:r>
              <a:rPr lang="en-US" err="1" smtClean="0"/>
              <a:t>lập</a:t>
            </a:r>
            <a:r>
              <a:rPr lang="en-US" smtClean="0"/>
              <a:t> </a:t>
            </a:r>
            <a:r>
              <a:rPr lang="en-US" err="1" smtClean="0"/>
              <a:t>trình</a:t>
            </a:r>
            <a:r>
              <a:rPr lang="en-US" smtClean="0"/>
              <a:t> </a:t>
            </a:r>
            <a:r>
              <a:rPr lang="en-US" err="1" smtClean="0"/>
              <a:t>viên</a:t>
            </a:r>
            <a:r>
              <a:rPr lang="en-US" smtClean="0"/>
              <a:t> </a:t>
            </a:r>
            <a:r>
              <a:rPr lang="en-US" err="1" smtClean="0"/>
              <a:t>chỉ</a:t>
            </a:r>
            <a:r>
              <a:rPr lang="en-US" smtClean="0"/>
              <a:t> </a:t>
            </a:r>
            <a:r>
              <a:rPr lang="en-US" err="1" smtClean="0"/>
              <a:t>cần</a:t>
            </a:r>
            <a:r>
              <a:rPr lang="en-US" smtClean="0"/>
              <a:t> </a:t>
            </a:r>
            <a:r>
              <a:rPr lang="en-US" err="1" smtClean="0"/>
              <a:t>quan</a:t>
            </a:r>
            <a:r>
              <a:rPr lang="en-US" smtClean="0"/>
              <a:t> </a:t>
            </a:r>
            <a:r>
              <a:rPr lang="en-US" err="1" smtClean="0"/>
              <a:t>tâm</a:t>
            </a:r>
            <a:r>
              <a:rPr lang="en-US" smtClean="0"/>
              <a:t> </a:t>
            </a:r>
            <a:r>
              <a:rPr lang="en-US" err="1" smtClean="0"/>
              <a:t>đến</a:t>
            </a:r>
            <a:r>
              <a:rPr lang="en-US" smtClean="0"/>
              <a:t> </a:t>
            </a:r>
            <a:r>
              <a:rPr lang="en-US" err="1" smtClean="0"/>
              <a:t>việc</a:t>
            </a:r>
            <a:r>
              <a:rPr lang="en-US" smtClean="0"/>
              <a:t> </a:t>
            </a:r>
            <a:r>
              <a:rPr lang="en-US" err="1" smtClean="0"/>
              <a:t>viết</a:t>
            </a:r>
            <a:r>
              <a:rPr lang="en-US" smtClean="0"/>
              <a:t>  code </a:t>
            </a:r>
            <a:r>
              <a:rPr lang="en-US" err="1" smtClean="0"/>
              <a:t>không</a:t>
            </a:r>
            <a:r>
              <a:rPr lang="en-US" smtClean="0"/>
              <a:t> </a:t>
            </a:r>
            <a:r>
              <a:rPr lang="en-US" err="1" smtClean="0"/>
              <a:t>cần</a:t>
            </a:r>
            <a:r>
              <a:rPr lang="en-US" smtClean="0"/>
              <a:t> </a:t>
            </a:r>
            <a:r>
              <a:rPr lang="en-US" err="1" smtClean="0"/>
              <a:t>phải</a:t>
            </a:r>
            <a:r>
              <a:rPr lang="en-US" smtClean="0"/>
              <a:t> lo </a:t>
            </a:r>
            <a:r>
              <a:rPr lang="en-US" err="1" smtClean="0"/>
              <a:t>lắng</a:t>
            </a:r>
            <a:r>
              <a:rPr lang="en-US" smtClean="0"/>
              <a:t> </a:t>
            </a:r>
            <a:r>
              <a:rPr lang="en-US" err="1" smtClean="0"/>
              <a:t>đến</a:t>
            </a:r>
            <a:r>
              <a:rPr lang="en-US" smtClean="0"/>
              <a:t> </a:t>
            </a:r>
            <a:r>
              <a:rPr lang="en-US" err="1" smtClean="0"/>
              <a:t>việc</a:t>
            </a:r>
            <a:r>
              <a:rPr lang="en-US" smtClean="0"/>
              <a:t> </a:t>
            </a:r>
            <a:r>
              <a:rPr lang="en-US" err="1" smtClean="0"/>
              <a:t>thiết</a:t>
            </a:r>
            <a:r>
              <a:rPr lang="en-US" smtClean="0"/>
              <a:t> </a:t>
            </a:r>
            <a:r>
              <a:rPr lang="en-US" err="1" smtClean="0"/>
              <a:t>lập</a:t>
            </a:r>
            <a:r>
              <a:rPr lang="en-US" smtClean="0"/>
              <a:t> server hay </a:t>
            </a:r>
            <a:r>
              <a:rPr lang="en-US" err="1" smtClean="0"/>
              <a:t>chạy</a:t>
            </a:r>
            <a:r>
              <a:rPr lang="en-US" smtClean="0"/>
              <a:t> </a:t>
            </a:r>
            <a:r>
              <a:rPr lang="en-US" err="1" smtClean="0"/>
              <a:t>các</a:t>
            </a:r>
            <a:r>
              <a:rPr lang="en-US" smtClean="0"/>
              <a:t> </a:t>
            </a:r>
            <a:r>
              <a:rPr lang="en-US" err="1" smtClean="0"/>
              <a:t>đoạn</a:t>
            </a:r>
            <a:r>
              <a:rPr lang="en-US" smtClean="0"/>
              <a:t> code. </a:t>
            </a:r>
            <a:r>
              <a:rPr lang="en-US" err="1" smtClean="0"/>
              <a:t>Đây</a:t>
            </a:r>
            <a:r>
              <a:rPr lang="en-US" smtClean="0"/>
              <a:t> </a:t>
            </a:r>
            <a:r>
              <a:rPr lang="en-US" err="1" smtClean="0"/>
              <a:t>được</a:t>
            </a:r>
            <a:r>
              <a:rPr lang="en-US" smtClean="0"/>
              <a:t> </a:t>
            </a:r>
            <a:r>
              <a:rPr lang="en-US" err="1" smtClean="0"/>
              <a:t>coi</a:t>
            </a:r>
            <a:r>
              <a:rPr lang="en-US" smtClean="0"/>
              <a:t> </a:t>
            </a:r>
            <a:r>
              <a:rPr lang="en-US" err="1" smtClean="0"/>
              <a:t>là</a:t>
            </a:r>
            <a:r>
              <a:rPr lang="en-US" smtClean="0"/>
              <a:t> </a:t>
            </a:r>
            <a:r>
              <a:rPr lang="en-US" err="1" smtClean="0"/>
              <a:t>lời</a:t>
            </a:r>
            <a:r>
              <a:rPr lang="en-US" smtClean="0"/>
              <a:t> </a:t>
            </a:r>
            <a:r>
              <a:rPr lang="en-US" err="1" smtClean="0"/>
              <a:t>giải</a:t>
            </a:r>
            <a:r>
              <a:rPr lang="en-US" smtClean="0"/>
              <a:t> </a:t>
            </a:r>
            <a:r>
              <a:rPr lang="en-US" err="1" smtClean="0"/>
              <a:t>cho</a:t>
            </a:r>
            <a:r>
              <a:rPr lang="en-US" smtClean="0"/>
              <a:t> </a:t>
            </a:r>
            <a:r>
              <a:rPr lang="en-US" err="1" smtClean="0"/>
              <a:t>bài</a:t>
            </a:r>
            <a:r>
              <a:rPr lang="en-US" smtClean="0"/>
              <a:t> </a:t>
            </a:r>
            <a:r>
              <a:rPr lang="en-US" err="1" smtClean="0"/>
              <a:t>toán</a:t>
            </a:r>
            <a:r>
              <a:rPr lang="en-US" smtClean="0"/>
              <a:t> chi </a:t>
            </a:r>
            <a:r>
              <a:rPr lang="en-US" err="1" smtClean="0"/>
              <a:t>phó</a:t>
            </a:r>
            <a:r>
              <a:rPr lang="en-US" smtClean="0"/>
              <a:t> </a:t>
            </a:r>
            <a:r>
              <a:rPr lang="en-US" err="1" smtClean="0"/>
              <a:t>và</a:t>
            </a:r>
            <a:r>
              <a:rPr lang="en-US" smtClean="0"/>
              <a:t> </a:t>
            </a:r>
            <a:r>
              <a:rPr lang="en-US" err="1" smtClean="0"/>
              <a:t>là</a:t>
            </a:r>
            <a:r>
              <a:rPr lang="en-US" smtClean="0"/>
              <a:t> </a:t>
            </a:r>
            <a:r>
              <a:rPr lang="en-US" err="1" smtClean="0"/>
              <a:t>giải</a:t>
            </a:r>
            <a:r>
              <a:rPr lang="en-US" smtClean="0"/>
              <a:t> </a:t>
            </a:r>
            <a:r>
              <a:rPr lang="en-US" err="1" smtClean="0"/>
              <a:t>pháp</a:t>
            </a:r>
            <a:r>
              <a:rPr lang="en-US" smtClean="0"/>
              <a:t> </a:t>
            </a:r>
            <a:r>
              <a:rPr lang="en-US" err="1" smtClean="0"/>
              <a:t>cho</a:t>
            </a:r>
            <a:r>
              <a:rPr lang="en-US" smtClean="0"/>
              <a:t> </a:t>
            </a:r>
            <a:r>
              <a:rPr lang="en-US" err="1" smtClean="0"/>
              <a:t>quá</a:t>
            </a:r>
            <a:r>
              <a:rPr lang="en-US" smtClean="0"/>
              <a:t> </a:t>
            </a:r>
            <a:r>
              <a:rPr lang="en-US" err="1" smtClean="0"/>
              <a:t>trình</a:t>
            </a:r>
            <a:r>
              <a:rPr lang="en-US" smtClean="0"/>
              <a:t> </a:t>
            </a:r>
            <a:r>
              <a:rPr lang="en-US" err="1" smtClean="0"/>
              <a:t>vận</a:t>
            </a:r>
            <a:r>
              <a:rPr lang="en-US" smtClean="0"/>
              <a:t> </a:t>
            </a:r>
            <a:r>
              <a:rPr lang="en-US" err="1" smtClean="0"/>
              <a:t>hành</a:t>
            </a:r>
            <a:r>
              <a:rPr lang="en-US" smtClean="0"/>
              <a:t>. </a:t>
            </a:r>
            <a:r>
              <a:rPr lang="en-US" err="1" smtClean="0"/>
              <a:t>Các</a:t>
            </a:r>
            <a:r>
              <a:rPr lang="en-US" smtClean="0"/>
              <a:t> </a:t>
            </a:r>
            <a:r>
              <a:rPr lang="en-US" err="1" smtClean="0"/>
              <a:t>nhà</a:t>
            </a:r>
            <a:r>
              <a:rPr lang="en-US" smtClean="0"/>
              <a:t> </a:t>
            </a:r>
            <a:r>
              <a:rPr lang="en-US" err="1" smtClean="0"/>
              <a:t>cung</a:t>
            </a:r>
            <a:r>
              <a:rPr lang="en-US" smtClean="0"/>
              <a:t> </a:t>
            </a:r>
            <a:r>
              <a:rPr lang="en-US" err="1" smtClean="0"/>
              <a:t>cấp</a:t>
            </a:r>
            <a:r>
              <a:rPr lang="en-US" smtClean="0"/>
              <a:t> </a:t>
            </a:r>
            <a:r>
              <a:rPr lang="en-US" err="1" smtClean="0"/>
              <a:t>hàng</a:t>
            </a:r>
            <a:r>
              <a:rPr lang="en-US" smtClean="0"/>
              <a:t> </a:t>
            </a:r>
            <a:r>
              <a:rPr lang="en-US" err="1" smtClean="0"/>
              <a:t>đầu</a:t>
            </a:r>
            <a:r>
              <a:rPr lang="en-US" smtClean="0"/>
              <a:t> ề </a:t>
            </a:r>
            <a:r>
              <a:rPr lang="en-US" err="1" smtClean="0"/>
              <a:t>công</a:t>
            </a:r>
            <a:r>
              <a:rPr lang="en-US" smtClean="0"/>
              <a:t> </a:t>
            </a:r>
            <a:r>
              <a:rPr lang="en-US" err="1" smtClean="0"/>
              <a:t>nghệ</a:t>
            </a:r>
            <a:r>
              <a:rPr lang="en-US" smtClean="0"/>
              <a:t> </a:t>
            </a:r>
            <a:r>
              <a:rPr lang="en-US" err="1" smtClean="0"/>
              <a:t>này</a:t>
            </a:r>
            <a:r>
              <a:rPr lang="en-US" smtClean="0"/>
              <a:t> </a:t>
            </a:r>
            <a:r>
              <a:rPr lang="en-US" err="1" smtClean="0"/>
              <a:t>là</a:t>
            </a:r>
            <a:r>
              <a:rPr lang="en-US" smtClean="0"/>
              <a:t> AWS </a:t>
            </a:r>
            <a:r>
              <a:rPr lang="en-US" err="1" smtClean="0"/>
              <a:t>với</a:t>
            </a:r>
            <a:r>
              <a:rPr lang="en-US" smtClean="0"/>
              <a:t> </a:t>
            </a:r>
            <a:r>
              <a:rPr lang="en-US" err="1" smtClean="0"/>
              <a:t>AWSLambda</a:t>
            </a:r>
            <a:r>
              <a:rPr lang="en-US" smtClean="0"/>
              <a:t>.</a:t>
            </a:r>
            <a:endParaRPr lang="en-US"/>
          </a:p>
        </p:txBody>
      </p:sp>
    </p:spTree>
    <p:extLst>
      <p:ext uri="{BB962C8B-B14F-4D97-AF65-F5344CB8AC3E}">
        <p14:creationId xmlns:p14="http://schemas.microsoft.com/office/powerpoint/2010/main" val="51989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anim calcmode="lin" valueType="num">
                                      <p:cBhvr>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Điểm mạnh</a:t>
            </a:r>
            <a:endParaRPr lang="en-US"/>
          </a:p>
        </p:txBody>
      </p:sp>
      <p:sp>
        <p:nvSpPr>
          <p:cNvPr id="3" name="Content Placeholder 2"/>
          <p:cNvSpPr>
            <a:spLocks noGrp="1"/>
          </p:cNvSpPr>
          <p:nvPr>
            <p:ph idx="1"/>
          </p:nvPr>
        </p:nvSpPr>
        <p:spPr/>
        <p:txBody>
          <a:bodyPr/>
          <a:lstStyle/>
          <a:p>
            <a:r>
              <a:rPr lang="en-US" smtClean="0"/>
              <a:t>Là lời giải cho bài toán yêu cầu độ linh hoạt cao, chi phí sử dụng thấp.</a:t>
            </a:r>
          </a:p>
          <a:p>
            <a:r>
              <a:rPr lang="en-US" smtClean="0"/>
              <a:t>Chạy các đoạn code trên nền tảng điện toán, chị trách nhiệm quản trị toàn bộ công tác quản trị tài nguyên điện toán.</a:t>
            </a:r>
          </a:p>
          <a:p>
            <a:r>
              <a:rPr lang="en-US" smtClean="0"/>
              <a:t>Tiển khai các đoạn mã bảo mật và vận hành các đoạn code, ghi lại nhật ký mã.</a:t>
            </a:r>
            <a:endParaRPr lang="en-US"/>
          </a:p>
        </p:txBody>
      </p:sp>
    </p:spTree>
    <p:extLst>
      <p:ext uri="{BB962C8B-B14F-4D97-AF65-F5344CB8AC3E}">
        <p14:creationId xmlns:p14="http://schemas.microsoft.com/office/powerpoint/2010/main" val="59674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0"/>
                                  </p:stCondLst>
                                  <p:childTnLst>
                                    <p:animEffect transition="out" filter="wheel(1)">
                                      <p:cBhvr>
                                        <p:cTn id="6" dur="2000"/>
                                        <p:tgtEl>
                                          <p:spTgt spid="3">
                                            <p:txEl>
                                              <p:pRg st="0" end="0"/>
                                            </p:txEl>
                                          </p:spTgt>
                                        </p:tgtEl>
                                      </p:cBhvr>
                                    </p:animEffect>
                                    <p:set>
                                      <p:cBhvr>
                                        <p:cTn id="7"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mph" presetSubtype="2" fill="hold" nodeType="clickEffect">
                                  <p:stCondLst>
                                    <p:cond delay="0"/>
                                  </p:stCondLst>
                                  <p:childTnLst>
                                    <p:animClr clrSpc="rgb" dir="cw">
                                      <p:cBhvr override="childStyle">
                                        <p:cTn id="11" dur="2000" fill="hold"/>
                                        <p:tgtEl>
                                          <p:spTgt spid="3">
                                            <p:txEl>
                                              <p:pRg st="1" end="1"/>
                                            </p:txEl>
                                          </p:spTgt>
                                        </p:tgtEl>
                                        <p:attrNameLst>
                                          <p:attrName>style.color</p:attrName>
                                        </p:attrNameLst>
                                      </p:cBhvr>
                                      <p:to>
                                        <a:schemeClr val="accent2"/>
                                      </p:to>
                                    </p:animClr>
                                  </p:childTnLst>
                                </p:cTn>
                              </p:par>
                            </p:childTnLst>
                          </p:cTn>
                        </p:par>
                      </p:childTnLst>
                    </p:cTn>
                  </p:par>
                  <p:par>
                    <p:cTn id="12" fill="hold">
                      <p:stCondLst>
                        <p:cond delay="indefinite"/>
                      </p:stCondLst>
                      <p:childTnLst>
                        <p:par>
                          <p:cTn id="13" fill="hold">
                            <p:stCondLst>
                              <p:cond delay="0"/>
                            </p:stCondLst>
                            <p:childTnLst>
                              <p:par>
                                <p:cTn id="14" presetID="27" presetClass="emph" presetSubtype="0" fill="remove" nodeType="clickEffect">
                                  <p:stCondLst>
                                    <p:cond delay="0"/>
                                  </p:stCondLst>
                                  <p:childTnLst>
                                    <p:animClr clrSpc="rgb" dir="cw">
                                      <p:cBhvr override="childStyle">
                                        <p:cTn id="15" dur="250" autoRev="1" fill="remove"/>
                                        <p:tgtEl>
                                          <p:spTgt spid="3">
                                            <p:txEl>
                                              <p:pRg st="2" end="2"/>
                                            </p:txEl>
                                          </p:spTgt>
                                        </p:tgtEl>
                                        <p:attrNameLst>
                                          <p:attrName>style.color</p:attrName>
                                        </p:attrNameLst>
                                      </p:cBhvr>
                                      <p:to>
                                        <a:schemeClr val="bg1"/>
                                      </p:to>
                                    </p:animClr>
                                    <p:animClr clrSpc="rgb" dir="cw">
                                      <p:cBhvr>
                                        <p:cTn id="16" dur="250" autoRev="1" fill="remove"/>
                                        <p:tgtEl>
                                          <p:spTgt spid="3">
                                            <p:txEl>
                                              <p:pRg st="2" end="2"/>
                                            </p:txEl>
                                          </p:spTgt>
                                        </p:tgtEl>
                                        <p:attrNameLst>
                                          <p:attrName>fillcolor</p:attrName>
                                        </p:attrNameLst>
                                      </p:cBhvr>
                                      <p:to>
                                        <a:schemeClr val="bg1"/>
                                      </p:to>
                                    </p:animClr>
                                    <p:set>
                                      <p:cBhvr>
                                        <p:cTn id="17" dur="250" autoRev="1" fill="remove"/>
                                        <p:tgtEl>
                                          <p:spTgt spid="3">
                                            <p:txEl>
                                              <p:pRg st="2" end="2"/>
                                            </p:txEl>
                                          </p:spTgt>
                                        </p:tgtEl>
                                        <p:attrNameLst>
                                          <p:attrName>fill.type</p:attrName>
                                        </p:attrNameLst>
                                      </p:cBhvr>
                                      <p:to>
                                        <p:strVal val="solid"/>
                                      </p:to>
                                    </p:set>
                                    <p:set>
                                      <p:cBhvr>
                                        <p:cTn id="18" dur="250" autoRev="1" fill="remove"/>
                                        <p:tgtEl>
                                          <p:spTgt spid="3">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Điểm yếu	</a:t>
            </a:r>
            <a:endParaRPr lang="en-US"/>
          </a:p>
        </p:txBody>
      </p:sp>
      <p:sp>
        <p:nvSpPr>
          <p:cNvPr id="3" name="Content Placeholder 2"/>
          <p:cNvSpPr>
            <a:spLocks noGrp="1"/>
          </p:cNvSpPr>
          <p:nvPr>
            <p:ph idx="1"/>
          </p:nvPr>
        </p:nvSpPr>
        <p:spPr/>
        <p:txBody>
          <a:bodyPr/>
          <a:lstStyle/>
          <a:p>
            <a:r>
              <a:rPr lang="en-US" smtClean="0"/>
              <a:t>Khi quyết định chọn Lambdathif người dùng sẽ phụ thuộc hoàn toàn vào nhà cung cấp trong quá trình chạy code hoặc nền tảng hoạt động không như mong muốn.</a:t>
            </a:r>
          </a:p>
          <a:p>
            <a:r>
              <a:rPr lang="en-US" smtClean="0"/>
              <a:t>Mất thời gian nghiên cứu sử dụng và quản lý các tài nguyên của mình.</a:t>
            </a:r>
          </a:p>
          <a:p>
            <a:r>
              <a:rPr lang="en-US" smtClean="0"/>
              <a:t>Khi quyết định sử dụng Lambda thì công việc giám sát, gỡ lỗi cho chương trình trở nên khó khăn hơn bao giờ hết.</a:t>
            </a:r>
            <a:endParaRPr lang="en-US"/>
          </a:p>
        </p:txBody>
      </p:sp>
    </p:spTree>
    <p:extLst>
      <p:ext uri="{BB962C8B-B14F-4D97-AF65-F5344CB8AC3E}">
        <p14:creationId xmlns:p14="http://schemas.microsoft.com/office/powerpoint/2010/main" val="409904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circle(in)">
                                      <p:cBhvr>
                                        <p:cTn id="14" dur="20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0" presetClass="emph" presetSubtype="0" fill="hold" nodeType="clickEffect">
                                  <p:stCondLst>
                                    <p:cond delay="0"/>
                                  </p:stCondLst>
                                  <p:childTnLst>
                                    <p:animClr clrSpc="hsl" dir="cw">
                                      <p:cBhvr override="childStyle">
                                        <p:cTn id="18" dur="500" fill="hold"/>
                                        <p:tgtEl>
                                          <p:spTgt spid="3">
                                            <p:txEl>
                                              <p:pRg st="2" end="2"/>
                                            </p:txEl>
                                          </p:spTgt>
                                        </p:tgtEl>
                                        <p:attrNameLst>
                                          <p:attrName>style.color</p:attrName>
                                        </p:attrNameLst>
                                      </p:cBhvr>
                                      <p:by>
                                        <p:hsl h="0" s="12549" l="25098"/>
                                      </p:by>
                                    </p:animClr>
                                    <p:animClr clrSpc="hsl" dir="cw">
                                      <p:cBhvr>
                                        <p:cTn id="19" dur="500" fill="hold"/>
                                        <p:tgtEl>
                                          <p:spTgt spid="3">
                                            <p:txEl>
                                              <p:pRg st="2" end="2"/>
                                            </p:txEl>
                                          </p:spTgt>
                                        </p:tgtEl>
                                        <p:attrNameLst>
                                          <p:attrName>fillcolor</p:attrName>
                                        </p:attrNameLst>
                                      </p:cBhvr>
                                      <p:by>
                                        <p:hsl h="0" s="12549" l="25098"/>
                                      </p:by>
                                    </p:animClr>
                                    <p:animClr clrSpc="hsl" dir="cw">
                                      <p:cBhvr>
                                        <p:cTn id="20" dur="500" fill="hold"/>
                                        <p:tgtEl>
                                          <p:spTgt spid="3">
                                            <p:txEl>
                                              <p:pRg st="2" end="2"/>
                                            </p:txEl>
                                          </p:spTgt>
                                        </p:tgtEl>
                                        <p:attrNameLst>
                                          <p:attrName>stroke.color</p:attrName>
                                        </p:attrNameLst>
                                      </p:cBhvr>
                                      <p:by>
                                        <p:hsl h="0" s="12549" l="25098"/>
                                      </p:by>
                                    </p:animClr>
                                    <p:set>
                                      <p:cBhvr>
                                        <p:cTn id="21" dur="500" fill="hold"/>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Chí phí</a:t>
            </a:r>
            <a:endParaRPr lang="en-US"/>
          </a:p>
        </p:txBody>
      </p:sp>
      <p:sp>
        <p:nvSpPr>
          <p:cNvPr id="3" name="Content Placeholder 2"/>
          <p:cNvSpPr>
            <a:spLocks noGrp="1"/>
          </p:cNvSpPr>
          <p:nvPr>
            <p:ph idx="1"/>
          </p:nvPr>
        </p:nvSpPr>
        <p:spPr/>
        <p:txBody>
          <a:bodyPr/>
          <a:lstStyle/>
          <a:p>
            <a:r>
              <a:rPr lang="en-US" smtClean="0"/>
              <a:t>Ta chỉ phải trả phí cho những đoạn code được chạy và những gì mình sử dụng.</a:t>
            </a:r>
            <a:endParaRPr lang="en-US"/>
          </a:p>
        </p:txBody>
      </p:sp>
    </p:spTree>
    <p:extLst>
      <p:ext uri="{BB962C8B-B14F-4D97-AF65-F5344CB8AC3E}">
        <p14:creationId xmlns:p14="http://schemas.microsoft.com/office/powerpoint/2010/main" val="14240137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https://magenest.com/vi/aws-lambda-la-gi/</a:t>
            </a:r>
          </a:p>
        </p:txBody>
      </p:sp>
    </p:spTree>
    <p:extLst>
      <p:ext uri="{BB962C8B-B14F-4D97-AF65-F5344CB8AC3E}">
        <p14:creationId xmlns:p14="http://schemas.microsoft.com/office/powerpoint/2010/main" val="224505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Công</a:t>
            </a:r>
            <a:r>
              <a:rPr lang="en-US" smtClean="0"/>
              <a:t> </a:t>
            </a:r>
            <a:r>
              <a:rPr lang="en-US" err="1" smtClean="0"/>
              <a:t>dụng</a:t>
            </a:r>
            <a:endParaRPr lang="en-US"/>
          </a:p>
        </p:txBody>
      </p:sp>
      <p:sp>
        <p:nvSpPr>
          <p:cNvPr id="3" name="Content Placeholder 2"/>
          <p:cNvSpPr>
            <a:spLocks noGrp="1"/>
          </p:cNvSpPr>
          <p:nvPr>
            <p:ph idx="1"/>
          </p:nvPr>
        </p:nvSpPr>
        <p:spPr/>
        <p:txBody>
          <a:bodyPr/>
          <a:lstStyle/>
          <a:p>
            <a:r>
              <a:rPr lang="en-US" smtClean="0">
                <a:solidFill>
                  <a:schemeClr val="tx1"/>
                </a:solidFill>
              </a:rPr>
              <a:t>Cho </a:t>
            </a:r>
            <a:r>
              <a:rPr lang="en-US" err="1" smtClean="0">
                <a:solidFill>
                  <a:schemeClr val="tx1"/>
                </a:solidFill>
              </a:rPr>
              <a:t>phép</a:t>
            </a:r>
            <a:r>
              <a:rPr lang="en-US" smtClean="0">
                <a:solidFill>
                  <a:schemeClr val="tx1"/>
                </a:solidFill>
              </a:rPr>
              <a:t> </a:t>
            </a:r>
            <a:r>
              <a:rPr lang="en-US" err="1" smtClean="0">
                <a:solidFill>
                  <a:schemeClr val="tx1"/>
                </a:solidFill>
              </a:rPr>
              <a:t>người</a:t>
            </a:r>
            <a:r>
              <a:rPr lang="en-US" smtClean="0">
                <a:solidFill>
                  <a:schemeClr val="tx1"/>
                </a:solidFill>
              </a:rPr>
              <a:t> </a:t>
            </a:r>
            <a:r>
              <a:rPr lang="en-US" err="1" smtClean="0">
                <a:solidFill>
                  <a:schemeClr val="tx1"/>
                </a:solidFill>
              </a:rPr>
              <a:t>dùng</a:t>
            </a:r>
            <a:r>
              <a:rPr lang="en-US" smtClean="0">
                <a:solidFill>
                  <a:schemeClr val="tx1"/>
                </a:solidFill>
              </a:rPr>
              <a:t> </a:t>
            </a:r>
            <a:r>
              <a:rPr lang="en-US" err="1" smtClean="0">
                <a:solidFill>
                  <a:schemeClr val="tx1"/>
                </a:solidFill>
              </a:rPr>
              <a:t>tải</a:t>
            </a:r>
            <a:r>
              <a:rPr lang="en-US" smtClean="0">
                <a:solidFill>
                  <a:schemeClr val="tx1"/>
                </a:solidFill>
              </a:rPr>
              <a:t> </a:t>
            </a:r>
            <a:r>
              <a:rPr lang="en-US" err="1" smtClean="0">
                <a:solidFill>
                  <a:schemeClr val="tx1"/>
                </a:solidFill>
              </a:rPr>
              <a:t>nên</a:t>
            </a:r>
            <a:r>
              <a:rPr lang="en-US" smtClean="0">
                <a:solidFill>
                  <a:schemeClr val="tx1"/>
                </a:solidFill>
              </a:rPr>
              <a:t> </a:t>
            </a:r>
            <a:r>
              <a:rPr lang="en-US" err="1" smtClean="0">
                <a:solidFill>
                  <a:schemeClr val="tx1"/>
                </a:solidFill>
              </a:rPr>
              <a:t>các</a:t>
            </a:r>
            <a:r>
              <a:rPr lang="en-US" smtClean="0">
                <a:solidFill>
                  <a:schemeClr val="tx1"/>
                </a:solidFill>
              </a:rPr>
              <a:t> </a:t>
            </a:r>
            <a:r>
              <a:rPr lang="en-US" err="1" smtClean="0">
                <a:solidFill>
                  <a:schemeClr val="tx1"/>
                </a:solidFill>
              </a:rPr>
              <a:t>đoạn</a:t>
            </a:r>
            <a:r>
              <a:rPr lang="en-US" smtClean="0">
                <a:solidFill>
                  <a:schemeClr val="tx1"/>
                </a:solidFill>
              </a:rPr>
              <a:t> code</a:t>
            </a:r>
          </a:p>
          <a:p>
            <a:r>
              <a:rPr lang="en-US" err="1" smtClean="0">
                <a:solidFill>
                  <a:schemeClr val="tx1"/>
                </a:solidFill>
              </a:rPr>
              <a:t>AWSLambda</a:t>
            </a:r>
            <a:r>
              <a:rPr lang="en-US" smtClean="0">
                <a:solidFill>
                  <a:schemeClr val="tx1"/>
                </a:solidFill>
              </a:rPr>
              <a:t> </a:t>
            </a:r>
            <a:r>
              <a:rPr lang="en-US" err="1" smtClean="0">
                <a:solidFill>
                  <a:schemeClr val="tx1"/>
                </a:solidFill>
              </a:rPr>
              <a:t>sẽ</a:t>
            </a:r>
            <a:r>
              <a:rPr lang="en-US" smtClean="0">
                <a:solidFill>
                  <a:schemeClr val="tx1"/>
                </a:solidFill>
              </a:rPr>
              <a:t> </a:t>
            </a:r>
            <a:r>
              <a:rPr lang="en-US" err="1" smtClean="0">
                <a:solidFill>
                  <a:schemeClr val="tx1"/>
                </a:solidFill>
              </a:rPr>
              <a:t>chịu</a:t>
            </a:r>
            <a:r>
              <a:rPr lang="en-US" smtClean="0">
                <a:solidFill>
                  <a:schemeClr val="tx1"/>
                </a:solidFill>
              </a:rPr>
              <a:t> </a:t>
            </a:r>
            <a:r>
              <a:rPr lang="en-US" err="1" smtClean="0">
                <a:solidFill>
                  <a:schemeClr val="tx1"/>
                </a:solidFill>
              </a:rPr>
              <a:t>trách</a:t>
            </a:r>
            <a:r>
              <a:rPr lang="en-US" smtClean="0">
                <a:solidFill>
                  <a:schemeClr val="tx1"/>
                </a:solidFill>
              </a:rPr>
              <a:t> </a:t>
            </a:r>
            <a:r>
              <a:rPr lang="en-US" err="1" smtClean="0">
                <a:solidFill>
                  <a:schemeClr val="tx1"/>
                </a:solidFill>
              </a:rPr>
              <a:t>nhiệm</a:t>
            </a:r>
            <a:r>
              <a:rPr lang="en-US" smtClean="0">
                <a:solidFill>
                  <a:schemeClr val="tx1"/>
                </a:solidFill>
              </a:rPr>
              <a:t> </a:t>
            </a:r>
            <a:r>
              <a:rPr lang="en-US" err="1" smtClean="0">
                <a:solidFill>
                  <a:schemeClr val="tx1"/>
                </a:solidFill>
              </a:rPr>
              <a:t>cho</a:t>
            </a:r>
            <a:r>
              <a:rPr lang="en-US" smtClean="0">
                <a:solidFill>
                  <a:schemeClr val="tx1"/>
                </a:solidFill>
              </a:rPr>
              <a:t> </a:t>
            </a:r>
            <a:r>
              <a:rPr lang="en-US" err="1" smtClean="0">
                <a:solidFill>
                  <a:schemeClr val="tx1"/>
                </a:solidFill>
              </a:rPr>
              <a:t>việc</a:t>
            </a:r>
            <a:r>
              <a:rPr lang="en-US" smtClean="0">
                <a:solidFill>
                  <a:schemeClr val="tx1"/>
                </a:solidFill>
              </a:rPr>
              <a:t>  </a:t>
            </a:r>
            <a:r>
              <a:rPr lang="en-US" err="1" smtClean="0">
                <a:solidFill>
                  <a:schemeClr val="tx1"/>
                </a:solidFill>
              </a:rPr>
              <a:t>chạy</a:t>
            </a:r>
            <a:r>
              <a:rPr lang="en-US" smtClean="0">
                <a:solidFill>
                  <a:schemeClr val="tx1"/>
                </a:solidFill>
              </a:rPr>
              <a:t> </a:t>
            </a:r>
            <a:r>
              <a:rPr lang="en-US" err="1" smtClean="0">
                <a:solidFill>
                  <a:schemeClr val="tx1"/>
                </a:solidFill>
              </a:rPr>
              <a:t>và</a:t>
            </a:r>
            <a:r>
              <a:rPr lang="en-US" smtClean="0">
                <a:solidFill>
                  <a:schemeClr val="tx1"/>
                </a:solidFill>
              </a:rPr>
              <a:t> </a:t>
            </a:r>
            <a:r>
              <a:rPr lang="en-US" err="1" smtClean="0">
                <a:solidFill>
                  <a:schemeClr val="tx1"/>
                </a:solidFill>
              </a:rPr>
              <a:t>mở</a:t>
            </a:r>
            <a:r>
              <a:rPr lang="en-US" smtClean="0">
                <a:solidFill>
                  <a:schemeClr val="tx1"/>
                </a:solidFill>
              </a:rPr>
              <a:t> </a:t>
            </a:r>
            <a:r>
              <a:rPr lang="en-US" err="1" smtClean="0">
                <a:solidFill>
                  <a:schemeClr val="tx1"/>
                </a:solidFill>
              </a:rPr>
              <a:t>rọng</a:t>
            </a:r>
            <a:r>
              <a:rPr lang="en-US" smtClean="0">
                <a:solidFill>
                  <a:schemeClr val="tx1"/>
                </a:solidFill>
              </a:rPr>
              <a:t> </a:t>
            </a:r>
            <a:r>
              <a:rPr lang="en-US" err="1" smtClean="0">
                <a:solidFill>
                  <a:schemeClr val="tx1"/>
                </a:solidFill>
              </a:rPr>
              <a:t>mã</a:t>
            </a:r>
            <a:r>
              <a:rPr lang="en-US" smtClean="0">
                <a:solidFill>
                  <a:schemeClr val="tx1"/>
                </a:solidFill>
              </a:rPr>
              <a:t> </a:t>
            </a:r>
            <a:r>
              <a:rPr lang="en-US" err="1" smtClean="0">
                <a:solidFill>
                  <a:schemeClr val="tx1"/>
                </a:solidFill>
              </a:rPr>
              <a:t>theo</a:t>
            </a:r>
            <a:r>
              <a:rPr lang="en-US" smtClean="0">
                <a:solidFill>
                  <a:schemeClr val="tx1"/>
                </a:solidFill>
              </a:rPr>
              <a:t> </a:t>
            </a:r>
            <a:r>
              <a:rPr lang="en-US" err="1" smtClean="0">
                <a:solidFill>
                  <a:schemeClr val="tx1"/>
                </a:solidFill>
              </a:rPr>
              <a:t>nhu</a:t>
            </a:r>
            <a:r>
              <a:rPr lang="en-US" smtClean="0">
                <a:solidFill>
                  <a:schemeClr val="tx1"/>
                </a:solidFill>
              </a:rPr>
              <a:t> </a:t>
            </a:r>
            <a:r>
              <a:rPr lang="en-US" err="1" smtClean="0">
                <a:solidFill>
                  <a:schemeClr val="tx1"/>
                </a:solidFill>
              </a:rPr>
              <a:t>cầu</a:t>
            </a:r>
            <a:r>
              <a:rPr lang="en-US" smtClean="0">
                <a:solidFill>
                  <a:schemeClr val="tx1"/>
                </a:solidFill>
              </a:rPr>
              <a:t> </a:t>
            </a:r>
            <a:r>
              <a:rPr lang="en-US" err="1" smtClean="0">
                <a:solidFill>
                  <a:schemeClr val="tx1"/>
                </a:solidFill>
              </a:rPr>
              <a:t>của</a:t>
            </a:r>
            <a:r>
              <a:rPr lang="en-US" smtClean="0">
                <a:solidFill>
                  <a:schemeClr val="tx1"/>
                </a:solidFill>
              </a:rPr>
              <a:t> </a:t>
            </a:r>
            <a:r>
              <a:rPr lang="en-US" err="1" smtClean="0">
                <a:solidFill>
                  <a:schemeClr val="tx1"/>
                </a:solidFill>
              </a:rPr>
              <a:t>khách</a:t>
            </a:r>
            <a:r>
              <a:rPr lang="en-US" smtClean="0">
                <a:solidFill>
                  <a:schemeClr val="tx1"/>
                </a:solidFill>
              </a:rPr>
              <a:t> </a:t>
            </a:r>
            <a:r>
              <a:rPr lang="en-US" err="1" smtClean="0">
                <a:solidFill>
                  <a:schemeClr val="tx1"/>
                </a:solidFill>
              </a:rPr>
              <a:t>hàng</a:t>
            </a:r>
            <a:r>
              <a:rPr lang="en-US" smtClean="0">
                <a:solidFill>
                  <a:schemeClr val="tx1"/>
                </a:solidFill>
              </a:rPr>
              <a:t>.</a:t>
            </a:r>
          </a:p>
          <a:p>
            <a:r>
              <a:rPr lang="en-US" err="1" smtClean="0">
                <a:solidFill>
                  <a:schemeClr val="tx1"/>
                </a:solidFill>
              </a:rPr>
              <a:t>AWSLambda</a:t>
            </a:r>
            <a:r>
              <a:rPr lang="en-US" smtClean="0">
                <a:solidFill>
                  <a:schemeClr val="tx1"/>
                </a:solidFill>
              </a:rPr>
              <a:t> </a:t>
            </a:r>
            <a:r>
              <a:rPr lang="en-US" err="1" smtClean="0">
                <a:solidFill>
                  <a:schemeClr val="tx1"/>
                </a:solidFill>
              </a:rPr>
              <a:t>cho</a:t>
            </a:r>
            <a:r>
              <a:rPr lang="en-US" smtClean="0">
                <a:solidFill>
                  <a:schemeClr val="tx1"/>
                </a:solidFill>
              </a:rPr>
              <a:t> </a:t>
            </a:r>
            <a:r>
              <a:rPr lang="en-US" err="1" smtClean="0">
                <a:solidFill>
                  <a:schemeClr val="tx1"/>
                </a:solidFill>
              </a:rPr>
              <a:t>phép</a:t>
            </a:r>
            <a:r>
              <a:rPr lang="en-US" smtClean="0">
                <a:solidFill>
                  <a:schemeClr val="tx1"/>
                </a:solidFill>
              </a:rPr>
              <a:t> </a:t>
            </a:r>
            <a:r>
              <a:rPr lang="en-US" err="1" smtClean="0">
                <a:solidFill>
                  <a:schemeClr val="tx1"/>
                </a:solidFill>
              </a:rPr>
              <a:t>bạn</a:t>
            </a:r>
            <a:r>
              <a:rPr lang="en-US" smtClean="0">
                <a:solidFill>
                  <a:schemeClr val="tx1"/>
                </a:solidFill>
              </a:rPr>
              <a:t> </a:t>
            </a:r>
            <a:r>
              <a:rPr lang="en-US" err="1" smtClean="0">
                <a:solidFill>
                  <a:schemeClr val="tx1"/>
                </a:solidFill>
              </a:rPr>
              <a:t>thiết</a:t>
            </a:r>
            <a:r>
              <a:rPr lang="en-US" smtClean="0">
                <a:solidFill>
                  <a:schemeClr val="tx1"/>
                </a:solidFill>
              </a:rPr>
              <a:t> </a:t>
            </a:r>
            <a:r>
              <a:rPr lang="en-US" err="1" smtClean="0">
                <a:solidFill>
                  <a:schemeClr val="tx1"/>
                </a:solidFill>
              </a:rPr>
              <a:t>lập</a:t>
            </a:r>
            <a:r>
              <a:rPr lang="en-US">
                <a:solidFill>
                  <a:schemeClr val="tx1"/>
                </a:solidFill>
              </a:rPr>
              <a:t> </a:t>
            </a:r>
            <a:r>
              <a:rPr lang="en-US" err="1" smtClean="0">
                <a:solidFill>
                  <a:schemeClr val="tx1"/>
                </a:solidFill>
              </a:rPr>
              <a:t>để</a:t>
            </a:r>
            <a:r>
              <a:rPr lang="en-US" smtClean="0">
                <a:solidFill>
                  <a:schemeClr val="tx1"/>
                </a:solidFill>
              </a:rPr>
              <a:t> </a:t>
            </a:r>
            <a:r>
              <a:rPr lang="en-US" err="1" smtClean="0">
                <a:solidFill>
                  <a:schemeClr val="tx1"/>
                </a:solidFill>
              </a:rPr>
              <a:t>mã</a:t>
            </a:r>
            <a:r>
              <a:rPr lang="en-US" smtClean="0">
                <a:solidFill>
                  <a:schemeClr val="tx1"/>
                </a:solidFill>
              </a:rPr>
              <a:t> </a:t>
            </a:r>
            <a:r>
              <a:rPr lang="en-US" err="1" smtClean="0">
                <a:solidFill>
                  <a:schemeClr val="tx1"/>
                </a:solidFill>
              </a:rPr>
              <a:t>có</a:t>
            </a:r>
            <a:r>
              <a:rPr lang="en-US" smtClean="0">
                <a:solidFill>
                  <a:schemeClr val="tx1"/>
                </a:solidFill>
              </a:rPr>
              <a:t> </a:t>
            </a:r>
            <a:r>
              <a:rPr lang="en-US" err="1" smtClean="0">
                <a:solidFill>
                  <a:schemeClr val="tx1"/>
                </a:solidFill>
              </a:rPr>
              <a:t>thể</a:t>
            </a:r>
            <a:r>
              <a:rPr lang="en-US" smtClean="0">
                <a:solidFill>
                  <a:schemeClr val="tx1"/>
                </a:solidFill>
              </a:rPr>
              <a:t> </a:t>
            </a:r>
            <a:r>
              <a:rPr lang="en-US" err="1" smtClean="0">
                <a:solidFill>
                  <a:schemeClr val="tx1"/>
                </a:solidFill>
              </a:rPr>
              <a:t>tự</a:t>
            </a:r>
            <a:r>
              <a:rPr lang="en-US" smtClean="0">
                <a:solidFill>
                  <a:schemeClr val="tx1"/>
                </a:solidFill>
              </a:rPr>
              <a:t> </a:t>
            </a:r>
            <a:r>
              <a:rPr lang="en-US" err="1" smtClean="0">
                <a:solidFill>
                  <a:schemeClr val="tx1"/>
                </a:solidFill>
              </a:rPr>
              <a:t>động</a:t>
            </a:r>
            <a:r>
              <a:rPr lang="en-US" smtClean="0">
                <a:solidFill>
                  <a:schemeClr val="tx1"/>
                </a:solidFill>
              </a:rPr>
              <a:t> </a:t>
            </a:r>
            <a:r>
              <a:rPr lang="en-US" err="1" smtClean="0">
                <a:solidFill>
                  <a:schemeClr val="tx1"/>
                </a:solidFill>
              </a:rPr>
              <a:t>kích</a:t>
            </a:r>
            <a:r>
              <a:rPr lang="en-US" smtClean="0">
                <a:solidFill>
                  <a:schemeClr val="tx1"/>
                </a:solidFill>
              </a:rPr>
              <a:t> </a:t>
            </a:r>
            <a:r>
              <a:rPr lang="en-US" err="1" smtClean="0">
                <a:solidFill>
                  <a:schemeClr val="tx1"/>
                </a:solidFill>
              </a:rPr>
              <a:t>hoạt</a:t>
            </a:r>
            <a:r>
              <a:rPr lang="en-US" smtClean="0">
                <a:solidFill>
                  <a:schemeClr val="tx1"/>
                </a:solidFill>
              </a:rPr>
              <a:t> </a:t>
            </a:r>
            <a:r>
              <a:rPr lang="en-US" err="1" smtClean="0">
                <a:solidFill>
                  <a:schemeClr val="tx1"/>
                </a:solidFill>
              </a:rPr>
              <a:t>từ</a:t>
            </a:r>
            <a:r>
              <a:rPr lang="en-US" smtClean="0">
                <a:solidFill>
                  <a:schemeClr val="tx1"/>
                </a:solidFill>
              </a:rPr>
              <a:t> </a:t>
            </a:r>
            <a:r>
              <a:rPr lang="en-US" err="1" smtClean="0">
                <a:solidFill>
                  <a:schemeClr val="tx1"/>
                </a:solidFill>
              </a:rPr>
              <a:t>các</a:t>
            </a:r>
            <a:r>
              <a:rPr lang="en-US" smtClean="0">
                <a:solidFill>
                  <a:schemeClr val="tx1"/>
                </a:solidFill>
              </a:rPr>
              <a:t> </a:t>
            </a:r>
            <a:r>
              <a:rPr lang="en-US" err="1" smtClean="0">
                <a:solidFill>
                  <a:schemeClr val="tx1"/>
                </a:solidFill>
              </a:rPr>
              <a:t>dịch</a:t>
            </a:r>
            <a:r>
              <a:rPr lang="en-US" smtClean="0">
                <a:solidFill>
                  <a:schemeClr val="tx1"/>
                </a:solidFill>
              </a:rPr>
              <a:t> </a:t>
            </a:r>
            <a:r>
              <a:rPr lang="en-US" err="1" smtClean="0">
                <a:solidFill>
                  <a:schemeClr val="tx1"/>
                </a:solidFill>
              </a:rPr>
              <a:t>vụ</a:t>
            </a:r>
            <a:r>
              <a:rPr lang="en-US" smtClean="0">
                <a:solidFill>
                  <a:schemeClr val="tx1"/>
                </a:solidFill>
              </a:rPr>
              <a:t> AWS </a:t>
            </a:r>
            <a:r>
              <a:rPr lang="en-US" err="1" smtClean="0">
                <a:solidFill>
                  <a:schemeClr val="tx1"/>
                </a:solidFill>
              </a:rPr>
              <a:t>khác</a:t>
            </a:r>
            <a:r>
              <a:rPr lang="en-US" smtClean="0">
                <a:solidFill>
                  <a:schemeClr val="tx1"/>
                </a:solidFill>
              </a:rPr>
              <a:t>.</a:t>
            </a:r>
            <a:endParaRPr lang="en-US">
              <a:solidFill>
                <a:schemeClr val="tx1"/>
              </a:solidFill>
            </a:endParaRPr>
          </a:p>
        </p:txBody>
      </p:sp>
      <p:sp>
        <p:nvSpPr>
          <p:cNvPr id="4" name="AutoShape 2" descr="Tối ưu hóa Lambda function với Nodejs."/>
          <p:cNvSpPr>
            <a:spLocks noChangeAspect="1" noChangeArrowheads="1"/>
          </p:cNvSpPr>
          <p:nvPr/>
        </p:nvSpPr>
        <p:spPr bwMode="auto">
          <a:xfrm>
            <a:off x="155575" y="-822325"/>
            <a:ext cx="2095500"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9005637" y="864108"/>
            <a:ext cx="2362200" cy="1933575"/>
          </a:xfrm>
          <a:prstGeom prst="rect">
            <a:avLst/>
          </a:prstGeom>
        </p:spPr>
      </p:pic>
    </p:spTree>
    <p:extLst>
      <p:ext uri="{BB962C8B-B14F-4D97-AF65-F5344CB8AC3E}">
        <p14:creationId xmlns:p14="http://schemas.microsoft.com/office/powerpoint/2010/main" val="83463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0"/>
                                  </p:stCondLst>
                                  <p:childTnLst>
                                    <p:animEffect transition="out" filter="wheel(1)">
                                      <p:cBhvr>
                                        <p:cTn id="6" dur="2000"/>
                                        <p:tgtEl>
                                          <p:spTgt spid="3">
                                            <p:txEl>
                                              <p:pRg st="0" end="0"/>
                                            </p:txEl>
                                          </p:spTgt>
                                        </p:tgtEl>
                                      </p:cBhvr>
                                    </p:animEffect>
                                    <p:set>
                                      <p:cBhvr>
                                        <p:cTn id="7" dur="1" fill="hold">
                                          <p:stCondLst>
                                            <p:cond delay="1999"/>
                                          </p:stCondLst>
                                        </p:cTn>
                                        <p:tgtEl>
                                          <p:spTgt spid="3">
                                            <p:txEl>
                                              <p:pRg st="0" end="0"/>
                                            </p:txEl>
                                          </p:spTgt>
                                        </p:tgtEl>
                                        <p:attrNameLst>
                                          <p:attrName>style.visibility</p:attrName>
                                        </p:attrNameLst>
                                      </p:cBhvr>
                                      <p:to>
                                        <p:strVal val="hidden"/>
                                      </p:to>
                                    </p:set>
                                  </p:childTnLst>
                                </p:cTn>
                              </p:par>
                              <p:par>
                                <p:cTn id="8" presetID="21" presetClass="entr" presetSubtype="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heel(1)">
                                      <p:cBhvr>
                                        <p:cTn id="10" dur="2000"/>
                                        <p:tgtEl>
                                          <p:spTgt spid="3">
                                            <p:txEl>
                                              <p:pRg st="1" end="1"/>
                                            </p:txEl>
                                          </p:spTgt>
                                        </p:tgtEl>
                                      </p:cBhvr>
                                    </p:animEffect>
                                  </p:childTnLst>
                                </p:cTn>
                              </p:par>
                              <p:par>
                                <p:cTn id="11" presetID="21" presetClass="exit" presetSubtype="3" fill="hold" nodeType="withEffect">
                                  <p:stCondLst>
                                    <p:cond delay="0"/>
                                  </p:stCondLst>
                                  <p:childTnLst>
                                    <p:animEffect transition="out" filter="wheel(3)">
                                      <p:cBhvr>
                                        <p:cTn id="12" dur="2000"/>
                                        <p:tgtEl>
                                          <p:spTgt spid="3">
                                            <p:txEl>
                                              <p:pRg st="2" end="2"/>
                                            </p:txEl>
                                          </p:spTgt>
                                        </p:tgtEl>
                                      </p:cBhvr>
                                    </p:animEffect>
                                    <p:set>
                                      <p:cBhvr>
                                        <p:cTn id="13" dur="1" fill="hold">
                                          <p:stCondLst>
                                            <p:cond delay="19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Cách thức hoạt động</a:t>
            </a:r>
            <a:endParaRPr lang="en-US"/>
          </a:p>
        </p:txBody>
      </p:sp>
      <p:sp>
        <p:nvSpPr>
          <p:cNvPr id="3" name="Content Placeholder 2"/>
          <p:cNvSpPr>
            <a:spLocks noGrp="1"/>
          </p:cNvSpPr>
          <p:nvPr>
            <p:ph idx="1"/>
          </p:nvPr>
        </p:nvSpPr>
        <p:spPr/>
        <p:txBody>
          <a:bodyPr/>
          <a:lstStyle/>
          <a:p>
            <a:r>
              <a:rPr lang="en-US" smtClean="0"/>
              <a:t>Ta có sử dụng AWSLambda để chạy code với các trình kích hoạt như:</a:t>
            </a:r>
          </a:p>
          <a:p>
            <a:r>
              <a:rPr lang="en-US" smtClean="0"/>
              <a:t>Thay đổi dữ liệu.</a:t>
            </a:r>
          </a:p>
          <a:p>
            <a:r>
              <a:rPr lang="en-US" smtClean="0"/>
              <a:t>Thay đổi trạng thái hệ thống.</a:t>
            </a:r>
          </a:p>
          <a:p>
            <a:r>
              <a:rPr lang="en-US" smtClean="0"/>
              <a:t>Thay đổi dữ liệu người dùng.</a:t>
            </a:r>
          </a:p>
          <a:p>
            <a:r>
              <a:rPr lang="en-US" smtClean="0"/>
              <a:t>Lambda có thể được kích hoạt bởi các dịch vụ như:</a:t>
            </a:r>
          </a:p>
          <a:p>
            <a:r>
              <a:rPr lang="en-US" smtClean="0"/>
              <a:t>S3, DynamoDB</a:t>
            </a:r>
          </a:p>
          <a:p>
            <a:r>
              <a:rPr lang="en-US" smtClean="0"/>
              <a:t>Kinesis</a:t>
            </a:r>
          </a:p>
          <a:p>
            <a:r>
              <a:rPr lang="en-US" smtClean="0"/>
              <a:t>Sns</a:t>
            </a:r>
          </a:p>
          <a:p>
            <a:r>
              <a:rPr lang="en-US" smtClean="0"/>
              <a:t>CloudWatch</a:t>
            </a:r>
            <a:endParaRPr lang="en-US"/>
          </a:p>
        </p:txBody>
      </p:sp>
    </p:spTree>
    <p:extLst>
      <p:ext uri="{BB962C8B-B14F-4D97-AF65-F5344CB8AC3E}">
        <p14:creationId xmlns:p14="http://schemas.microsoft.com/office/powerpoint/2010/main" val="322426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4" end="4"/>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0" dur="1000"/>
                                        <p:tgtEl>
                                          <p:spTgt spid="3">
                                            <p:txEl>
                                              <p:pRg st="5" end="5"/>
                                            </p:txEl>
                                          </p:spTgt>
                                        </p:tgtEl>
                                      </p:cBhvr>
                                    </p:animEffect>
                                  </p:childTnLst>
                                </p:cTn>
                              </p:par>
                              <p:par>
                                <p:cTn id="41" presetID="31"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4"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5"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46" dur="1000"/>
                                        <p:tgtEl>
                                          <p:spTgt spid="3">
                                            <p:txEl>
                                              <p:pRg st="6" end="6"/>
                                            </p:txEl>
                                          </p:spTgt>
                                        </p:tgtEl>
                                      </p:cBhvr>
                                    </p:animEffect>
                                  </p:childTnLst>
                                </p:cTn>
                              </p:par>
                              <p:par>
                                <p:cTn id="47" presetID="31"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p:cTn id="49"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0"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51"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52" dur="1000"/>
                                        <p:tgtEl>
                                          <p:spTgt spid="3">
                                            <p:txEl>
                                              <p:pRg st="7" end="7"/>
                                            </p:txEl>
                                          </p:spTgt>
                                        </p:tgtEl>
                                      </p:cBhvr>
                                    </p:animEffect>
                                  </p:childTnLst>
                                </p:cTn>
                              </p:par>
                              <p:par>
                                <p:cTn id="53" presetID="31" presetClass="entr" presetSubtype="0" fill="hold" nodeType="with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p:cTn id="55"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6"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57"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58"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2604" y="2201278"/>
            <a:ext cx="2638425" cy="1733550"/>
          </a:xfrm>
          <a:prstGeom prst="rect">
            <a:avLst/>
          </a:prstGeom>
        </p:spPr>
      </p:pic>
      <p:sp>
        <p:nvSpPr>
          <p:cNvPr id="5" name="Oval 4"/>
          <p:cNvSpPr/>
          <p:nvPr/>
        </p:nvSpPr>
        <p:spPr>
          <a:xfrm>
            <a:off x="6833937" y="770021"/>
            <a:ext cx="3609474" cy="125128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Thay đổi dữ liệu</a:t>
            </a:r>
            <a:endParaRPr lang="en-US"/>
          </a:p>
        </p:txBody>
      </p:sp>
      <p:sp>
        <p:nvSpPr>
          <p:cNvPr id="6" name="Oval 5"/>
          <p:cNvSpPr/>
          <p:nvPr/>
        </p:nvSpPr>
        <p:spPr>
          <a:xfrm>
            <a:off x="6954253" y="2671011"/>
            <a:ext cx="3705726" cy="12638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Thay đổi trạng thái hệ thống</a:t>
            </a:r>
            <a:endParaRPr lang="en-US"/>
          </a:p>
        </p:txBody>
      </p:sp>
      <p:sp>
        <p:nvSpPr>
          <p:cNvPr id="7" name="Oval 6"/>
          <p:cNvSpPr/>
          <p:nvPr/>
        </p:nvSpPr>
        <p:spPr>
          <a:xfrm>
            <a:off x="7017026" y="4373217"/>
            <a:ext cx="3806687" cy="11926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Thay đổi dữ liệu người dùng</a:t>
            </a:r>
            <a:endParaRPr lang="en-US"/>
          </a:p>
        </p:txBody>
      </p:sp>
      <p:cxnSp>
        <p:nvCxnSpPr>
          <p:cNvPr id="9" name="Straight Arrow Connector 8"/>
          <p:cNvCxnSpPr>
            <a:endCxn id="5" idx="2"/>
          </p:cNvCxnSpPr>
          <p:nvPr/>
        </p:nvCxnSpPr>
        <p:spPr>
          <a:xfrm flipV="1">
            <a:off x="3474720" y="1395663"/>
            <a:ext cx="3359217" cy="1804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endCxn id="6" idx="2"/>
          </p:cNvCxnSpPr>
          <p:nvPr/>
        </p:nvCxnSpPr>
        <p:spPr>
          <a:xfrm>
            <a:off x="3474720" y="3200400"/>
            <a:ext cx="3479533" cy="1025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endCxn id="7" idx="2"/>
          </p:cNvCxnSpPr>
          <p:nvPr/>
        </p:nvCxnSpPr>
        <p:spPr>
          <a:xfrm>
            <a:off x="3461657" y="3265714"/>
            <a:ext cx="3555369" cy="170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54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6"/>
                                        </p:tgtEl>
                                        <p:attrNameLst>
                                          <p:attrName>fillcolor</p:attrName>
                                        </p:attrNameLst>
                                      </p:cBhvr>
                                      <p:to>
                                        <a:schemeClr val="accent2"/>
                                      </p:to>
                                    </p:animClr>
                                    <p:set>
                                      <p:cBhvr>
                                        <p:cTn id="12" dur="2000" fill="hold"/>
                                        <p:tgtEl>
                                          <p:spTgt spid="6"/>
                                        </p:tgtEl>
                                        <p:attrNameLst>
                                          <p:attrName>fill.type</p:attrName>
                                        </p:attrNameLst>
                                      </p:cBhvr>
                                      <p:to>
                                        <p:strVal val="solid"/>
                                      </p:to>
                                    </p:set>
                                    <p:set>
                                      <p:cBhvr>
                                        <p:cTn id="13" dur="2000" fill="hold"/>
                                        <p:tgtEl>
                                          <p:spTgt spid="6"/>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32" presetClass="emph" presetSubtype="0" fill="hold" grpId="0" nodeType="clickEffect">
                                  <p:stCondLst>
                                    <p:cond delay="0"/>
                                  </p:stCondLst>
                                  <p:childTnLst>
                                    <p:animRot by="120000">
                                      <p:cBhvr>
                                        <p:cTn id="17" dur="100" fill="hold">
                                          <p:stCondLst>
                                            <p:cond delay="0"/>
                                          </p:stCondLst>
                                        </p:cTn>
                                        <p:tgtEl>
                                          <p:spTgt spid="6"/>
                                        </p:tgtEl>
                                        <p:attrNameLst>
                                          <p:attrName>r</p:attrName>
                                        </p:attrNameLst>
                                      </p:cBhvr>
                                    </p:animRot>
                                    <p:animRot by="-240000">
                                      <p:cBhvr>
                                        <p:cTn id="18" dur="200" fill="hold">
                                          <p:stCondLst>
                                            <p:cond delay="200"/>
                                          </p:stCondLst>
                                        </p:cTn>
                                        <p:tgtEl>
                                          <p:spTgt spid="6"/>
                                        </p:tgtEl>
                                        <p:attrNameLst>
                                          <p:attrName>r</p:attrName>
                                        </p:attrNameLst>
                                      </p:cBhvr>
                                    </p:animRot>
                                    <p:animRot by="240000">
                                      <p:cBhvr>
                                        <p:cTn id="19" dur="200" fill="hold">
                                          <p:stCondLst>
                                            <p:cond delay="400"/>
                                          </p:stCondLst>
                                        </p:cTn>
                                        <p:tgtEl>
                                          <p:spTgt spid="6"/>
                                        </p:tgtEl>
                                        <p:attrNameLst>
                                          <p:attrName>r</p:attrName>
                                        </p:attrNameLst>
                                      </p:cBhvr>
                                    </p:animRot>
                                    <p:animRot by="-240000">
                                      <p:cBhvr>
                                        <p:cTn id="20" dur="200" fill="hold">
                                          <p:stCondLst>
                                            <p:cond delay="600"/>
                                          </p:stCondLst>
                                        </p:cTn>
                                        <p:tgtEl>
                                          <p:spTgt spid="6"/>
                                        </p:tgtEl>
                                        <p:attrNameLst>
                                          <p:attrName>r</p:attrName>
                                        </p:attrNameLst>
                                      </p:cBhvr>
                                    </p:animRot>
                                    <p:animRot by="120000">
                                      <p:cBhvr>
                                        <p:cTn id="21" dur="200" fill="hold">
                                          <p:stCondLst>
                                            <p:cond delay="800"/>
                                          </p:stCondLst>
                                        </p:cTn>
                                        <p:tgtEl>
                                          <p:spTgt spid="6"/>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26" presetClass="emph" presetSubtype="0" fill="hold" grpId="0" nodeType="clickEffect">
                                  <p:stCondLst>
                                    <p:cond delay="0"/>
                                  </p:stCondLst>
                                  <p:childTnLst>
                                    <p:animEffect transition="out" filter="fade">
                                      <p:cBhvr>
                                        <p:cTn id="25" dur="500" tmFilter="0, 0; .2, .5; .8, .5; 1, 0"/>
                                        <p:tgtEl>
                                          <p:spTgt spid="7"/>
                                        </p:tgtEl>
                                      </p:cBhvr>
                                    </p:animEffect>
                                    <p:animScale>
                                      <p:cBhvr>
                                        <p:cTn id="26"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446463" y="1123837"/>
            <a:ext cx="7406021" cy="4988205"/>
          </a:xfrm>
          <a:prstGeom prst="rect">
            <a:avLst/>
          </a:prstGeom>
        </p:spPr>
      </p:pic>
    </p:spTree>
    <p:extLst>
      <p:ext uri="{BB962C8B-B14F-4D97-AF65-F5344CB8AC3E}">
        <p14:creationId xmlns:p14="http://schemas.microsoft.com/office/powerpoint/2010/main" val="88471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Những phần mềm kích hoạt lambda</a:t>
            </a:r>
            <a:endParaRPr lang="en-US"/>
          </a:p>
        </p:txBody>
      </p:sp>
      <p:pic>
        <p:nvPicPr>
          <p:cNvPr id="4" name="Content Placeholder 3"/>
          <p:cNvPicPr>
            <a:picLocks noGrp="1" noChangeAspect="1"/>
          </p:cNvPicPr>
          <p:nvPr>
            <p:ph idx="1"/>
          </p:nvPr>
        </p:nvPicPr>
        <p:blipFill>
          <a:blip r:embed="rId2"/>
          <a:stretch>
            <a:fillRect/>
          </a:stretch>
        </p:blipFill>
        <p:spPr>
          <a:xfrm>
            <a:off x="3868738" y="625641"/>
            <a:ext cx="7315200" cy="5342021"/>
          </a:xfrm>
          <a:prstGeom prst="rect">
            <a:avLst/>
          </a:prstGeom>
        </p:spPr>
      </p:pic>
    </p:spTree>
    <p:extLst>
      <p:ext uri="{BB962C8B-B14F-4D97-AF65-F5344CB8AC3E}">
        <p14:creationId xmlns:p14="http://schemas.microsoft.com/office/powerpoint/2010/main" val="2812517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Xử lý tệp</a:t>
            </a:r>
            <a:endParaRPr lang="en-US"/>
          </a:p>
        </p:txBody>
      </p:sp>
      <p:pic>
        <p:nvPicPr>
          <p:cNvPr id="4" name="Content Placeholder 3"/>
          <p:cNvPicPr>
            <a:picLocks noGrp="1" noChangeAspect="1"/>
          </p:cNvPicPr>
          <p:nvPr>
            <p:ph idx="1"/>
          </p:nvPr>
        </p:nvPicPr>
        <p:blipFill>
          <a:blip r:embed="rId2"/>
          <a:stretch>
            <a:fillRect/>
          </a:stretch>
        </p:blipFill>
        <p:spPr>
          <a:xfrm>
            <a:off x="4027863" y="2870975"/>
            <a:ext cx="7315200" cy="2642411"/>
          </a:xfrm>
          <a:prstGeom prst="rect">
            <a:avLst/>
          </a:prstGeom>
        </p:spPr>
      </p:pic>
      <p:sp>
        <p:nvSpPr>
          <p:cNvPr id="5" name="TextBox 4"/>
          <p:cNvSpPr txBox="1"/>
          <p:nvPr/>
        </p:nvSpPr>
        <p:spPr>
          <a:xfrm>
            <a:off x="3868737" y="1491915"/>
            <a:ext cx="7633451" cy="1200329"/>
          </a:xfrm>
          <a:prstGeom prst="rect">
            <a:avLst/>
          </a:prstGeom>
          <a:noFill/>
        </p:spPr>
        <p:txBody>
          <a:bodyPr wrap="square" rtlCol="0">
            <a:spAutoFit/>
          </a:bodyPr>
          <a:lstStyle/>
          <a:p>
            <a:r>
              <a:rPr lang="en-US"/>
              <a:t>Sử dụng Amazon Simple Storage Service (Amazon S3) để kích hoạt xử lý dữ liệu AWS Lambda theo thời gian thực sau khi tải lên hoặc kết nối với một hệ thống tệp Amazon EFS hiện có để bật quyền truy cập chung song song hàng loạt nhằm xử lý tệp quy mô lớn.</a:t>
            </a:r>
            <a:endParaRPr lang="en-US"/>
          </a:p>
        </p:txBody>
      </p:sp>
    </p:spTree>
    <p:extLst>
      <p:ext uri="{BB962C8B-B14F-4D97-AF65-F5344CB8AC3E}">
        <p14:creationId xmlns:p14="http://schemas.microsoft.com/office/powerpoint/2010/main" val="135428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Xư lý luồng</a:t>
            </a:r>
            <a:endParaRPr lang="en-US"/>
          </a:p>
        </p:txBody>
      </p:sp>
      <p:pic>
        <p:nvPicPr>
          <p:cNvPr id="4" name="Content Placeholder 3"/>
          <p:cNvPicPr>
            <a:picLocks noGrp="1" noChangeAspect="1"/>
          </p:cNvPicPr>
          <p:nvPr>
            <p:ph idx="1"/>
          </p:nvPr>
        </p:nvPicPr>
        <p:blipFill>
          <a:blip r:embed="rId2"/>
          <a:stretch>
            <a:fillRect/>
          </a:stretch>
        </p:blipFill>
        <p:spPr>
          <a:xfrm>
            <a:off x="3868738" y="3601997"/>
            <a:ext cx="7315200" cy="2123023"/>
          </a:xfrm>
          <a:prstGeom prst="rect">
            <a:avLst/>
          </a:prstGeom>
        </p:spPr>
      </p:pic>
      <p:sp>
        <p:nvSpPr>
          <p:cNvPr id="5" name="TextBox 4"/>
          <p:cNvSpPr txBox="1"/>
          <p:nvPr/>
        </p:nvSpPr>
        <p:spPr>
          <a:xfrm>
            <a:off x="4042611" y="1123837"/>
            <a:ext cx="7141327" cy="1754326"/>
          </a:xfrm>
          <a:prstGeom prst="rect">
            <a:avLst/>
          </a:prstGeom>
          <a:noFill/>
        </p:spPr>
        <p:txBody>
          <a:bodyPr wrap="square" rtlCol="0">
            <a:spAutoFit/>
          </a:bodyPr>
          <a:lstStyle/>
          <a:p>
            <a:r>
              <a:rPr lang="vi-VN"/>
              <a:t>Bạn có thể xử lý dữ liệu truyền trực tiếp trong thời gian thực nhờ AWS Lambda và Amazon Kinesis để theo dõi hoạt động của ứng dụng, xử lý lệnh giao dịch, phân tích luồng nhấp chuột, dọn dữ liệu, lọc nhật ký, tạo chỉ mục, phân tích truyền thông xã hội, đo lường và ghi nhận từ xa dữ liệu của thiết bị IoT.</a:t>
            </a:r>
            <a:endParaRPr lang="en-US"/>
          </a:p>
        </p:txBody>
      </p:sp>
    </p:spTree>
    <p:extLst>
      <p:ext uri="{BB962C8B-B14F-4D97-AF65-F5344CB8AC3E}">
        <p14:creationId xmlns:p14="http://schemas.microsoft.com/office/powerpoint/2010/main" val="644164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8673644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160</TotalTime>
  <Words>520</Words>
  <Application>Microsoft Office PowerPoint</Application>
  <PresentationFormat>Widescreen</PresentationFormat>
  <Paragraphs>35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Corbel</vt:lpstr>
      <vt:lpstr>Verdana</vt:lpstr>
      <vt:lpstr>Wingdings 2</vt:lpstr>
      <vt:lpstr>Frame</vt:lpstr>
      <vt:lpstr>Lambda</vt:lpstr>
      <vt:lpstr>Công dụng</vt:lpstr>
      <vt:lpstr>Cách thức hoạt động</vt:lpstr>
      <vt:lpstr>PowerPoint Presentation</vt:lpstr>
      <vt:lpstr>PowerPoint Presentation</vt:lpstr>
      <vt:lpstr>Những phần mềm kích hoạt lambda</vt:lpstr>
      <vt:lpstr>Xử lý tệp</vt:lpstr>
      <vt:lpstr>Xư lý luồng</vt:lpstr>
      <vt:lpstr>PowerPoint Presentation</vt:lpstr>
      <vt:lpstr>Điểm mạnh</vt:lpstr>
      <vt:lpstr>Điểm yếu </vt:lpstr>
      <vt:lpstr>Chí phí</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100</cp:revision>
  <dcterms:created xsi:type="dcterms:W3CDTF">2022-07-27T01:26:24Z</dcterms:created>
  <dcterms:modified xsi:type="dcterms:W3CDTF">2022-07-28T00:44:54Z</dcterms:modified>
</cp:coreProperties>
</file>