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1" r:id="rId4"/>
    <p:sldId id="262" r:id="rId5"/>
    <p:sldId id="308" r:id="rId6"/>
    <p:sldId id="267" r:id="rId7"/>
    <p:sldId id="307" r:id="rId8"/>
    <p:sldId id="270" r:id="rId9"/>
    <p:sldId id="271" r:id="rId10"/>
    <p:sldId id="304" r:id="rId11"/>
    <p:sldId id="309" r:id="rId12"/>
    <p:sldId id="310" r:id="rId13"/>
    <p:sldId id="311" r:id="rId14"/>
    <p:sldId id="312" r:id="rId15"/>
    <p:sldId id="314" r:id="rId16"/>
    <p:sldId id="313" r:id="rId17"/>
    <p:sldId id="315" r:id="rId18"/>
    <p:sldId id="306" r:id="rId19"/>
  </p:sldIdLst>
  <p:sldSz cx="9144000" cy="5143500" type="screen16x9"/>
  <p:notesSz cx="6858000" cy="9144000"/>
  <p:embeddedFontLst>
    <p:embeddedFont>
      <p:font typeface="Zen Kaku Gothic New" panose="020B0604020202020204" charset="-128"/>
      <p:regular r:id="rId21"/>
    </p:embeddedFont>
    <p:embeddedFont>
      <p:font typeface="Barlow" panose="00000500000000000000" pitchFamily="2" charset="0"/>
      <p:regular r:id="rId22"/>
      <p:bold r:id="rId23"/>
      <p:italic r:id="rId24"/>
      <p:boldItalic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  <p:embeddedFont>
      <p:font typeface="Poppins Black" panose="00000A00000000000000" pitchFamily="2" charset="0"/>
      <p:bold r:id="rId30"/>
      <p:boldItalic r:id="rId31"/>
    </p:embeddedFont>
    <p:embeddedFont>
      <p:font typeface="Poppins ExtraBold" panose="00000900000000000000" pitchFamily="2" charset="0"/>
      <p:bold r:id="rId32"/>
      <p:boldItalic r:id="rId33"/>
    </p:embeddedFont>
    <p:embeddedFont>
      <p:font typeface="Poppins Medium" panose="00000600000000000000" pitchFamily="2" charset="0"/>
      <p:regular r:id="rId34"/>
      <p: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Vazirmatn Black" panose="020B0604020202020204" charset="-78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224c8d5b8b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1224c8d5b8b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224c8d5b8b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1224c8d5b8b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224c8d5b8b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1224c8d5b8b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224c8d5b8b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1224c8d5b8b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224c8d5b8b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1224c8d5b8b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224c8d5b8b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1224c8d5b8b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224c8d5b8b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1224c8d5b8b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224c8d5b8b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1224c8d5b8b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224c8d5b8b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1224c8d5b8b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23dfd069d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23dfd069d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24c8d5b8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224c8d5b8b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224c8d5b8b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224c8d5b8b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224c8d5b8b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224c8d5b8b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224c8d5b8b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224c8d5b8b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224c8d5b8b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224c8d5b8b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224c8d5b8b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224c8d5b8b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224c8d5b8b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1224c8d5b8b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47800" y="247800"/>
            <a:ext cx="8648400" cy="4647900"/>
          </a:xfrm>
          <a:prstGeom prst="roundRect">
            <a:avLst>
              <a:gd name="adj" fmla="val 3379"/>
            </a:avLst>
          </a:prstGeom>
          <a:solidFill>
            <a:schemeClr val="dk2"/>
          </a:solidFill>
          <a:ln>
            <a:noFill/>
          </a:ln>
          <a:effectLst>
            <a:outerShdw blurRad="57150" dist="133350" dir="8220000" algn="bl" rotWithShape="0">
              <a:srgbClr val="515B7A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75025" y="1594776"/>
            <a:ext cx="4000800" cy="16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23871" y="3450537"/>
            <a:ext cx="3599400" cy="26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247800" y="247800"/>
            <a:ext cx="8648400" cy="4647900"/>
          </a:xfrm>
          <a:prstGeom prst="roundRect">
            <a:avLst>
              <a:gd name="adj" fmla="val 3379"/>
            </a:avLst>
          </a:prstGeom>
          <a:solidFill>
            <a:schemeClr val="dk2"/>
          </a:solidFill>
          <a:ln>
            <a:noFill/>
          </a:ln>
          <a:effectLst>
            <a:outerShdw blurRad="57150" dist="133350" dir="8220000" algn="bl" rotWithShape="0">
              <a:srgbClr val="515B7A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1123764" y="2340864"/>
            <a:ext cx="3276000" cy="48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2"/>
          </p:nvPr>
        </p:nvSpPr>
        <p:spPr>
          <a:xfrm>
            <a:off x="1122379" y="2002536"/>
            <a:ext cx="32787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 hasCustomPrompt="1"/>
          </p:nvPr>
        </p:nvSpPr>
        <p:spPr>
          <a:xfrm>
            <a:off x="2497294" y="1553462"/>
            <a:ext cx="528600" cy="28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2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"/>
          </p:nvPr>
        </p:nvSpPr>
        <p:spPr>
          <a:xfrm>
            <a:off x="1121686" y="4032504"/>
            <a:ext cx="3279900" cy="48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5"/>
          </p:nvPr>
        </p:nvSpPr>
        <p:spPr>
          <a:xfrm>
            <a:off x="1120301" y="3694176"/>
            <a:ext cx="32826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6" hasCustomPrompt="1"/>
          </p:nvPr>
        </p:nvSpPr>
        <p:spPr>
          <a:xfrm>
            <a:off x="2497294" y="3246120"/>
            <a:ext cx="528600" cy="28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2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7"/>
          </p:nvPr>
        </p:nvSpPr>
        <p:spPr>
          <a:xfrm>
            <a:off x="4961923" y="2344488"/>
            <a:ext cx="3279900" cy="48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8"/>
          </p:nvPr>
        </p:nvSpPr>
        <p:spPr>
          <a:xfrm>
            <a:off x="4960556" y="2003163"/>
            <a:ext cx="32826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9" hasCustomPrompt="1"/>
          </p:nvPr>
        </p:nvSpPr>
        <p:spPr>
          <a:xfrm>
            <a:off x="6303824" y="1553462"/>
            <a:ext cx="595800" cy="28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2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3"/>
          </p:nvPr>
        </p:nvSpPr>
        <p:spPr>
          <a:xfrm>
            <a:off x="4961923" y="4035463"/>
            <a:ext cx="3279900" cy="48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4"/>
          </p:nvPr>
        </p:nvSpPr>
        <p:spPr>
          <a:xfrm>
            <a:off x="4960556" y="3694138"/>
            <a:ext cx="32826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5" hasCustomPrompt="1"/>
          </p:nvPr>
        </p:nvSpPr>
        <p:spPr>
          <a:xfrm>
            <a:off x="6303824" y="3244437"/>
            <a:ext cx="595800" cy="28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2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247800" y="247800"/>
            <a:ext cx="8648400" cy="4647900"/>
          </a:xfrm>
          <a:prstGeom prst="roundRect">
            <a:avLst>
              <a:gd name="adj" fmla="val 3379"/>
            </a:avLst>
          </a:prstGeom>
          <a:solidFill>
            <a:schemeClr val="dk2"/>
          </a:solidFill>
          <a:ln>
            <a:noFill/>
          </a:ln>
          <a:effectLst>
            <a:outerShdw blurRad="57150" dist="133350" dir="8220000" algn="bl" rotWithShape="0">
              <a:srgbClr val="515B7A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104525" y="1479400"/>
            <a:ext cx="4222200" cy="173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500" b="0">
                <a:solidFill>
                  <a:schemeClr val="dk1"/>
                </a:solidFill>
                <a:latin typeface="Zen Kaku Gothic New" charset="-120"/>
                <a:ea typeface="Zen Kaku Gothic New" charset="-120"/>
                <a:cs typeface="Zen Kaku Gothic New" charset="-120"/>
                <a:sym typeface="Zen Kaku Gothic New" charset="-12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500" b="0">
                <a:solidFill>
                  <a:schemeClr val="dk1"/>
                </a:solidFill>
                <a:latin typeface="Zen Kaku Gothic New" charset="-120"/>
                <a:ea typeface="Zen Kaku Gothic New" charset="-120"/>
                <a:cs typeface="Zen Kaku Gothic New" charset="-120"/>
                <a:sym typeface="Zen Kaku Gothic New" charset="-12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500" b="0">
                <a:solidFill>
                  <a:schemeClr val="dk1"/>
                </a:solidFill>
                <a:latin typeface="Zen Kaku Gothic New" charset="-120"/>
                <a:ea typeface="Zen Kaku Gothic New" charset="-120"/>
                <a:cs typeface="Zen Kaku Gothic New" charset="-120"/>
                <a:sym typeface="Zen Kaku Gothic New" charset="-12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500" b="0">
                <a:solidFill>
                  <a:schemeClr val="dk1"/>
                </a:solidFill>
                <a:latin typeface="Zen Kaku Gothic New" charset="-120"/>
                <a:ea typeface="Zen Kaku Gothic New" charset="-120"/>
                <a:cs typeface="Zen Kaku Gothic New" charset="-120"/>
                <a:sym typeface="Zen Kaku Gothic New" charset="-12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500" b="0">
                <a:solidFill>
                  <a:schemeClr val="dk1"/>
                </a:solidFill>
                <a:latin typeface="Zen Kaku Gothic New" charset="-120"/>
                <a:ea typeface="Zen Kaku Gothic New" charset="-120"/>
                <a:cs typeface="Zen Kaku Gothic New" charset="-120"/>
                <a:sym typeface="Zen Kaku Gothic New" charset="-12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500" b="0">
                <a:solidFill>
                  <a:schemeClr val="dk1"/>
                </a:solidFill>
                <a:latin typeface="Zen Kaku Gothic New" charset="-120"/>
                <a:ea typeface="Zen Kaku Gothic New" charset="-120"/>
                <a:cs typeface="Zen Kaku Gothic New" charset="-120"/>
                <a:sym typeface="Zen Kaku Gothic New" charset="-12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500" b="0">
                <a:solidFill>
                  <a:schemeClr val="dk1"/>
                </a:solidFill>
                <a:latin typeface="Zen Kaku Gothic New" charset="-120"/>
                <a:ea typeface="Zen Kaku Gothic New" charset="-120"/>
                <a:cs typeface="Zen Kaku Gothic New" charset="-120"/>
                <a:sym typeface="Zen Kaku Gothic New" charset="-12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500" b="0">
                <a:solidFill>
                  <a:schemeClr val="dk1"/>
                </a:solidFill>
                <a:latin typeface="Zen Kaku Gothic New" charset="-120"/>
                <a:ea typeface="Zen Kaku Gothic New" charset="-120"/>
                <a:cs typeface="Zen Kaku Gothic New" charset="-120"/>
                <a:sym typeface="Zen Kaku Gothic New" charset="-12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500" b="0">
                <a:solidFill>
                  <a:schemeClr val="dk1"/>
                </a:solidFill>
                <a:latin typeface="Zen Kaku Gothic New" charset="-120"/>
                <a:ea typeface="Zen Kaku Gothic New" charset="-120"/>
                <a:cs typeface="Zen Kaku Gothic New" charset="-120"/>
                <a:sym typeface="Zen Kaku Gothic New" charset="-120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4106357" y="3283398"/>
            <a:ext cx="4221000" cy="38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6"/>
                </a:solidFill>
                <a:latin typeface="Poppins Black" panose="00000800000000000000"/>
                <a:ea typeface="Poppins Black" panose="00000800000000000000"/>
                <a:cs typeface="Poppins Black" panose="00000800000000000000"/>
                <a:sym typeface="Poppins Black" panose="00000800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6"/>
                </a:solidFill>
                <a:latin typeface="Poppins Black" panose="00000800000000000000"/>
                <a:ea typeface="Poppins Black" panose="00000800000000000000"/>
                <a:cs typeface="Poppins Black" panose="00000800000000000000"/>
                <a:sym typeface="Poppins Black" panose="00000800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6"/>
                </a:solidFill>
                <a:latin typeface="Poppins Black" panose="00000800000000000000"/>
                <a:ea typeface="Poppins Black" panose="00000800000000000000"/>
                <a:cs typeface="Poppins Black" panose="00000800000000000000"/>
                <a:sym typeface="Poppins Black" panose="00000800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6"/>
                </a:solidFill>
                <a:latin typeface="Poppins Black" panose="00000800000000000000"/>
                <a:ea typeface="Poppins Black" panose="00000800000000000000"/>
                <a:cs typeface="Poppins Black" panose="00000800000000000000"/>
                <a:sym typeface="Poppins Black" panose="00000800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6"/>
                </a:solidFill>
                <a:latin typeface="Poppins Black" panose="00000800000000000000"/>
                <a:ea typeface="Poppins Black" panose="00000800000000000000"/>
                <a:cs typeface="Poppins Black" panose="00000800000000000000"/>
                <a:sym typeface="Poppins Black" panose="00000800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6"/>
                </a:solidFill>
                <a:latin typeface="Poppins Black" panose="00000800000000000000"/>
                <a:ea typeface="Poppins Black" panose="00000800000000000000"/>
                <a:cs typeface="Poppins Black" panose="00000800000000000000"/>
                <a:sym typeface="Poppins Black" panose="00000800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6"/>
                </a:solidFill>
                <a:latin typeface="Poppins Black" panose="00000800000000000000"/>
                <a:ea typeface="Poppins Black" panose="00000800000000000000"/>
                <a:cs typeface="Poppins Black" panose="00000800000000000000"/>
                <a:sym typeface="Poppins Black" panose="00000800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6"/>
                </a:solidFill>
                <a:latin typeface="Poppins Black" panose="00000800000000000000"/>
                <a:ea typeface="Poppins Black" panose="00000800000000000000"/>
                <a:cs typeface="Poppins Black" panose="00000800000000000000"/>
                <a:sym typeface="Poppins Black" panose="00000800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6"/>
                </a:solidFill>
                <a:latin typeface="Poppins Black" panose="00000800000000000000"/>
                <a:ea typeface="Poppins Black" panose="00000800000000000000"/>
                <a:cs typeface="Poppins Black" panose="00000800000000000000"/>
                <a:sym typeface="Poppins Black" panose="000008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247800" y="247800"/>
            <a:ext cx="8648400" cy="4647900"/>
          </a:xfrm>
          <a:prstGeom prst="roundRect">
            <a:avLst>
              <a:gd name="adj" fmla="val 3379"/>
            </a:avLst>
          </a:prstGeom>
          <a:solidFill>
            <a:schemeClr val="dk2"/>
          </a:solidFill>
          <a:ln>
            <a:noFill/>
          </a:ln>
          <a:effectLst>
            <a:outerShdw blurRad="57150" dist="133350" dir="8220000" algn="bl" rotWithShape="0">
              <a:srgbClr val="515B7A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2807315" y="1770837"/>
            <a:ext cx="3989400" cy="48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2"/>
          </p:nvPr>
        </p:nvSpPr>
        <p:spPr>
          <a:xfrm>
            <a:off x="2805628" y="1353312"/>
            <a:ext cx="39927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3"/>
          </p:nvPr>
        </p:nvSpPr>
        <p:spPr>
          <a:xfrm>
            <a:off x="2807315" y="2778825"/>
            <a:ext cx="3989400" cy="48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4"/>
          </p:nvPr>
        </p:nvSpPr>
        <p:spPr>
          <a:xfrm>
            <a:off x="2805628" y="2357594"/>
            <a:ext cx="39927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5"/>
          </p:nvPr>
        </p:nvSpPr>
        <p:spPr>
          <a:xfrm>
            <a:off x="2807315" y="3781732"/>
            <a:ext cx="3989400" cy="48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6"/>
          </p:nvPr>
        </p:nvSpPr>
        <p:spPr>
          <a:xfrm>
            <a:off x="2805628" y="3361875"/>
            <a:ext cx="39927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247800" y="247800"/>
            <a:ext cx="8648400" cy="4647900"/>
          </a:xfrm>
          <a:prstGeom prst="roundRect">
            <a:avLst>
              <a:gd name="adj" fmla="val 3379"/>
            </a:avLst>
          </a:prstGeom>
          <a:solidFill>
            <a:schemeClr val="dk2"/>
          </a:solidFill>
          <a:ln>
            <a:noFill/>
          </a:ln>
          <a:effectLst>
            <a:outerShdw blurRad="57150" dist="133350" dir="8220000" algn="bl" rotWithShape="0">
              <a:srgbClr val="515B7A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247800" y="247800"/>
            <a:ext cx="8648400" cy="4647900"/>
          </a:xfrm>
          <a:prstGeom prst="roundRect">
            <a:avLst>
              <a:gd name="adj" fmla="val 3379"/>
            </a:avLst>
          </a:prstGeom>
          <a:solidFill>
            <a:schemeClr val="dk2"/>
          </a:solidFill>
          <a:ln>
            <a:noFill/>
          </a:ln>
          <a:effectLst>
            <a:outerShdw blurRad="57150" dist="133350" dir="8220000" algn="bl" rotWithShape="0">
              <a:srgbClr val="515B7A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1"/>
          </p:nvPr>
        </p:nvSpPr>
        <p:spPr>
          <a:xfrm>
            <a:off x="1039591" y="2478024"/>
            <a:ext cx="1899300" cy="48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2"/>
          </p:nvPr>
        </p:nvSpPr>
        <p:spPr>
          <a:xfrm>
            <a:off x="1038788" y="2055575"/>
            <a:ext cx="19008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3"/>
          </p:nvPr>
        </p:nvSpPr>
        <p:spPr>
          <a:xfrm>
            <a:off x="3625344" y="2478024"/>
            <a:ext cx="1900500" cy="48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4"/>
          </p:nvPr>
        </p:nvSpPr>
        <p:spPr>
          <a:xfrm>
            <a:off x="3620400" y="2055575"/>
            <a:ext cx="19020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5"/>
          </p:nvPr>
        </p:nvSpPr>
        <p:spPr>
          <a:xfrm>
            <a:off x="6203962" y="2478024"/>
            <a:ext cx="1900500" cy="48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6"/>
          </p:nvPr>
        </p:nvSpPr>
        <p:spPr>
          <a:xfrm>
            <a:off x="6203212" y="2055575"/>
            <a:ext cx="19020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7"/>
          </p:nvPr>
        </p:nvSpPr>
        <p:spPr>
          <a:xfrm>
            <a:off x="1055641" y="4170431"/>
            <a:ext cx="1899300" cy="48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8"/>
          </p:nvPr>
        </p:nvSpPr>
        <p:spPr>
          <a:xfrm>
            <a:off x="1054838" y="3749040"/>
            <a:ext cx="19008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9"/>
          </p:nvPr>
        </p:nvSpPr>
        <p:spPr>
          <a:xfrm>
            <a:off x="3625344" y="4170431"/>
            <a:ext cx="1900500" cy="48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3"/>
          </p:nvPr>
        </p:nvSpPr>
        <p:spPr>
          <a:xfrm>
            <a:off x="3624540" y="3749040"/>
            <a:ext cx="19020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14"/>
          </p:nvPr>
        </p:nvSpPr>
        <p:spPr>
          <a:xfrm>
            <a:off x="6203962" y="4170431"/>
            <a:ext cx="1900500" cy="48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5"/>
          </p:nvPr>
        </p:nvSpPr>
        <p:spPr>
          <a:xfrm>
            <a:off x="6203212" y="3749040"/>
            <a:ext cx="19020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9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247800" y="247800"/>
            <a:ext cx="8648400" cy="4647900"/>
          </a:xfrm>
          <a:prstGeom prst="roundRect">
            <a:avLst>
              <a:gd name="adj" fmla="val 3379"/>
            </a:avLst>
          </a:prstGeom>
          <a:solidFill>
            <a:schemeClr val="dk2"/>
          </a:solidFill>
          <a:ln>
            <a:noFill/>
          </a:ln>
          <a:effectLst>
            <a:outerShdw blurRad="57150" dist="133350" dir="8220000" algn="bl" rotWithShape="0">
              <a:srgbClr val="515B7A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955875" y="1219175"/>
            <a:ext cx="3474900" cy="162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1"/>
          </p:nvPr>
        </p:nvSpPr>
        <p:spPr>
          <a:xfrm>
            <a:off x="4441375" y="3089122"/>
            <a:ext cx="3989400" cy="83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247800" y="247800"/>
            <a:ext cx="8648400" cy="4647900"/>
          </a:xfrm>
          <a:prstGeom prst="roundRect">
            <a:avLst>
              <a:gd name="adj" fmla="val 3379"/>
            </a:avLst>
          </a:prstGeom>
          <a:solidFill>
            <a:schemeClr val="dk2"/>
          </a:solidFill>
          <a:ln>
            <a:noFill/>
          </a:ln>
          <a:effectLst>
            <a:outerShdw blurRad="57150" dist="133350" dir="8220000" algn="bl" rotWithShape="0">
              <a:srgbClr val="515B7A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1814250" y="3139075"/>
            <a:ext cx="5513700" cy="43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1"/>
          </p:nvPr>
        </p:nvSpPr>
        <p:spPr>
          <a:xfrm>
            <a:off x="1814250" y="3821075"/>
            <a:ext cx="5515500" cy="78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247800" y="247800"/>
            <a:ext cx="8648400" cy="4647900"/>
          </a:xfrm>
          <a:prstGeom prst="roundRect">
            <a:avLst>
              <a:gd name="adj" fmla="val 3379"/>
            </a:avLst>
          </a:prstGeom>
          <a:solidFill>
            <a:schemeClr val="dk2"/>
          </a:solidFill>
          <a:ln>
            <a:noFill/>
          </a:ln>
          <a:effectLst>
            <a:outerShdw blurRad="57150" dist="133350" dir="8220000" algn="bl" rotWithShape="0">
              <a:srgbClr val="515B7A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2248081" y="2096000"/>
            <a:ext cx="2258700" cy="51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2"/>
          </p:nvPr>
        </p:nvSpPr>
        <p:spPr>
          <a:xfrm>
            <a:off x="2248081" y="1678475"/>
            <a:ext cx="22557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3"/>
          </p:nvPr>
        </p:nvSpPr>
        <p:spPr>
          <a:xfrm>
            <a:off x="2248081" y="3101837"/>
            <a:ext cx="2256600" cy="52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4"/>
          </p:nvPr>
        </p:nvSpPr>
        <p:spPr>
          <a:xfrm>
            <a:off x="2248081" y="2687327"/>
            <a:ext cx="22587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5"/>
          </p:nvPr>
        </p:nvSpPr>
        <p:spPr>
          <a:xfrm>
            <a:off x="4618243" y="2093981"/>
            <a:ext cx="2260200" cy="52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6"/>
          </p:nvPr>
        </p:nvSpPr>
        <p:spPr>
          <a:xfrm>
            <a:off x="4617301" y="1682500"/>
            <a:ext cx="22623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7"/>
          </p:nvPr>
        </p:nvSpPr>
        <p:spPr>
          <a:xfrm>
            <a:off x="4618243" y="3101837"/>
            <a:ext cx="2260200" cy="52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8"/>
          </p:nvPr>
        </p:nvSpPr>
        <p:spPr>
          <a:xfrm>
            <a:off x="4617301" y="2687327"/>
            <a:ext cx="22623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247800" y="247800"/>
            <a:ext cx="8648400" cy="4647900"/>
          </a:xfrm>
          <a:prstGeom prst="roundRect">
            <a:avLst>
              <a:gd name="adj" fmla="val 3379"/>
            </a:avLst>
          </a:prstGeom>
          <a:solidFill>
            <a:schemeClr val="dk2"/>
          </a:solidFill>
          <a:ln>
            <a:noFill/>
          </a:ln>
          <a:effectLst>
            <a:outerShdw blurRad="57150" dist="133350" dir="8220000" algn="bl" rotWithShape="0">
              <a:srgbClr val="515B7A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solidFill>
                  <a:srgbClr val="0D4A80"/>
                </a:solidFill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714544" y="3095102"/>
            <a:ext cx="2455200" cy="80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2"/>
          </p:nvPr>
        </p:nvSpPr>
        <p:spPr>
          <a:xfrm>
            <a:off x="715444" y="2678314"/>
            <a:ext cx="24534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hand"/>
              <a:buNone/>
              <a:defRPr sz="21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3"/>
          </p:nvPr>
        </p:nvSpPr>
        <p:spPr>
          <a:xfrm>
            <a:off x="3354827" y="3098938"/>
            <a:ext cx="2455200" cy="80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ubTitle" idx="4"/>
          </p:nvPr>
        </p:nvSpPr>
        <p:spPr>
          <a:xfrm>
            <a:off x="3355727" y="2678314"/>
            <a:ext cx="24534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hand"/>
              <a:buNone/>
              <a:defRPr sz="21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5"/>
          </p:nvPr>
        </p:nvSpPr>
        <p:spPr>
          <a:xfrm>
            <a:off x="5975575" y="3098938"/>
            <a:ext cx="2455200" cy="80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6"/>
          </p:nvPr>
        </p:nvSpPr>
        <p:spPr>
          <a:xfrm>
            <a:off x="5976475" y="2678314"/>
            <a:ext cx="24534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hand"/>
              <a:buNone/>
              <a:defRPr sz="21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 idx="7" hasCustomPrompt="1"/>
          </p:nvPr>
        </p:nvSpPr>
        <p:spPr>
          <a:xfrm>
            <a:off x="716794" y="2178850"/>
            <a:ext cx="2450700" cy="4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9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 idx="8" hasCustomPrompt="1"/>
          </p:nvPr>
        </p:nvSpPr>
        <p:spPr>
          <a:xfrm>
            <a:off x="3357077" y="2178850"/>
            <a:ext cx="2450700" cy="48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9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1"/>
          <p:cNvSpPr txBox="1">
            <a:spLocks noGrp="1"/>
          </p:cNvSpPr>
          <p:nvPr>
            <p:ph type="title" idx="9" hasCustomPrompt="1"/>
          </p:nvPr>
        </p:nvSpPr>
        <p:spPr>
          <a:xfrm>
            <a:off x="5977825" y="2178850"/>
            <a:ext cx="2450700" cy="48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9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47800" y="247800"/>
            <a:ext cx="8648400" cy="4647900"/>
          </a:xfrm>
          <a:prstGeom prst="roundRect">
            <a:avLst>
              <a:gd name="adj" fmla="val 3379"/>
            </a:avLst>
          </a:prstGeom>
          <a:solidFill>
            <a:schemeClr val="dk2"/>
          </a:solidFill>
          <a:ln>
            <a:noFill/>
          </a:ln>
          <a:effectLst>
            <a:outerShdw blurRad="57150" dist="133350" dir="8220000" algn="bl" rotWithShape="0">
              <a:srgbClr val="515B7A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56194" y="2652251"/>
            <a:ext cx="5762100" cy="52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Poppins Black" panose="00000800000000000000"/>
                <a:ea typeface="Poppins Black" panose="00000800000000000000"/>
                <a:cs typeface="Poppins Black" panose="00000800000000000000"/>
                <a:sym typeface="Poppins Black" panose="000008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187694" y="1513701"/>
            <a:ext cx="899100" cy="6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5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756944" y="3429849"/>
            <a:ext cx="57606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/>
        </p:nvSpPr>
        <p:spPr>
          <a:xfrm>
            <a:off x="247800" y="247800"/>
            <a:ext cx="8648400" cy="4647900"/>
          </a:xfrm>
          <a:prstGeom prst="roundRect">
            <a:avLst>
              <a:gd name="adj" fmla="val 3379"/>
            </a:avLst>
          </a:prstGeom>
          <a:solidFill>
            <a:schemeClr val="dk2"/>
          </a:solidFill>
          <a:ln>
            <a:noFill/>
          </a:ln>
          <a:effectLst>
            <a:outerShdw blurRad="57150" dist="133350" dir="8220000" algn="bl" rotWithShape="0">
              <a:srgbClr val="515B7A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"/>
          </p:nvPr>
        </p:nvSpPr>
        <p:spPr>
          <a:xfrm>
            <a:off x="1561325" y="3251426"/>
            <a:ext cx="2455200" cy="56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2"/>
          </p:nvPr>
        </p:nvSpPr>
        <p:spPr>
          <a:xfrm>
            <a:off x="1562225" y="2834640"/>
            <a:ext cx="24534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hand"/>
              <a:buNone/>
              <a:defRPr sz="21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3"/>
          </p:nvPr>
        </p:nvSpPr>
        <p:spPr>
          <a:xfrm>
            <a:off x="5127478" y="3254144"/>
            <a:ext cx="2455200" cy="57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4"/>
          </p:nvPr>
        </p:nvSpPr>
        <p:spPr>
          <a:xfrm>
            <a:off x="5128378" y="2834640"/>
            <a:ext cx="24534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hand"/>
              <a:buNone/>
              <a:defRPr sz="21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8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247800" y="247800"/>
            <a:ext cx="8648400" cy="4647900"/>
          </a:xfrm>
          <a:prstGeom prst="roundRect">
            <a:avLst>
              <a:gd name="adj" fmla="val 3379"/>
            </a:avLst>
          </a:prstGeom>
          <a:solidFill>
            <a:schemeClr val="dk2"/>
          </a:solidFill>
          <a:ln>
            <a:noFill/>
          </a:ln>
          <a:effectLst>
            <a:outerShdw blurRad="57150" dist="133350" dir="8220000" algn="bl" rotWithShape="0">
              <a:srgbClr val="515B7A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247800" y="247800"/>
            <a:ext cx="8648400" cy="4647900"/>
          </a:xfrm>
          <a:prstGeom prst="roundRect">
            <a:avLst>
              <a:gd name="adj" fmla="val 3379"/>
            </a:avLst>
          </a:prstGeom>
          <a:solidFill>
            <a:schemeClr val="dk2"/>
          </a:solidFill>
          <a:ln>
            <a:noFill/>
          </a:ln>
          <a:effectLst>
            <a:outerShdw blurRad="57150" dist="133350" dir="8220000" algn="bl" rotWithShape="0">
              <a:srgbClr val="515B7A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1085650" y="1307592"/>
            <a:ext cx="4672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1085650" y="2049750"/>
            <a:ext cx="3947700" cy="211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rgbClr val="24242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/>
          <p:nvPr/>
        </p:nvSpPr>
        <p:spPr>
          <a:xfrm>
            <a:off x="247800" y="247800"/>
            <a:ext cx="8648400" cy="4647900"/>
          </a:xfrm>
          <a:prstGeom prst="roundRect">
            <a:avLst>
              <a:gd name="adj" fmla="val 3379"/>
            </a:avLst>
          </a:prstGeom>
          <a:solidFill>
            <a:schemeClr val="dk2"/>
          </a:solidFill>
          <a:ln>
            <a:noFill/>
          </a:ln>
          <a:effectLst>
            <a:outerShdw blurRad="57150" dist="133350" dir="8220000" algn="bl" rotWithShape="0">
              <a:srgbClr val="515B7A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247800" y="247800"/>
            <a:ext cx="8648400" cy="4647900"/>
          </a:xfrm>
          <a:prstGeom prst="roundRect">
            <a:avLst>
              <a:gd name="adj" fmla="val 3379"/>
            </a:avLst>
          </a:prstGeom>
          <a:solidFill>
            <a:schemeClr val="dk2"/>
          </a:solidFill>
          <a:ln>
            <a:noFill/>
          </a:ln>
          <a:effectLst>
            <a:outerShdw blurRad="57150" dist="133350" dir="8220000" algn="bl" rotWithShape="0">
              <a:srgbClr val="515B7A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ubTitle" idx="1"/>
          </p:nvPr>
        </p:nvSpPr>
        <p:spPr>
          <a:xfrm>
            <a:off x="1540984" y="1712160"/>
            <a:ext cx="3842400" cy="94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rgbClr val="24242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ubTitle" idx="2"/>
          </p:nvPr>
        </p:nvSpPr>
        <p:spPr>
          <a:xfrm>
            <a:off x="1540122" y="1281075"/>
            <a:ext cx="38403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3"/>
          </p:nvPr>
        </p:nvSpPr>
        <p:spPr>
          <a:xfrm>
            <a:off x="1540984" y="3085178"/>
            <a:ext cx="3846000" cy="49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rgbClr val="24242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ubTitle" idx="4"/>
          </p:nvPr>
        </p:nvSpPr>
        <p:spPr>
          <a:xfrm>
            <a:off x="1540122" y="2660908"/>
            <a:ext cx="38403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>
            <a:off x="247800" y="247800"/>
            <a:ext cx="8648400" cy="4647900"/>
          </a:xfrm>
          <a:prstGeom prst="roundRect">
            <a:avLst>
              <a:gd name="adj" fmla="val 3379"/>
            </a:avLst>
          </a:prstGeom>
          <a:solidFill>
            <a:schemeClr val="dk2"/>
          </a:solidFill>
          <a:ln>
            <a:noFill/>
          </a:ln>
          <a:effectLst>
            <a:outerShdw blurRad="57150" dist="133350" dir="8220000" algn="bl" rotWithShape="0">
              <a:srgbClr val="515B7A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247800" y="247800"/>
            <a:ext cx="8648400" cy="4647900"/>
          </a:xfrm>
          <a:prstGeom prst="roundRect">
            <a:avLst>
              <a:gd name="adj" fmla="val 3379"/>
            </a:avLst>
          </a:prstGeom>
          <a:solidFill>
            <a:schemeClr val="dk2"/>
          </a:solidFill>
          <a:ln>
            <a:noFill/>
          </a:ln>
          <a:effectLst>
            <a:outerShdw blurRad="57150" dist="133350" dir="8220000" algn="bl" rotWithShape="0">
              <a:srgbClr val="515B7A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1"/>
          </p:nvPr>
        </p:nvSpPr>
        <p:spPr>
          <a:xfrm>
            <a:off x="1541475" y="1490399"/>
            <a:ext cx="6056700" cy="113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rgbClr val="24242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ubTitle" idx="2"/>
          </p:nvPr>
        </p:nvSpPr>
        <p:spPr>
          <a:xfrm>
            <a:off x="1540117" y="1059313"/>
            <a:ext cx="60534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3"/>
          </p:nvPr>
        </p:nvSpPr>
        <p:spPr>
          <a:xfrm>
            <a:off x="1541475" y="3089224"/>
            <a:ext cx="6062400" cy="91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rgbClr val="24242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4"/>
          </p:nvPr>
        </p:nvSpPr>
        <p:spPr>
          <a:xfrm>
            <a:off x="1540117" y="2664957"/>
            <a:ext cx="60534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subTitle" idx="5"/>
          </p:nvPr>
        </p:nvSpPr>
        <p:spPr>
          <a:xfrm>
            <a:off x="1541483" y="4478582"/>
            <a:ext cx="6053400" cy="3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hlink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ubTitle" idx="6"/>
          </p:nvPr>
        </p:nvSpPr>
        <p:spPr>
          <a:xfrm>
            <a:off x="1540117" y="4048814"/>
            <a:ext cx="60534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/>
          <p:nvPr/>
        </p:nvSpPr>
        <p:spPr>
          <a:xfrm>
            <a:off x="247800" y="247800"/>
            <a:ext cx="8648400" cy="4647900"/>
          </a:xfrm>
          <a:prstGeom prst="roundRect">
            <a:avLst>
              <a:gd name="adj" fmla="val 3379"/>
            </a:avLst>
          </a:prstGeom>
          <a:solidFill>
            <a:schemeClr val="dk2"/>
          </a:solidFill>
          <a:ln>
            <a:noFill/>
          </a:ln>
          <a:effectLst>
            <a:outerShdw blurRad="57150" dist="133350" dir="8220000" algn="bl" rotWithShape="0">
              <a:srgbClr val="515B7A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1175575" y="705550"/>
            <a:ext cx="4425000" cy="102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6400">
                <a:latin typeface="Poppins Black" panose="00000800000000000000"/>
                <a:ea typeface="Poppins Black" panose="00000800000000000000"/>
                <a:cs typeface="Poppins Black" panose="00000800000000000000"/>
                <a:sym typeface="Poppins Black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rancois One" panose="02000503040000020004"/>
              <a:buNone/>
              <a:defRPr>
                <a:latin typeface="Francois One" panose="02000503040000020004"/>
                <a:ea typeface="Francois One" panose="02000503040000020004"/>
                <a:cs typeface="Francois One" panose="02000503040000020004"/>
                <a:sym typeface="Francois One" panose="0200050304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rancois One" panose="02000503040000020004"/>
              <a:buNone/>
              <a:defRPr>
                <a:latin typeface="Francois One" panose="02000503040000020004"/>
                <a:ea typeface="Francois One" panose="02000503040000020004"/>
                <a:cs typeface="Francois One" panose="02000503040000020004"/>
                <a:sym typeface="Francois One" panose="0200050304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rancois One" panose="02000503040000020004"/>
              <a:buNone/>
              <a:defRPr>
                <a:latin typeface="Francois One" panose="02000503040000020004"/>
                <a:ea typeface="Francois One" panose="02000503040000020004"/>
                <a:cs typeface="Francois One" panose="02000503040000020004"/>
                <a:sym typeface="Francois One" panose="0200050304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rancois One" panose="02000503040000020004"/>
              <a:buNone/>
              <a:defRPr>
                <a:latin typeface="Francois One" panose="02000503040000020004"/>
                <a:ea typeface="Francois One" panose="02000503040000020004"/>
                <a:cs typeface="Francois One" panose="02000503040000020004"/>
                <a:sym typeface="Francois One" panose="0200050304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rancois One" panose="02000503040000020004"/>
              <a:buNone/>
              <a:defRPr>
                <a:latin typeface="Francois One" panose="02000503040000020004"/>
                <a:ea typeface="Francois One" panose="02000503040000020004"/>
                <a:cs typeface="Francois One" panose="02000503040000020004"/>
                <a:sym typeface="Francois One" panose="0200050304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rancois One" panose="02000503040000020004"/>
              <a:buNone/>
              <a:defRPr>
                <a:latin typeface="Francois One" panose="02000503040000020004"/>
                <a:ea typeface="Francois One" panose="02000503040000020004"/>
                <a:cs typeface="Francois One" panose="02000503040000020004"/>
                <a:sym typeface="Francois One" panose="0200050304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rancois One" panose="02000503040000020004"/>
              <a:buNone/>
              <a:defRPr>
                <a:latin typeface="Francois One" panose="02000503040000020004"/>
                <a:ea typeface="Francois One" panose="02000503040000020004"/>
                <a:cs typeface="Francois One" panose="02000503040000020004"/>
                <a:sym typeface="Francois One" panose="0200050304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rancois One" panose="02000503040000020004"/>
              <a:buNone/>
              <a:defRPr>
                <a:latin typeface="Francois One" panose="02000503040000020004"/>
                <a:ea typeface="Francois One" panose="02000503040000020004"/>
                <a:cs typeface="Francois One" panose="02000503040000020004"/>
                <a:sym typeface="Francois One" panose="02000503040000020004"/>
              </a:defRPr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1"/>
          </p:nvPr>
        </p:nvSpPr>
        <p:spPr>
          <a:xfrm>
            <a:off x="1335750" y="1793475"/>
            <a:ext cx="3858900" cy="10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 panose="02000000000000000000"/>
              <a:buNone/>
              <a:defRPr sz="21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 panose="02000000000000000000"/>
              <a:buNone/>
              <a:defRPr sz="21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 panose="02000000000000000000"/>
              <a:buNone/>
              <a:defRPr sz="21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 panose="02000000000000000000"/>
              <a:buNone/>
              <a:defRPr sz="21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 panose="02000000000000000000"/>
              <a:buNone/>
              <a:defRPr sz="21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 panose="02000000000000000000"/>
              <a:buNone/>
              <a:defRPr sz="21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 panose="02000000000000000000"/>
              <a:buNone/>
              <a:defRPr sz="21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 panose="02000000000000000000"/>
              <a:buNone/>
              <a:defRPr sz="21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1329675" y="3531200"/>
            <a:ext cx="33939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chivo Narrow"/>
              <a:buNone/>
            </a:pPr>
            <a:r>
              <a:rPr lang="en-GB" sz="1000">
                <a:solidFill>
                  <a:schemeClr val="dk1"/>
                </a:solidFill>
                <a:latin typeface="Zen Kaku Gothic New" charset="-120"/>
                <a:ea typeface="Zen Kaku Gothic New" charset="-120"/>
                <a:cs typeface="Zen Kaku Gothic New" charset="-120"/>
                <a:sym typeface="Zen Kaku Gothic New" charset="-120"/>
              </a:rPr>
              <a:t>CREDITS: This presentation template was created by</a:t>
            </a:r>
            <a:r>
              <a:rPr lang="en-GB" sz="1000" b="1">
                <a:solidFill>
                  <a:schemeClr val="dk1"/>
                </a:solidFill>
                <a:latin typeface="Zen Kaku Gothic New" charset="-120"/>
                <a:ea typeface="Zen Kaku Gothic New" charset="-120"/>
                <a:cs typeface="Zen Kaku Gothic New" charset="-120"/>
                <a:sym typeface="Zen Kaku Gothic New" charset="-120"/>
              </a:rPr>
              <a:t>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Zen Kaku Gothic New" charset="-120"/>
                <a:ea typeface="Zen Kaku Gothic New" charset="-120"/>
                <a:cs typeface="Zen Kaku Gothic New" charset="-120"/>
                <a:sym typeface="Zen Kaku Gothic New" charset="-120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Zen Kaku Gothic New" charset="-120"/>
                <a:ea typeface="Zen Kaku Gothic New" charset="-120"/>
                <a:cs typeface="Zen Kaku Gothic New" charset="-120"/>
                <a:sym typeface="Zen Kaku Gothic New" charset="-120"/>
              </a:rPr>
              <a:t>, and includes icons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Zen Kaku Gothic New" charset="-120"/>
                <a:ea typeface="Zen Kaku Gothic New" charset="-120"/>
                <a:cs typeface="Zen Kaku Gothic New" charset="-120"/>
                <a:sym typeface="Zen Kaku Gothic New" charset="-120"/>
                <a:hlinkClick r:id="rId3"/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Zen Kaku Gothic New" charset="-120"/>
                <a:ea typeface="Zen Kaku Gothic New" charset="-120"/>
                <a:cs typeface="Zen Kaku Gothic New" charset="-120"/>
                <a:sym typeface="Zen Kaku Gothic New" charset="-120"/>
              </a:rPr>
              <a:t>, and infographics &amp; images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Zen Kaku Gothic New" charset="-120"/>
                <a:ea typeface="Zen Kaku Gothic New" charset="-120"/>
                <a:cs typeface="Zen Kaku Gothic New" charset="-120"/>
                <a:sym typeface="Zen Kaku Gothic New" charset="-120"/>
                <a:hlinkClick r:id="rId4"/>
              </a:rPr>
              <a:t>Freepik</a:t>
            </a:r>
            <a:r>
              <a:rPr lang="en-GB" sz="1000">
                <a:solidFill>
                  <a:schemeClr val="dk1"/>
                </a:solidFill>
                <a:latin typeface="Zen Kaku Gothic New" charset="-120"/>
                <a:ea typeface="Zen Kaku Gothic New" charset="-120"/>
                <a:cs typeface="Zen Kaku Gothic New" charset="-120"/>
                <a:sym typeface="Zen Kaku Gothic New" charset="-120"/>
              </a:rPr>
              <a:t> </a:t>
            </a:r>
            <a:endParaRPr sz="1000">
              <a:solidFill>
                <a:schemeClr val="dk1"/>
              </a:solidFill>
              <a:latin typeface="Zen Kaku Gothic New" charset="-120"/>
              <a:ea typeface="Zen Kaku Gothic New" charset="-120"/>
              <a:cs typeface="Zen Kaku Gothic New" charset="-120"/>
              <a:sym typeface="Zen Kaku Gothic New" charset="-12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/>
          <p:nvPr/>
        </p:nvSpPr>
        <p:spPr>
          <a:xfrm>
            <a:off x="247800" y="247800"/>
            <a:ext cx="8648400" cy="4647900"/>
          </a:xfrm>
          <a:prstGeom prst="roundRect">
            <a:avLst>
              <a:gd name="adj" fmla="val 3379"/>
            </a:avLst>
          </a:prstGeom>
          <a:solidFill>
            <a:schemeClr val="accent2"/>
          </a:solidFill>
          <a:ln>
            <a:noFill/>
          </a:ln>
          <a:effectLst>
            <a:outerShdw blurRad="57150" dist="133350" dir="8220000" algn="bl" rotWithShape="0">
              <a:srgbClr val="515B7A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/>
          <p:nvPr/>
        </p:nvSpPr>
        <p:spPr>
          <a:xfrm>
            <a:off x="247800" y="247800"/>
            <a:ext cx="8648400" cy="4647900"/>
          </a:xfrm>
          <a:prstGeom prst="roundRect">
            <a:avLst>
              <a:gd name="adj" fmla="val 3379"/>
            </a:avLst>
          </a:prstGeom>
          <a:solidFill>
            <a:schemeClr val="lt1"/>
          </a:solidFill>
          <a:ln>
            <a:noFill/>
          </a:ln>
          <a:effectLst>
            <a:outerShdw blurRad="57150" dist="133350" dir="8220000" algn="bl" rotWithShape="0">
              <a:srgbClr val="515B7A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47800" y="247800"/>
            <a:ext cx="8648400" cy="4647900"/>
          </a:xfrm>
          <a:prstGeom prst="roundRect">
            <a:avLst>
              <a:gd name="adj" fmla="val 3379"/>
            </a:avLst>
          </a:prstGeom>
          <a:solidFill>
            <a:schemeClr val="dk2"/>
          </a:solidFill>
          <a:ln>
            <a:noFill/>
          </a:ln>
          <a:effectLst>
            <a:outerShdw blurRad="57150" dist="133350" dir="8220000" algn="bl" rotWithShape="0">
              <a:srgbClr val="515B7A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24200" y="1255375"/>
            <a:ext cx="7095600" cy="52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47800" y="247800"/>
            <a:ext cx="8648400" cy="4647900"/>
          </a:xfrm>
          <a:prstGeom prst="roundRect">
            <a:avLst>
              <a:gd name="adj" fmla="val 3379"/>
            </a:avLst>
          </a:prstGeom>
          <a:solidFill>
            <a:schemeClr val="dk2"/>
          </a:solidFill>
          <a:ln>
            <a:noFill/>
          </a:ln>
          <a:effectLst>
            <a:outerShdw blurRad="57150" dist="133350" dir="8220000" algn="bl" rotWithShape="0">
              <a:srgbClr val="515B7A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304969" y="2774750"/>
            <a:ext cx="2837700" cy="108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1303763" y="2357225"/>
            <a:ext cx="28401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5001344" y="2773680"/>
            <a:ext cx="2837700" cy="108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5000138" y="2353056"/>
            <a:ext cx="2840100" cy="34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 panose="00000500000000000000"/>
              <a:buNone/>
              <a:defRPr sz="2100" b="1">
                <a:solidFill>
                  <a:schemeClr val="accent6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247800" y="247800"/>
            <a:ext cx="8648400" cy="4647900"/>
          </a:xfrm>
          <a:prstGeom prst="roundRect">
            <a:avLst>
              <a:gd name="adj" fmla="val 3379"/>
            </a:avLst>
          </a:prstGeom>
          <a:solidFill>
            <a:schemeClr val="dk2"/>
          </a:solidFill>
          <a:ln>
            <a:noFill/>
          </a:ln>
          <a:effectLst>
            <a:outerShdw blurRad="57150" dist="133350" dir="8220000" algn="bl" rotWithShape="0">
              <a:srgbClr val="515B7A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247800" y="247800"/>
            <a:ext cx="8648400" cy="4647900"/>
          </a:xfrm>
          <a:prstGeom prst="roundRect">
            <a:avLst>
              <a:gd name="adj" fmla="val 3379"/>
            </a:avLst>
          </a:prstGeom>
          <a:solidFill>
            <a:schemeClr val="dk2"/>
          </a:solidFill>
          <a:ln>
            <a:noFill/>
          </a:ln>
          <a:effectLst>
            <a:outerShdw blurRad="57150" dist="133350" dir="8220000" algn="bl" rotWithShape="0">
              <a:srgbClr val="515B7A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475088" y="1764575"/>
            <a:ext cx="4758300" cy="14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700">
                <a:latin typeface="Poppins Black" panose="00000800000000000000"/>
                <a:ea typeface="Poppins Black" panose="00000800000000000000"/>
                <a:cs typeface="Poppins Black" panose="00000800000000000000"/>
                <a:sym typeface="Poppins Black" panose="000008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247800" y="247800"/>
            <a:ext cx="8648400" cy="4647900"/>
          </a:xfrm>
          <a:prstGeom prst="roundRect">
            <a:avLst>
              <a:gd name="adj" fmla="val 3379"/>
            </a:avLst>
          </a:prstGeom>
          <a:solidFill>
            <a:schemeClr val="dk2"/>
          </a:solidFill>
          <a:ln>
            <a:noFill/>
          </a:ln>
          <a:effectLst>
            <a:outerShdw blurRad="57150" dist="133350" dir="8220000" algn="bl" rotWithShape="0">
              <a:srgbClr val="515B7A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224475" y="1499875"/>
            <a:ext cx="42063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Poppins ExtraBold" panose="00000800000000000000"/>
                <a:ea typeface="Poppins ExtraBold" panose="00000800000000000000"/>
                <a:cs typeface="Poppins ExtraBold" panose="00000800000000000000"/>
                <a:sym typeface="Poppins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4224475" y="2242030"/>
            <a:ext cx="4206300" cy="14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764200" y="3222400"/>
            <a:ext cx="4337100" cy="8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100">
                <a:solidFill>
                  <a:schemeClr val="lt1"/>
                </a:solidFill>
                <a:latin typeface="Poppins Black" panose="00000800000000000000"/>
                <a:ea typeface="Poppins Black" panose="00000800000000000000"/>
                <a:cs typeface="Poppins Black" panose="00000800000000000000"/>
                <a:sym typeface="Poppins Black" panose="00000800000000000000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247800" y="247800"/>
            <a:ext cx="8648400" cy="4647900"/>
          </a:xfrm>
          <a:prstGeom prst="roundRect">
            <a:avLst>
              <a:gd name="adj" fmla="val 3379"/>
            </a:avLst>
          </a:prstGeom>
          <a:solidFill>
            <a:schemeClr val="dk2"/>
          </a:solidFill>
          <a:ln>
            <a:noFill/>
          </a:ln>
          <a:effectLst>
            <a:outerShdw blurRad="57150" dist="133350" dir="8220000" algn="bl" rotWithShape="0">
              <a:srgbClr val="515B7A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2080200" y="1766788"/>
            <a:ext cx="4983600" cy="12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latin typeface="Poppins Black" panose="00000800000000000000"/>
                <a:ea typeface="Poppins Black" panose="00000800000000000000"/>
                <a:cs typeface="Poppins Black" panose="00000800000000000000"/>
                <a:sym typeface="Poppins Black" panose="000008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1"/>
          </p:nvPr>
        </p:nvSpPr>
        <p:spPr>
          <a:xfrm>
            <a:off x="2080200" y="3088113"/>
            <a:ext cx="4983600" cy="28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Vazirmatn Black"/>
              <a:buNone/>
              <a:defRPr sz="2800">
                <a:solidFill>
                  <a:schemeClr val="accent2"/>
                </a:solidFill>
                <a:latin typeface="Vazirmatn Black"/>
                <a:ea typeface="Vazirmatn Black"/>
                <a:cs typeface="Vazirmatn Black"/>
                <a:sym typeface="Vazirmatn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ssion One" panose="02000506080000020004"/>
              <a:buNone/>
              <a:defRPr sz="2800" b="1">
                <a:solidFill>
                  <a:schemeClr val="dk1"/>
                </a:solidFill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ssion One" panose="02000506080000020004"/>
              <a:buNone/>
              <a:defRPr sz="2800" b="1">
                <a:solidFill>
                  <a:schemeClr val="dk1"/>
                </a:solidFill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ssion One" panose="02000506080000020004"/>
              <a:buNone/>
              <a:defRPr sz="2800" b="1">
                <a:solidFill>
                  <a:schemeClr val="dk1"/>
                </a:solidFill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ssion One" panose="02000506080000020004"/>
              <a:buNone/>
              <a:defRPr sz="2800" b="1">
                <a:solidFill>
                  <a:schemeClr val="dk1"/>
                </a:solidFill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ssion One" panose="02000506080000020004"/>
              <a:buNone/>
              <a:defRPr sz="2800" b="1">
                <a:solidFill>
                  <a:schemeClr val="dk1"/>
                </a:solidFill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ssion One" panose="02000506080000020004"/>
              <a:buNone/>
              <a:defRPr sz="2800" b="1">
                <a:solidFill>
                  <a:schemeClr val="dk1"/>
                </a:solidFill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ssion One" panose="02000506080000020004"/>
              <a:buNone/>
              <a:defRPr sz="2800" b="1">
                <a:solidFill>
                  <a:schemeClr val="dk1"/>
                </a:solidFill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ssion One" panose="02000506080000020004"/>
              <a:buNone/>
              <a:defRPr sz="2800" b="1">
                <a:solidFill>
                  <a:schemeClr val="dk1"/>
                </a:solidFill>
                <a:latin typeface="Passion One" panose="02000506080000020004"/>
                <a:ea typeface="Passion One" panose="02000506080000020004"/>
                <a:cs typeface="Passion One" panose="02000506080000020004"/>
                <a:sym typeface="Passion One" panose="020005060800000200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Zen Kaku Gothic New" charset="-120"/>
              <a:buChar char="●"/>
              <a:defRPr sz="1600">
                <a:solidFill>
                  <a:schemeClr val="dk1"/>
                </a:solidFill>
                <a:latin typeface="Zen Kaku Gothic New" charset="-120"/>
                <a:ea typeface="Zen Kaku Gothic New" charset="-120"/>
                <a:cs typeface="Zen Kaku Gothic New" charset="-120"/>
                <a:sym typeface="Zen Kaku Gothic New" charset="-120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Zen Kaku Gothic New" charset="-120"/>
              <a:buChar char="○"/>
              <a:defRPr sz="1600">
                <a:solidFill>
                  <a:schemeClr val="dk1"/>
                </a:solidFill>
                <a:latin typeface="Zen Kaku Gothic New" charset="-120"/>
                <a:ea typeface="Zen Kaku Gothic New" charset="-120"/>
                <a:cs typeface="Zen Kaku Gothic New" charset="-120"/>
                <a:sym typeface="Zen Kaku Gothic New" charset="-120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Zen Kaku Gothic New" charset="-120"/>
              <a:buChar char="■"/>
              <a:defRPr sz="1600">
                <a:solidFill>
                  <a:schemeClr val="dk1"/>
                </a:solidFill>
                <a:latin typeface="Zen Kaku Gothic New" charset="-120"/>
                <a:ea typeface="Zen Kaku Gothic New" charset="-120"/>
                <a:cs typeface="Zen Kaku Gothic New" charset="-120"/>
                <a:sym typeface="Zen Kaku Gothic New" charset="-120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Zen Kaku Gothic New" charset="-120"/>
              <a:buChar char="●"/>
              <a:defRPr sz="1600">
                <a:solidFill>
                  <a:schemeClr val="dk1"/>
                </a:solidFill>
                <a:latin typeface="Zen Kaku Gothic New" charset="-120"/>
                <a:ea typeface="Zen Kaku Gothic New" charset="-120"/>
                <a:cs typeface="Zen Kaku Gothic New" charset="-120"/>
                <a:sym typeface="Zen Kaku Gothic New" charset="-120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Zen Kaku Gothic New" charset="-120"/>
              <a:buChar char="○"/>
              <a:defRPr sz="1600">
                <a:solidFill>
                  <a:schemeClr val="dk1"/>
                </a:solidFill>
                <a:latin typeface="Zen Kaku Gothic New" charset="-120"/>
                <a:ea typeface="Zen Kaku Gothic New" charset="-120"/>
                <a:cs typeface="Zen Kaku Gothic New" charset="-120"/>
                <a:sym typeface="Zen Kaku Gothic New" charset="-120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Zen Kaku Gothic New" charset="-120"/>
              <a:buChar char="■"/>
              <a:defRPr sz="1600">
                <a:solidFill>
                  <a:schemeClr val="dk1"/>
                </a:solidFill>
                <a:latin typeface="Zen Kaku Gothic New" charset="-120"/>
                <a:ea typeface="Zen Kaku Gothic New" charset="-120"/>
                <a:cs typeface="Zen Kaku Gothic New" charset="-120"/>
                <a:sym typeface="Zen Kaku Gothic New" charset="-120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Zen Kaku Gothic New" charset="-120"/>
              <a:buChar char="●"/>
              <a:defRPr sz="1600">
                <a:solidFill>
                  <a:schemeClr val="dk1"/>
                </a:solidFill>
                <a:latin typeface="Zen Kaku Gothic New" charset="-120"/>
                <a:ea typeface="Zen Kaku Gothic New" charset="-120"/>
                <a:cs typeface="Zen Kaku Gothic New" charset="-120"/>
                <a:sym typeface="Zen Kaku Gothic New" charset="-120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Zen Kaku Gothic New" charset="-120"/>
              <a:buChar char="○"/>
              <a:defRPr sz="1600">
                <a:solidFill>
                  <a:schemeClr val="dk1"/>
                </a:solidFill>
                <a:latin typeface="Zen Kaku Gothic New" charset="-120"/>
                <a:ea typeface="Zen Kaku Gothic New" charset="-120"/>
                <a:cs typeface="Zen Kaku Gothic New" charset="-120"/>
                <a:sym typeface="Zen Kaku Gothic New" charset="-120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Zen Kaku Gothic New" charset="-120"/>
              <a:buChar char="■"/>
              <a:defRPr sz="1600">
                <a:solidFill>
                  <a:schemeClr val="dk1"/>
                </a:solidFill>
                <a:latin typeface="Zen Kaku Gothic New" charset="-120"/>
                <a:ea typeface="Zen Kaku Gothic New" charset="-120"/>
                <a:cs typeface="Zen Kaku Gothic New" charset="-120"/>
                <a:sym typeface="Zen Kaku Gothic New" charset="-12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ingleton-3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064" y="850221"/>
            <a:ext cx="6223111" cy="3889868"/>
          </a:xfrm>
          <a:prstGeom prst="rect">
            <a:avLst/>
          </a:prstGeom>
        </p:spPr>
      </p:pic>
      <p:sp>
        <p:nvSpPr>
          <p:cNvPr id="274" name="Google Shape;274;p32"/>
          <p:cNvSpPr txBox="1">
            <a:spLocks noGrp="1"/>
          </p:cNvSpPr>
          <p:nvPr>
            <p:ph type="ctrTitle"/>
          </p:nvPr>
        </p:nvSpPr>
        <p:spPr>
          <a:xfrm>
            <a:off x="0" y="517712"/>
            <a:ext cx="9090212" cy="47064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0000"/>
                </a:solidFill>
                <a:sym typeface="+mn-ea"/>
              </a:rPr>
              <a:t>SINGLETON PATTERN</a:t>
            </a:r>
            <a:endParaRPr lang="en-US" sz="4000" dirty="0">
              <a:solidFill>
                <a:srgbClr val="FF0000"/>
              </a:solidFill>
              <a:latin typeface="Poppins Medium" panose="00000500000000000000"/>
              <a:ea typeface="Poppins Medium" panose="00000500000000000000"/>
              <a:cs typeface="Poppins Medium" panose="0000050000000000000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7"/>
          <p:cNvSpPr txBox="1">
            <a:spLocks noGrp="1"/>
          </p:cNvSpPr>
          <p:nvPr>
            <p:ph type="title"/>
          </p:nvPr>
        </p:nvSpPr>
        <p:spPr>
          <a:xfrm>
            <a:off x="1629465" y="461915"/>
            <a:ext cx="5513700" cy="43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Hiểu về mô hình Singleton Pattern</a:t>
            </a:r>
            <a:endParaRPr lang="en-GB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87" name="Google Shape;887;p47"/>
          <p:cNvSpPr/>
          <p:nvPr/>
        </p:nvSpPr>
        <p:spPr>
          <a:xfrm>
            <a:off x="6094482" y="936798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5" y="1285"/>
                </a:lnTo>
                <a:lnTo>
                  <a:pt x="1" y="1941"/>
                </a:lnTo>
                <a:lnTo>
                  <a:pt x="1085" y="2597"/>
                </a:lnTo>
                <a:lnTo>
                  <a:pt x="1655" y="3881"/>
                </a:lnTo>
                <a:lnTo>
                  <a:pt x="2226" y="2597"/>
                </a:lnTo>
                <a:lnTo>
                  <a:pt x="3282" y="1941"/>
                </a:lnTo>
                <a:lnTo>
                  <a:pt x="2226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7"/>
          <p:cNvSpPr/>
          <p:nvPr/>
        </p:nvSpPr>
        <p:spPr>
          <a:xfrm>
            <a:off x="2393049" y="2262652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4" y="1285"/>
                </a:lnTo>
                <a:lnTo>
                  <a:pt x="0" y="1970"/>
                </a:lnTo>
                <a:lnTo>
                  <a:pt x="1084" y="2597"/>
                </a:lnTo>
                <a:lnTo>
                  <a:pt x="1655" y="3881"/>
                </a:lnTo>
                <a:lnTo>
                  <a:pt x="2254" y="2597"/>
                </a:lnTo>
                <a:lnTo>
                  <a:pt x="3281" y="1970"/>
                </a:lnTo>
                <a:lnTo>
                  <a:pt x="2254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7"/>
          <p:cNvSpPr/>
          <p:nvPr/>
        </p:nvSpPr>
        <p:spPr>
          <a:xfrm>
            <a:off x="1678604" y="1464313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96" y="1"/>
                </a:moveTo>
                <a:lnTo>
                  <a:pt x="2312" y="2854"/>
                </a:lnTo>
                <a:lnTo>
                  <a:pt x="1" y="4252"/>
                </a:lnTo>
                <a:lnTo>
                  <a:pt x="2312" y="5679"/>
                </a:lnTo>
                <a:lnTo>
                  <a:pt x="3596" y="8532"/>
                </a:lnTo>
                <a:lnTo>
                  <a:pt x="4851" y="5679"/>
                </a:lnTo>
                <a:lnTo>
                  <a:pt x="7162" y="4252"/>
                </a:lnTo>
                <a:lnTo>
                  <a:pt x="4851" y="2854"/>
                </a:lnTo>
                <a:lnTo>
                  <a:pt x="35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7"/>
          <p:cNvSpPr/>
          <p:nvPr/>
        </p:nvSpPr>
        <p:spPr>
          <a:xfrm>
            <a:off x="713228" y="2453994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67" y="0"/>
                </a:moveTo>
                <a:lnTo>
                  <a:pt x="2283" y="2853"/>
                </a:lnTo>
                <a:lnTo>
                  <a:pt x="1" y="4280"/>
                </a:lnTo>
                <a:lnTo>
                  <a:pt x="2283" y="5678"/>
                </a:lnTo>
                <a:lnTo>
                  <a:pt x="3567" y="8531"/>
                </a:lnTo>
                <a:lnTo>
                  <a:pt x="4851" y="5678"/>
                </a:lnTo>
                <a:lnTo>
                  <a:pt x="7162" y="4280"/>
                </a:lnTo>
                <a:lnTo>
                  <a:pt x="4851" y="2853"/>
                </a:lnTo>
                <a:lnTo>
                  <a:pt x="35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47"/>
          <p:cNvSpPr/>
          <p:nvPr/>
        </p:nvSpPr>
        <p:spPr>
          <a:xfrm>
            <a:off x="1529126" y="2369823"/>
            <a:ext cx="89827" cy="107135"/>
          </a:xfrm>
          <a:custGeom>
            <a:avLst/>
            <a:gdLst/>
            <a:ahLst/>
            <a:cxnLst/>
            <a:rect l="l" t="t" r="r" b="b"/>
            <a:pathLst>
              <a:path w="3254" h="3881" extrusionOk="0">
                <a:moveTo>
                  <a:pt x="1656" y="0"/>
                </a:moveTo>
                <a:lnTo>
                  <a:pt x="1028" y="1313"/>
                </a:lnTo>
                <a:lnTo>
                  <a:pt x="1" y="1940"/>
                </a:lnTo>
                <a:lnTo>
                  <a:pt x="1028" y="2597"/>
                </a:lnTo>
                <a:lnTo>
                  <a:pt x="1656" y="3881"/>
                </a:lnTo>
                <a:lnTo>
                  <a:pt x="2226" y="2597"/>
                </a:lnTo>
                <a:lnTo>
                  <a:pt x="3253" y="1940"/>
                </a:lnTo>
                <a:lnTo>
                  <a:pt x="2226" y="1313"/>
                </a:lnTo>
                <a:lnTo>
                  <a:pt x="1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7"/>
          <p:cNvSpPr/>
          <p:nvPr/>
        </p:nvSpPr>
        <p:spPr>
          <a:xfrm flipH="1">
            <a:off x="6535678" y="2277190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4" y="1285"/>
                </a:lnTo>
                <a:lnTo>
                  <a:pt x="0" y="1970"/>
                </a:lnTo>
                <a:lnTo>
                  <a:pt x="1084" y="2597"/>
                </a:lnTo>
                <a:lnTo>
                  <a:pt x="1655" y="3881"/>
                </a:lnTo>
                <a:lnTo>
                  <a:pt x="2254" y="2597"/>
                </a:lnTo>
                <a:lnTo>
                  <a:pt x="3281" y="1970"/>
                </a:lnTo>
                <a:lnTo>
                  <a:pt x="2254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7"/>
          <p:cNvSpPr/>
          <p:nvPr/>
        </p:nvSpPr>
        <p:spPr>
          <a:xfrm flipH="1">
            <a:off x="7142988" y="1478851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96" y="1"/>
                </a:moveTo>
                <a:lnTo>
                  <a:pt x="2312" y="2854"/>
                </a:lnTo>
                <a:lnTo>
                  <a:pt x="1" y="4252"/>
                </a:lnTo>
                <a:lnTo>
                  <a:pt x="2312" y="5679"/>
                </a:lnTo>
                <a:lnTo>
                  <a:pt x="3596" y="8532"/>
                </a:lnTo>
                <a:lnTo>
                  <a:pt x="4851" y="5679"/>
                </a:lnTo>
                <a:lnTo>
                  <a:pt x="7162" y="4252"/>
                </a:lnTo>
                <a:lnTo>
                  <a:pt x="4851" y="2854"/>
                </a:lnTo>
                <a:lnTo>
                  <a:pt x="35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7"/>
          <p:cNvSpPr/>
          <p:nvPr/>
        </p:nvSpPr>
        <p:spPr>
          <a:xfrm flipH="1">
            <a:off x="8108364" y="2468532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67" y="0"/>
                </a:moveTo>
                <a:lnTo>
                  <a:pt x="2283" y="2853"/>
                </a:lnTo>
                <a:lnTo>
                  <a:pt x="1" y="4280"/>
                </a:lnTo>
                <a:lnTo>
                  <a:pt x="2283" y="5678"/>
                </a:lnTo>
                <a:lnTo>
                  <a:pt x="3567" y="8531"/>
                </a:lnTo>
                <a:lnTo>
                  <a:pt x="4851" y="5678"/>
                </a:lnTo>
                <a:lnTo>
                  <a:pt x="7162" y="4280"/>
                </a:lnTo>
                <a:lnTo>
                  <a:pt x="4851" y="2853"/>
                </a:lnTo>
                <a:lnTo>
                  <a:pt x="35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7"/>
          <p:cNvSpPr/>
          <p:nvPr/>
        </p:nvSpPr>
        <p:spPr>
          <a:xfrm flipH="1">
            <a:off x="7400374" y="2384360"/>
            <a:ext cx="89827" cy="107135"/>
          </a:xfrm>
          <a:custGeom>
            <a:avLst/>
            <a:gdLst/>
            <a:ahLst/>
            <a:cxnLst/>
            <a:rect l="l" t="t" r="r" b="b"/>
            <a:pathLst>
              <a:path w="3254" h="3881" extrusionOk="0">
                <a:moveTo>
                  <a:pt x="1656" y="0"/>
                </a:moveTo>
                <a:lnTo>
                  <a:pt x="1028" y="1313"/>
                </a:lnTo>
                <a:lnTo>
                  <a:pt x="1" y="1940"/>
                </a:lnTo>
                <a:lnTo>
                  <a:pt x="1028" y="2597"/>
                </a:lnTo>
                <a:lnTo>
                  <a:pt x="1656" y="3881"/>
                </a:lnTo>
                <a:lnTo>
                  <a:pt x="2226" y="2597"/>
                </a:lnTo>
                <a:lnTo>
                  <a:pt x="3253" y="1940"/>
                </a:lnTo>
                <a:lnTo>
                  <a:pt x="2226" y="1313"/>
                </a:lnTo>
                <a:lnTo>
                  <a:pt x="1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7"/>
          <p:cNvSpPr/>
          <p:nvPr/>
        </p:nvSpPr>
        <p:spPr>
          <a:xfrm flipH="1">
            <a:off x="6693147" y="2963782"/>
            <a:ext cx="159916" cy="189840"/>
          </a:xfrm>
          <a:custGeom>
            <a:avLst/>
            <a:gdLst/>
            <a:ahLst/>
            <a:cxnLst/>
            <a:rect l="l" t="t" r="r" b="b"/>
            <a:pathLst>
              <a:path w="5793" h="6877" extrusionOk="0">
                <a:moveTo>
                  <a:pt x="2911" y="0"/>
                </a:moveTo>
                <a:lnTo>
                  <a:pt x="1883" y="2283"/>
                </a:lnTo>
                <a:lnTo>
                  <a:pt x="0" y="3424"/>
                </a:lnTo>
                <a:lnTo>
                  <a:pt x="1883" y="4566"/>
                </a:lnTo>
                <a:lnTo>
                  <a:pt x="2911" y="6877"/>
                </a:lnTo>
                <a:lnTo>
                  <a:pt x="3938" y="4566"/>
                </a:lnTo>
                <a:lnTo>
                  <a:pt x="5792" y="3424"/>
                </a:lnTo>
                <a:lnTo>
                  <a:pt x="3938" y="2283"/>
                </a:lnTo>
                <a:lnTo>
                  <a:pt x="29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3530" y="1059180"/>
            <a:ext cx="2942590" cy="35788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7"/>
          <p:cNvSpPr txBox="1">
            <a:spLocks noGrp="1"/>
          </p:cNvSpPr>
          <p:nvPr>
            <p:ph type="title"/>
          </p:nvPr>
        </p:nvSpPr>
        <p:spPr>
          <a:xfrm>
            <a:off x="1629410" y="461645"/>
            <a:ext cx="5513705" cy="76708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Implement Singleton Pattern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như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thế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nào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?</a:t>
            </a:r>
          </a:p>
        </p:txBody>
      </p:sp>
      <p:sp>
        <p:nvSpPr>
          <p:cNvPr id="887" name="Google Shape;887;p47"/>
          <p:cNvSpPr/>
          <p:nvPr/>
        </p:nvSpPr>
        <p:spPr>
          <a:xfrm>
            <a:off x="6094482" y="936798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5" y="1285"/>
                </a:lnTo>
                <a:lnTo>
                  <a:pt x="1" y="1941"/>
                </a:lnTo>
                <a:lnTo>
                  <a:pt x="1085" y="2597"/>
                </a:lnTo>
                <a:lnTo>
                  <a:pt x="1655" y="3881"/>
                </a:lnTo>
                <a:lnTo>
                  <a:pt x="2226" y="2597"/>
                </a:lnTo>
                <a:lnTo>
                  <a:pt x="3282" y="1941"/>
                </a:lnTo>
                <a:lnTo>
                  <a:pt x="2226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7"/>
          <p:cNvSpPr/>
          <p:nvPr/>
        </p:nvSpPr>
        <p:spPr>
          <a:xfrm>
            <a:off x="2393049" y="2262652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4" y="1285"/>
                </a:lnTo>
                <a:lnTo>
                  <a:pt x="0" y="1970"/>
                </a:lnTo>
                <a:lnTo>
                  <a:pt x="1084" y="2597"/>
                </a:lnTo>
                <a:lnTo>
                  <a:pt x="1655" y="3881"/>
                </a:lnTo>
                <a:lnTo>
                  <a:pt x="2254" y="2597"/>
                </a:lnTo>
                <a:lnTo>
                  <a:pt x="3281" y="1970"/>
                </a:lnTo>
                <a:lnTo>
                  <a:pt x="2254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7"/>
          <p:cNvSpPr/>
          <p:nvPr/>
        </p:nvSpPr>
        <p:spPr>
          <a:xfrm>
            <a:off x="1678604" y="1464313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96" y="1"/>
                </a:moveTo>
                <a:lnTo>
                  <a:pt x="2312" y="2854"/>
                </a:lnTo>
                <a:lnTo>
                  <a:pt x="1" y="4252"/>
                </a:lnTo>
                <a:lnTo>
                  <a:pt x="2312" y="5679"/>
                </a:lnTo>
                <a:lnTo>
                  <a:pt x="3596" y="8532"/>
                </a:lnTo>
                <a:lnTo>
                  <a:pt x="4851" y="5679"/>
                </a:lnTo>
                <a:lnTo>
                  <a:pt x="7162" y="4252"/>
                </a:lnTo>
                <a:lnTo>
                  <a:pt x="4851" y="2854"/>
                </a:lnTo>
                <a:lnTo>
                  <a:pt x="35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7"/>
          <p:cNvSpPr/>
          <p:nvPr/>
        </p:nvSpPr>
        <p:spPr>
          <a:xfrm>
            <a:off x="713228" y="2453994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67" y="0"/>
                </a:moveTo>
                <a:lnTo>
                  <a:pt x="2283" y="2853"/>
                </a:lnTo>
                <a:lnTo>
                  <a:pt x="1" y="4280"/>
                </a:lnTo>
                <a:lnTo>
                  <a:pt x="2283" y="5678"/>
                </a:lnTo>
                <a:lnTo>
                  <a:pt x="3567" y="8531"/>
                </a:lnTo>
                <a:lnTo>
                  <a:pt x="4851" y="5678"/>
                </a:lnTo>
                <a:lnTo>
                  <a:pt x="7162" y="4280"/>
                </a:lnTo>
                <a:lnTo>
                  <a:pt x="4851" y="2853"/>
                </a:lnTo>
                <a:lnTo>
                  <a:pt x="35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47"/>
          <p:cNvSpPr/>
          <p:nvPr/>
        </p:nvSpPr>
        <p:spPr>
          <a:xfrm>
            <a:off x="1529126" y="2369823"/>
            <a:ext cx="89827" cy="107135"/>
          </a:xfrm>
          <a:custGeom>
            <a:avLst/>
            <a:gdLst/>
            <a:ahLst/>
            <a:cxnLst/>
            <a:rect l="l" t="t" r="r" b="b"/>
            <a:pathLst>
              <a:path w="3254" h="3881" extrusionOk="0">
                <a:moveTo>
                  <a:pt x="1656" y="0"/>
                </a:moveTo>
                <a:lnTo>
                  <a:pt x="1028" y="1313"/>
                </a:lnTo>
                <a:lnTo>
                  <a:pt x="1" y="1940"/>
                </a:lnTo>
                <a:lnTo>
                  <a:pt x="1028" y="2597"/>
                </a:lnTo>
                <a:lnTo>
                  <a:pt x="1656" y="3881"/>
                </a:lnTo>
                <a:lnTo>
                  <a:pt x="2226" y="2597"/>
                </a:lnTo>
                <a:lnTo>
                  <a:pt x="3253" y="1940"/>
                </a:lnTo>
                <a:lnTo>
                  <a:pt x="2226" y="1313"/>
                </a:lnTo>
                <a:lnTo>
                  <a:pt x="1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7"/>
          <p:cNvSpPr/>
          <p:nvPr/>
        </p:nvSpPr>
        <p:spPr>
          <a:xfrm flipH="1">
            <a:off x="6535678" y="2277190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4" y="1285"/>
                </a:lnTo>
                <a:lnTo>
                  <a:pt x="0" y="1970"/>
                </a:lnTo>
                <a:lnTo>
                  <a:pt x="1084" y="2597"/>
                </a:lnTo>
                <a:lnTo>
                  <a:pt x="1655" y="3881"/>
                </a:lnTo>
                <a:lnTo>
                  <a:pt x="2254" y="2597"/>
                </a:lnTo>
                <a:lnTo>
                  <a:pt x="3281" y="1970"/>
                </a:lnTo>
                <a:lnTo>
                  <a:pt x="2254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7"/>
          <p:cNvSpPr/>
          <p:nvPr/>
        </p:nvSpPr>
        <p:spPr>
          <a:xfrm flipH="1">
            <a:off x="7142988" y="1478851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96" y="1"/>
                </a:moveTo>
                <a:lnTo>
                  <a:pt x="2312" y="2854"/>
                </a:lnTo>
                <a:lnTo>
                  <a:pt x="1" y="4252"/>
                </a:lnTo>
                <a:lnTo>
                  <a:pt x="2312" y="5679"/>
                </a:lnTo>
                <a:lnTo>
                  <a:pt x="3596" y="8532"/>
                </a:lnTo>
                <a:lnTo>
                  <a:pt x="4851" y="5679"/>
                </a:lnTo>
                <a:lnTo>
                  <a:pt x="7162" y="4252"/>
                </a:lnTo>
                <a:lnTo>
                  <a:pt x="4851" y="2854"/>
                </a:lnTo>
                <a:lnTo>
                  <a:pt x="35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7"/>
          <p:cNvSpPr/>
          <p:nvPr/>
        </p:nvSpPr>
        <p:spPr>
          <a:xfrm flipH="1">
            <a:off x="8108364" y="2468532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67" y="0"/>
                </a:moveTo>
                <a:lnTo>
                  <a:pt x="2283" y="2853"/>
                </a:lnTo>
                <a:lnTo>
                  <a:pt x="1" y="4280"/>
                </a:lnTo>
                <a:lnTo>
                  <a:pt x="2283" y="5678"/>
                </a:lnTo>
                <a:lnTo>
                  <a:pt x="3567" y="8531"/>
                </a:lnTo>
                <a:lnTo>
                  <a:pt x="4851" y="5678"/>
                </a:lnTo>
                <a:lnTo>
                  <a:pt x="7162" y="4280"/>
                </a:lnTo>
                <a:lnTo>
                  <a:pt x="4851" y="2853"/>
                </a:lnTo>
                <a:lnTo>
                  <a:pt x="35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7"/>
          <p:cNvSpPr/>
          <p:nvPr/>
        </p:nvSpPr>
        <p:spPr>
          <a:xfrm flipH="1">
            <a:off x="7400374" y="2384360"/>
            <a:ext cx="89827" cy="107135"/>
          </a:xfrm>
          <a:custGeom>
            <a:avLst/>
            <a:gdLst/>
            <a:ahLst/>
            <a:cxnLst/>
            <a:rect l="l" t="t" r="r" b="b"/>
            <a:pathLst>
              <a:path w="3254" h="3881" extrusionOk="0">
                <a:moveTo>
                  <a:pt x="1656" y="0"/>
                </a:moveTo>
                <a:lnTo>
                  <a:pt x="1028" y="1313"/>
                </a:lnTo>
                <a:lnTo>
                  <a:pt x="1" y="1940"/>
                </a:lnTo>
                <a:lnTo>
                  <a:pt x="1028" y="2597"/>
                </a:lnTo>
                <a:lnTo>
                  <a:pt x="1656" y="3881"/>
                </a:lnTo>
                <a:lnTo>
                  <a:pt x="2226" y="2597"/>
                </a:lnTo>
                <a:lnTo>
                  <a:pt x="3253" y="1940"/>
                </a:lnTo>
                <a:lnTo>
                  <a:pt x="2226" y="1313"/>
                </a:lnTo>
                <a:lnTo>
                  <a:pt x="1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7"/>
          <p:cNvSpPr/>
          <p:nvPr/>
        </p:nvSpPr>
        <p:spPr>
          <a:xfrm flipH="1">
            <a:off x="6693147" y="2963782"/>
            <a:ext cx="159916" cy="189840"/>
          </a:xfrm>
          <a:custGeom>
            <a:avLst/>
            <a:gdLst/>
            <a:ahLst/>
            <a:cxnLst/>
            <a:rect l="l" t="t" r="r" b="b"/>
            <a:pathLst>
              <a:path w="5793" h="6877" extrusionOk="0">
                <a:moveTo>
                  <a:pt x="2911" y="0"/>
                </a:moveTo>
                <a:lnTo>
                  <a:pt x="1883" y="2283"/>
                </a:lnTo>
                <a:lnTo>
                  <a:pt x="0" y="3424"/>
                </a:lnTo>
                <a:lnTo>
                  <a:pt x="1883" y="4566"/>
                </a:lnTo>
                <a:lnTo>
                  <a:pt x="2911" y="6877"/>
                </a:lnTo>
                <a:lnTo>
                  <a:pt x="3938" y="4566"/>
                </a:lnTo>
                <a:lnTo>
                  <a:pt x="5792" y="3424"/>
                </a:lnTo>
                <a:lnTo>
                  <a:pt x="3938" y="2283"/>
                </a:lnTo>
                <a:lnTo>
                  <a:pt x="29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440839" y="1464313"/>
            <a:ext cx="813816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Có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rất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nhiều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cách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để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implement Singleton Pattern.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Nhưng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dù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cho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việc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implement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bằng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cách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nào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nữa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cũng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dựa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vào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nguyên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tắc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dưới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đây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cơ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bản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dưới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đây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Private constructor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để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hạn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chế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truy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cập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từ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class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bên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ngoài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Đặt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private static final variable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đảm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bảo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biến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chỉ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được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khởi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tạo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trong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Có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một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method public static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để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return instance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được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khởi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tạo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ở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trên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7"/>
          <p:cNvSpPr txBox="1">
            <a:spLocks noGrp="1"/>
          </p:cNvSpPr>
          <p:nvPr>
            <p:ph type="title"/>
          </p:nvPr>
        </p:nvSpPr>
        <p:spPr>
          <a:xfrm>
            <a:off x="1629410" y="1052830"/>
            <a:ext cx="5513705" cy="76708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Những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cách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nào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để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implement Singleton Pattern</a:t>
            </a:r>
          </a:p>
        </p:txBody>
      </p:sp>
      <p:sp>
        <p:nvSpPr>
          <p:cNvPr id="887" name="Google Shape;887;p47"/>
          <p:cNvSpPr/>
          <p:nvPr/>
        </p:nvSpPr>
        <p:spPr>
          <a:xfrm>
            <a:off x="6094482" y="936798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5" y="1285"/>
                </a:lnTo>
                <a:lnTo>
                  <a:pt x="1" y="1941"/>
                </a:lnTo>
                <a:lnTo>
                  <a:pt x="1085" y="2597"/>
                </a:lnTo>
                <a:lnTo>
                  <a:pt x="1655" y="3881"/>
                </a:lnTo>
                <a:lnTo>
                  <a:pt x="2226" y="2597"/>
                </a:lnTo>
                <a:lnTo>
                  <a:pt x="3282" y="1941"/>
                </a:lnTo>
                <a:lnTo>
                  <a:pt x="2226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7"/>
          <p:cNvSpPr/>
          <p:nvPr/>
        </p:nvSpPr>
        <p:spPr>
          <a:xfrm>
            <a:off x="2393049" y="2262652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4" y="1285"/>
                </a:lnTo>
                <a:lnTo>
                  <a:pt x="0" y="1970"/>
                </a:lnTo>
                <a:lnTo>
                  <a:pt x="1084" y="2597"/>
                </a:lnTo>
                <a:lnTo>
                  <a:pt x="1655" y="3881"/>
                </a:lnTo>
                <a:lnTo>
                  <a:pt x="2254" y="2597"/>
                </a:lnTo>
                <a:lnTo>
                  <a:pt x="3281" y="1970"/>
                </a:lnTo>
                <a:lnTo>
                  <a:pt x="2254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7"/>
          <p:cNvSpPr/>
          <p:nvPr/>
        </p:nvSpPr>
        <p:spPr>
          <a:xfrm>
            <a:off x="1678604" y="1464313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96" y="1"/>
                </a:moveTo>
                <a:lnTo>
                  <a:pt x="2312" y="2854"/>
                </a:lnTo>
                <a:lnTo>
                  <a:pt x="1" y="4252"/>
                </a:lnTo>
                <a:lnTo>
                  <a:pt x="2312" y="5679"/>
                </a:lnTo>
                <a:lnTo>
                  <a:pt x="3596" y="8532"/>
                </a:lnTo>
                <a:lnTo>
                  <a:pt x="4851" y="5679"/>
                </a:lnTo>
                <a:lnTo>
                  <a:pt x="7162" y="4252"/>
                </a:lnTo>
                <a:lnTo>
                  <a:pt x="4851" y="2854"/>
                </a:lnTo>
                <a:lnTo>
                  <a:pt x="35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7"/>
          <p:cNvSpPr/>
          <p:nvPr/>
        </p:nvSpPr>
        <p:spPr>
          <a:xfrm>
            <a:off x="713228" y="2453994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67" y="0"/>
                </a:moveTo>
                <a:lnTo>
                  <a:pt x="2283" y="2853"/>
                </a:lnTo>
                <a:lnTo>
                  <a:pt x="1" y="4280"/>
                </a:lnTo>
                <a:lnTo>
                  <a:pt x="2283" y="5678"/>
                </a:lnTo>
                <a:lnTo>
                  <a:pt x="3567" y="8531"/>
                </a:lnTo>
                <a:lnTo>
                  <a:pt x="4851" y="5678"/>
                </a:lnTo>
                <a:lnTo>
                  <a:pt x="7162" y="4280"/>
                </a:lnTo>
                <a:lnTo>
                  <a:pt x="4851" y="2853"/>
                </a:lnTo>
                <a:lnTo>
                  <a:pt x="35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47"/>
          <p:cNvSpPr/>
          <p:nvPr/>
        </p:nvSpPr>
        <p:spPr>
          <a:xfrm>
            <a:off x="1529126" y="2369823"/>
            <a:ext cx="89827" cy="107135"/>
          </a:xfrm>
          <a:custGeom>
            <a:avLst/>
            <a:gdLst/>
            <a:ahLst/>
            <a:cxnLst/>
            <a:rect l="l" t="t" r="r" b="b"/>
            <a:pathLst>
              <a:path w="3254" h="3881" extrusionOk="0">
                <a:moveTo>
                  <a:pt x="1656" y="0"/>
                </a:moveTo>
                <a:lnTo>
                  <a:pt x="1028" y="1313"/>
                </a:lnTo>
                <a:lnTo>
                  <a:pt x="1" y="1940"/>
                </a:lnTo>
                <a:lnTo>
                  <a:pt x="1028" y="2597"/>
                </a:lnTo>
                <a:lnTo>
                  <a:pt x="1656" y="3881"/>
                </a:lnTo>
                <a:lnTo>
                  <a:pt x="2226" y="2597"/>
                </a:lnTo>
                <a:lnTo>
                  <a:pt x="3253" y="1940"/>
                </a:lnTo>
                <a:lnTo>
                  <a:pt x="2226" y="1313"/>
                </a:lnTo>
                <a:lnTo>
                  <a:pt x="1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7"/>
          <p:cNvSpPr/>
          <p:nvPr/>
        </p:nvSpPr>
        <p:spPr>
          <a:xfrm flipH="1">
            <a:off x="6535678" y="2277190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4" y="1285"/>
                </a:lnTo>
                <a:lnTo>
                  <a:pt x="0" y="1970"/>
                </a:lnTo>
                <a:lnTo>
                  <a:pt x="1084" y="2597"/>
                </a:lnTo>
                <a:lnTo>
                  <a:pt x="1655" y="3881"/>
                </a:lnTo>
                <a:lnTo>
                  <a:pt x="2254" y="2597"/>
                </a:lnTo>
                <a:lnTo>
                  <a:pt x="3281" y="1970"/>
                </a:lnTo>
                <a:lnTo>
                  <a:pt x="2254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7"/>
          <p:cNvSpPr/>
          <p:nvPr/>
        </p:nvSpPr>
        <p:spPr>
          <a:xfrm flipH="1">
            <a:off x="7142988" y="1478851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96" y="1"/>
                </a:moveTo>
                <a:lnTo>
                  <a:pt x="2312" y="2854"/>
                </a:lnTo>
                <a:lnTo>
                  <a:pt x="1" y="4252"/>
                </a:lnTo>
                <a:lnTo>
                  <a:pt x="2312" y="5679"/>
                </a:lnTo>
                <a:lnTo>
                  <a:pt x="3596" y="8532"/>
                </a:lnTo>
                <a:lnTo>
                  <a:pt x="4851" y="5679"/>
                </a:lnTo>
                <a:lnTo>
                  <a:pt x="7162" y="4252"/>
                </a:lnTo>
                <a:lnTo>
                  <a:pt x="4851" y="2854"/>
                </a:lnTo>
                <a:lnTo>
                  <a:pt x="35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7"/>
          <p:cNvSpPr/>
          <p:nvPr/>
        </p:nvSpPr>
        <p:spPr>
          <a:xfrm flipH="1">
            <a:off x="8108364" y="2468532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67" y="0"/>
                </a:moveTo>
                <a:lnTo>
                  <a:pt x="2283" y="2853"/>
                </a:lnTo>
                <a:lnTo>
                  <a:pt x="1" y="4280"/>
                </a:lnTo>
                <a:lnTo>
                  <a:pt x="2283" y="5678"/>
                </a:lnTo>
                <a:lnTo>
                  <a:pt x="3567" y="8531"/>
                </a:lnTo>
                <a:lnTo>
                  <a:pt x="4851" y="5678"/>
                </a:lnTo>
                <a:lnTo>
                  <a:pt x="7162" y="4280"/>
                </a:lnTo>
                <a:lnTo>
                  <a:pt x="4851" y="2853"/>
                </a:lnTo>
                <a:lnTo>
                  <a:pt x="35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7"/>
          <p:cNvSpPr/>
          <p:nvPr/>
        </p:nvSpPr>
        <p:spPr>
          <a:xfrm flipH="1">
            <a:off x="7400374" y="2384360"/>
            <a:ext cx="89827" cy="107135"/>
          </a:xfrm>
          <a:custGeom>
            <a:avLst/>
            <a:gdLst/>
            <a:ahLst/>
            <a:cxnLst/>
            <a:rect l="l" t="t" r="r" b="b"/>
            <a:pathLst>
              <a:path w="3254" h="3881" extrusionOk="0">
                <a:moveTo>
                  <a:pt x="1656" y="0"/>
                </a:moveTo>
                <a:lnTo>
                  <a:pt x="1028" y="1313"/>
                </a:lnTo>
                <a:lnTo>
                  <a:pt x="1" y="1940"/>
                </a:lnTo>
                <a:lnTo>
                  <a:pt x="1028" y="2597"/>
                </a:lnTo>
                <a:lnTo>
                  <a:pt x="1656" y="3881"/>
                </a:lnTo>
                <a:lnTo>
                  <a:pt x="2226" y="2597"/>
                </a:lnTo>
                <a:lnTo>
                  <a:pt x="3253" y="1940"/>
                </a:lnTo>
                <a:lnTo>
                  <a:pt x="2226" y="1313"/>
                </a:lnTo>
                <a:lnTo>
                  <a:pt x="1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7"/>
          <p:cNvSpPr/>
          <p:nvPr/>
        </p:nvSpPr>
        <p:spPr>
          <a:xfrm flipH="1">
            <a:off x="6693147" y="2963782"/>
            <a:ext cx="159916" cy="189840"/>
          </a:xfrm>
          <a:custGeom>
            <a:avLst/>
            <a:gdLst/>
            <a:ahLst/>
            <a:cxnLst/>
            <a:rect l="l" t="t" r="r" b="b"/>
            <a:pathLst>
              <a:path w="5793" h="6877" extrusionOk="0">
                <a:moveTo>
                  <a:pt x="2911" y="0"/>
                </a:moveTo>
                <a:lnTo>
                  <a:pt x="1883" y="2283"/>
                </a:lnTo>
                <a:lnTo>
                  <a:pt x="0" y="3424"/>
                </a:lnTo>
                <a:lnTo>
                  <a:pt x="1883" y="4566"/>
                </a:lnTo>
                <a:lnTo>
                  <a:pt x="2911" y="6877"/>
                </a:lnTo>
                <a:lnTo>
                  <a:pt x="3938" y="4566"/>
                </a:lnTo>
                <a:lnTo>
                  <a:pt x="5792" y="3424"/>
                </a:lnTo>
                <a:lnTo>
                  <a:pt x="3938" y="2283"/>
                </a:lnTo>
                <a:lnTo>
                  <a:pt x="29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467360" y="1896745"/>
            <a:ext cx="81381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1. Eager initialization:</a:t>
            </a: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Singleton Class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được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khởi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tạo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ngay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khi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được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gọi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đến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Đây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là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cách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dễ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nhất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nhưng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nó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có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một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nhược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điểm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mặc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dù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instance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đã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được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khởi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tạo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mà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có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thể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sẽ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không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dùng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tới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47"/>
          <p:cNvSpPr/>
          <p:nvPr/>
        </p:nvSpPr>
        <p:spPr>
          <a:xfrm>
            <a:off x="6094482" y="936798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5" y="1285"/>
                </a:lnTo>
                <a:lnTo>
                  <a:pt x="1" y="1941"/>
                </a:lnTo>
                <a:lnTo>
                  <a:pt x="1085" y="2597"/>
                </a:lnTo>
                <a:lnTo>
                  <a:pt x="1655" y="3881"/>
                </a:lnTo>
                <a:lnTo>
                  <a:pt x="2226" y="2597"/>
                </a:lnTo>
                <a:lnTo>
                  <a:pt x="3282" y="1941"/>
                </a:lnTo>
                <a:lnTo>
                  <a:pt x="2226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7"/>
          <p:cNvSpPr/>
          <p:nvPr/>
        </p:nvSpPr>
        <p:spPr>
          <a:xfrm>
            <a:off x="2393049" y="2262652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4" y="1285"/>
                </a:lnTo>
                <a:lnTo>
                  <a:pt x="0" y="1970"/>
                </a:lnTo>
                <a:lnTo>
                  <a:pt x="1084" y="2597"/>
                </a:lnTo>
                <a:lnTo>
                  <a:pt x="1655" y="3881"/>
                </a:lnTo>
                <a:lnTo>
                  <a:pt x="2254" y="2597"/>
                </a:lnTo>
                <a:lnTo>
                  <a:pt x="3281" y="1970"/>
                </a:lnTo>
                <a:lnTo>
                  <a:pt x="2254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7"/>
          <p:cNvSpPr/>
          <p:nvPr/>
        </p:nvSpPr>
        <p:spPr>
          <a:xfrm>
            <a:off x="1678604" y="1464313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96" y="1"/>
                </a:moveTo>
                <a:lnTo>
                  <a:pt x="2312" y="2854"/>
                </a:lnTo>
                <a:lnTo>
                  <a:pt x="1" y="4252"/>
                </a:lnTo>
                <a:lnTo>
                  <a:pt x="2312" y="5679"/>
                </a:lnTo>
                <a:lnTo>
                  <a:pt x="3596" y="8532"/>
                </a:lnTo>
                <a:lnTo>
                  <a:pt x="4851" y="5679"/>
                </a:lnTo>
                <a:lnTo>
                  <a:pt x="7162" y="4252"/>
                </a:lnTo>
                <a:lnTo>
                  <a:pt x="4851" y="2854"/>
                </a:lnTo>
                <a:lnTo>
                  <a:pt x="35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7"/>
          <p:cNvSpPr/>
          <p:nvPr/>
        </p:nvSpPr>
        <p:spPr>
          <a:xfrm>
            <a:off x="713228" y="2453994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67" y="0"/>
                </a:moveTo>
                <a:lnTo>
                  <a:pt x="2283" y="2853"/>
                </a:lnTo>
                <a:lnTo>
                  <a:pt x="1" y="4280"/>
                </a:lnTo>
                <a:lnTo>
                  <a:pt x="2283" y="5678"/>
                </a:lnTo>
                <a:lnTo>
                  <a:pt x="3567" y="8531"/>
                </a:lnTo>
                <a:lnTo>
                  <a:pt x="4851" y="5678"/>
                </a:lnTo>
                <a:lnTo>
                  <a:pt x="7162" y="4280"/>
                </a:lnTo>
                <a:lnTo>
                  <a:pt x="4851" y="2853"/>
                </a:lnTo>
                <a:lnTo>
                  <a:pt x="35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47"/>
          <p:cNvSpPr/>
          <p:nvPr/>
        </p:nvSpPr>
        <p:spPr>
          <a:xfrm>
            <a:off x="1529126" y="2369823"/>
            <a:ext cx="89827" cy="107135"/>
          </a:xfrm>
          <a:custGeom>
            <a:avLst/>
            <a:gdLst/>
            <a:ahLst/>
            <a:cxnLst/>
            <a:rect l="l" t="t" r="r" b="b"/>
            <a:pathLst>
              <a:path w="3254" h="3881" extrusionOk="0">
                <a:moveTo>
                  <a:pt x="1656" y="0"/>
                </a:moveTo>
                <a:lnTo>
                  <a:pt x="1028" y="1313"/>
                </a:lnTo>
                <a:lnTo>
                  <a:pt x="1" y="1940"/>
                </a:lnTo>
                <a:lnTo>
                  <a:pt x="1028" y="2597"/>
                </a:lnTo>
                <a:lnTo>
                  <a:pt x="1656" y="3881"/>
                </a:lnTo>
                <a:lnTo>
                  <a:pt x="2226" y="2597"/>
                </a:lnTo>
                <a:lnTo>
                  <a:pt x="3253" y="1940"/>
                </a:lnTo>
                <a:lnTo>
                  <a:pt x="2226" y="1313"/>
                </a:lnTo>
                <a:lnTo>
                  <a:pt x="1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7"/>
          <p:cNvSpPr/>
          <p:nvPr/>
        </p:nvSpPr>
        <p:spPr>
          <a:xfrm flipH="1">
            <a:off x="6535678" y="2277190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4" y="1285"/>
                </a:lnTo>
                <a:lnTo>
                  <a:pt x="0" y="1970"/>
                </a:lnTo>
                <a:lnTo>
                  <a:pt x="1084" y="2597"/>
                </a:lnTo>
                <a:lnTo>
                  <a:pt x="1655" y="3881"/>
                </a:lnTo>
                <a:lnTo>
                  <a:pt x="2254" y="2597"/>
                </a:lnTo>
                <a:lnTo>
                  <a:pt x="3281" y="1970"/>
                </a:lnTo>
                <a:lnTo>
                  <a:pt x="2254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7"/>
          <p:cNvSpPr/>
          <p:nvPr/>
        </p:nvSpPr>
        <p:spPr>
          <a:xfrm flipH="1">
            <a:off x="7142988" y="1478851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96" y="1"/>
                </a:moveTo>
                <a:lnTo>
                  <a:pt x="2312" y="2854"/>
                </a:lnTo>
                <a:lnTo>
                  <a:pt x="1" y="4252"/>
                </a:lnTo>
                <a:lnTo>
                  <a:pt x="2312" y="5679"/>
                </a:lnTo>
                <a:lnTo>
                  <a:pt x="3596" y="8532"/>
                </a:lnTo>
                <a:lnTo>
                  <a:pt x="4851" y="5679"/>
                </a:lnTo>
                <a:lnTo>
                  <a:pt x="7162" y="4252"/>
                </a:lnTo>
                <a:lnTo>
                  <a:pt x="4851" y="2854"/>
                </a:lnTo>
                <a:lnTo>
                  <a:pt x="35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7"/>
          <p:cNvSpPr/>
          <p:nvPr/>
        </p:nvSpPr>
        <p:spPr>
          <a:xfrm flipH="1">
            <a:off x="8108364" y="2468532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67" y="0"/>
                </a:moveTo>
                <a:lnTo>
                  <a:pt x="2283" y="2853"/>
                </a:lnTo>
                <a:lnTo>
                  <a:pt x="1" y="4280"/>
                </a:lnTo>
                <a:lnTo>
                  <a:pt x="2283" y="5678"/>
                </a:lnTo>
                <a:lnTo>
                  <a:pt x="3567" y="8531"/>
                </a:lnTo>
                <a:lnTo>
                  <a:pt x="4851" y="5678"/>
                </a:lnTo>
                <a:lnTo>
                  <a:pt x="7162" y="4280"/>
                </a:lnTo>
                <a:lnTo>
                  <a:pt x="4851" y="2853"/>
                </a:lnTo>
                <a:lnTo>
                  <a:pt x="35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7"/>
          <p:cNvSpPr/>
          <p:nvPr/>
        </p:nvSpPr>
        <p:spPr>
          <a:xfrm flipH="1">
            <a:off x="7400374" y="2384360"/>
            <a:ext cx="89827" cy="107135"/>
          </a:xfrm>
          <a:custGeom>
            <a:avLst/>
            <a:gdLst/>
            <a:ahLst/>
            <a:cxnLst/>
            <a:rect l="l" t="t" r="r" b="b"/>
            <a:pathLst>
              <a:path w="3254" h="3881" extrusionOk="0">
                <a:moveTo>
                  <a:pt x="1656" y="0"/>
                </a:moveTo>
                <a:lnTo>
                  <a:pt x="1028" y="1313"/>
                </a:lnTo>
                <a:lnTo>
                  <a:pt x="1" y="1940"/>
                </a:lnTo>
                <a:lnTo>
                  <a:pt x="1028" y="2597"/>
                </a:lnTo>
                <a:lnTo>
                  <a:pt x="1656" y="3881"/>
                </a:lnTo>
                <a:lnTo>
                  <a:pt x="2226" y="2597"/>
                </a:lnTo>
                <a:lnTo>
                  <a:pt x="3253" y="1940"/>
                </a:lnTo>
                <a:lnTo>
                  <a:pt x="2226" y="1313"/>
                </a:lnTo>
                <a:lnTo>
                  <a:pt x="1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7"/>
          <p:cNvSpPr/>
          <p:nvPr/>
        </p:nvSpPr>
        <p:spPr>
          <a:xfrm flipH="1">
            <a:off x="6693147" y="2963782"/>
            <a:ext cx="159916" cy="189840"/>
          </a:xfrm>
          <a:custGeom>
            <a:avLst/>
            <a:gdLst/>
            <a:ahLst/>
            <a:cxnLst/>
            <a:rect l="l" t="t" r="r" b="b"/>
            <a:pathLst>
              <a:path w="5793" h="6877" extrusionOk="0">
                <a:moveTo>
                  <a:pt x="2911" y="0"/>
                </a:moveTo>
                <a:lnTo>
                  <a:pt x="1883" y="2283"/>
                </a:lnTo>
                <a:lnTo>
                  <a:pt x="0" y="3424"/>
                </a:lnTo>
                <a:lnTo>
                  <a:pt x="1883" y="4566"/>
                </a:lnTo>
                <a:lnTo>
                  <a:pt x="2911" y="6877"/>
                </a:lnTo>
                <a:lnTo>
                  <a:pt x="3938" y="4566"/>
                </a:lnTo>
                <a:lnTo>
                  <a:pt x="5792" y="3424"/>
                </a:lnTo>
                <a:lnTo>
                  <a:pt x="3938" y="2283"/>
                </a:lnTo>
                <a:lnTo>
                  <a:pt x="29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80" y="843915"/>
            <a:ext cx="6111240" cy="28797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74357" y="394406"/>
            <a:ext cx="708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VD: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74357" y="3864608"/>
            <a:ext cx="7995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Eager initialization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là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cách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tiếp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cận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tốt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dễ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cài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đặt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tuy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nhiên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nó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dễ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dàng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bị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phá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vỡ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bởi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Reflection.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47"/>
          <p:cNvSpPr/>
          <p:nvPr/>
        </p:nvSpPr>
        <p:spPr>
          <a:xfrm>
            <a:off x="6094482" y="936798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5" y="1285"/>
                </a:lnTo>
                <a:lnTo>
                  <a:pt x="1" y="1941"/>
                </a:lnTo>
                <a:lnTo>
                  <a:pt x="1085" y="2597"/>
                </a:lnTo>
                <a:lnTo>
                  <a:pt x="1655" y="3881"/>
                </a:lnTo>
                <a:lnTo>
                  <a:pt x="2226" y="2597"/>
                </a:lnTo>
                <a:lnTo>
                  <a:pt x="3282" y="1941"/>
                </a:lnTo>
                <a:lnTo>
                  <a:pt x="2226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7"/>
          <p:cNvSpPr/>
          <p:nvPr/>
        </p:nvSpPr>
        <p:spPr>
          <a:xfrm>
            <a:off x="2393049" y="2262652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4" y="1285"/>
                </a:lnTo>
                <a:lnTo>
                  <a:pt x="0" y="1970"/>
                </a:lnTo>
                <a:lnTo>
                  <a:pt x="1084" y="2597"/>
                </a:lnTo>
                <a:lnTo>
                  <a:pt x="1655" y="3881"/>
                </a:lnTo>
                <a:lnTo>
                  <a:pt x="2254" y="2597"/>
                </a:lnTo>
                <a:lnTo>
                  <a:pt x="3281" y="1970"/>
                </a:lnTo>
                <a:lnTo>
                  <a:pt x="2254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7"/>
          <p:cNvSpPr/>
          <p:nvPr/>
        </p:nvSpPr>
        <p:spPr>
          <a:xfrm>
            <a:off x="1678604" y="1464313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96" y="1"/>
                </a:moveTo>
                <a:lnTo>
                  <a:pt x="2312" y="2854"/>
                </a:lnTo>
                <a:lnTo>
                  <a:pt x="1" y="4252"/>
                </a:lnTo>
                <a:lnTo>
                  <a:pt x="2312" y="5679"/>
                </a:lnTo>
                <a:lnTo>
                  <a:pt x="3596" y="8532"/>
                </a:lnTo>
                <a:lnTo>
                  <a:pt x="4851" y="5679"/>
                </a:lnTo>
                <a:lnTo>
                  <a:pt x="7162" y="4252"/>
                </a:lnTo>
                <a:lnTo>
                  <a:pt x="4851" y="2854"/>
                </a:lnTo>
                <a:lnTo>
                  <a:pt x="35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7"/>
          <p:cNvSpPr/>
          <p:nvPr/>
        </p:nvSpPr>
        <p:spPr>
          <a:xfrm>
            <a:off x="713228" y="2453994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67" y="0"/>
                </a:moveTo>
                <a:lnTo>
                  <a:pt x="2283" y="2853"/>
                </a:lnTo>
                <a:lnTo>
                  <a:pt x="1" y="4280"/>
                </a:lnTo>
                <a:lnTo>
                  <a:pt x="2283" y="5678"/>
                </a:lnTo>
                <a:lnTo>
                  <a:pt x="3567" y="8531"/>
                </a:lnTo>
                <a:lnTo>
                  <a:pt x="4851" y="5678"/>
                </a:lnTo>
                <a:lnTo>
                  <a:pt x="7162" y="4280"/>
                </a:lnTo>
                <a:lnTo>
                  <a:pt x="4851" y="2853"/>
                </a:lnTo>
                <a:lnTo>
                  <a:pt x="35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47"/>
          <p:cNvSpPr/>
          <p:nvPr/>
        </p:nvSpPr>
        <p:spPr>
          <a:xfrm>
            <a:off x="1529126" y="2369823"/>
            <a:ext cx="89827" cy="107135"/>
          </a:xfrm>
          <a:custGeom>
            <a:avLst/>
            <a:gdLst/>
            <a:ahLst/>
            <a:cxnLst/>
            <a:rect l="l" t="t" r="r" b="b"/>
            <a:pathLst>
              <a:path w="3254" h="3881" extrusionOk="0">
                <a:moveTo>
                  <a:pt x="1656" y="0"/>
                </a:moveTo>
                <a:lnTo>
                  <a:pt x="1028" y="1313"/>
                </a:lnTo>
                <a:lnTo>
                  <a:pt x="1" y="1940"/>
                </a:lnTo>
                <a:lnTo>
                  <a:pt x="1028" y="2597"/>
                </a:lnTo>
                <a:lnTo>
                  <a:pt x="1656" y="3881"/>
                </a:lnTo>
                <a:lnTo>
                  <a:pt x="2226" y="2597"/>
                </a:lnTo>
                <a:lnTo>
                  <a:pt x="3253" y="1940"/>
                </a:lnTo>
                <a:lnTo>
                  <a:pt x="2226" y="1313"/>
                </a:lnTo>
                <a:lnTo>
                  <a:pt x="1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7"/>
          <p:cNvSpPr/>
          <p:nvPr/>
        </p:nvSpPr>
        <p:spPr>
          <a:xfrm flipH="1">
            <a:off x="6535678" y="2277190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4" y="1285"/>
                </a:lnTo>
                <a:lnTo>
                  <a:pt x="0" y="1970"/>
                </a:lnTo>
                <a:lnTo>
                  <a:pt x="1084" y="2597"/>
                </a:lnTo>
                <a:lnTo>
                  <a:pt x="1655" y="3881"/>
                </a:lnTo>
                <a:lnTo>
                  <a:pt x="2254" y="2597"/>
                </a:lnTo>
                <a:lnTo>
                  <a:pt x="3281" y="1970"/>
                </a:lnTo>
                <a:lnTo>
                  <a:pt x="2254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7"/>
          <p:cNvSpPr/>
          <p:nvPr/>
        </p:nvSpPr>
        <p:spPr>
          <a:xfrm flipH="1">
            <a:off x="7142988" y="1478851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96" y="1"/>
                </a:moveTo>
                <a:lnTo>
                  <a:pt x="2312" y="2854"/>
                </a:lnTo>
                <a:lnTo>
                  <a:pt x="1" y="4252"/>
                </a:lnTo>
                <a:lnTo>
                  <a:pt x="2312" y="5679"/>
                </a:lnTo>
                <a:lnTo>
                  <a:pt x="3596" y="8532"/>
                </a:lnTo>
                <a:lnTo>
                  <a:pt x="4851" y="5679"/>
                </a:lnTo>
                <a:lnTo>
                  <a:pt x="7162" y="4252"/>
                </a:lnTo>
                <a:lnTo>
                  <a:pt x="4851" y="2854"/>
                </a:lnTo>
                <a:lnTo>
                  <a:pt x="35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7"/>
          <p:cNvSpPr/>
          <p:nvPr/>
        </p:nvSpPr>
        <p:spPr>
          <a:xfrm flipH="1">
            <a:off x="8108364" y="2468532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67" y="0"/>
                </a:moveTo>
                <a:lnTo>
                  <a:pt x="2283" y="2853"/>
                </a:lnTo>
                <a:lnTo>
                  <a:pt x="1" y="4280"/>
                </a:lnTo>
                <a:lnTo>
                  <a:pt x="2283" y="5678"/>
                </a:lnTo>
                <a:lnTo>
                  <a:pt x="3567" y="8531"/>
                </a:lnTo>
                <a:lnTo>
                  <a:pt x="4851" y="5678"/>
                </a:lnTo>
                <a:lnTo>
                  <a:pt x="7162" y="4280"/>
                </a:lnTo>
                <a:lnTo>
                  <a:pt x="4851" y="2853"/>
                </a:lnTo>
                <a:lnTo>
                  <a:pt x="35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7"/>
          <p:cNvSpPr/>
          <p:nvPr/>
        </p:nvSpPr>
        <p:spPr>
          <a:xfrm flipH="1">
            <a:off x="7400374" y="2384360"/>
            <a:ext cx="89827" cy="107135"/>
          </a:xfrm>
          <a:custGeom>
            <a:avLst/>
            <a:gdLst/>
            <a:ahLst/>
            <a:cxnLst/>
            <a:rect l="l" t="t" r="r" b="b"/>
            <a:pathLst>
              <a:path w="3254" h="3881" extrusionOk="0">
                <a:moveTo>
                  <a:pt x="1656" y="0"/>
                </a:moveTo>
                <a:lnTo>
                  <a:pt x="1028" y="1313"/>
                </a:lnTo>
                <a:lnTo>
                  <a:pt x="1" y="1940"/>
                </a:lnTo>
                <a:lnTo>
                  <a:pt x="1028" y="2597"/>
                </a:lnTo>
                <a:lnTo>
                  <a:pt x="1656" y="3881"/>
                </a:lnTo>
                <a:lnTo>
                  <a:pt x="2226" y="2597"/>
                </a:lnTo>
                <a:lnTo>
                  <a:pt x="3253" y="1940"/>
                </a:lnTo>
                <a:lnTo>
                  <a:pt x="2226" y="1313"/>
                </a:lnTo>
                <a:lnTo>
                  <a:pt x="1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7"/>
          <p:cNvSpPr/>
          <p:nvPr/>
        </p:nvSpPr>
        <p:spPr>
          <a:xfrm flipH="1">
            <a:off x="6693147" y="2963782"/>
            <a:ext cx="159916" cy="189840"/>
          </a:xfrm>
          <a:custGeom>
            <a:avLst/>
            <a:gdLst/>
            <a:ahLst/>
            <a:cxnLst/>
            <a:rect l="l" t="t" r="r" b="b"/>
            <a:pathLst>
              <a:path w="5793" h="6877" extrusionOk="0">
                <a:moveTo>
                  <a:pt x="2911" y="0"/>
                </a:moveTo>
                <a:lnTo>
                  <a:pt x="1883" y="2283"/>
                </a:lnTo>
                <a:lnTo>
                  <a:pt x="0" y="3424"/>
                </a:lnTo>
                <a:lnTo>
                  <a:pt x="1883" y="4566"/>
                </a:lnTo>
                <a:lnTo>
                  <a:pt x="2911" y="6877"/>
                </a:lnTo>
                <a:lnTo>
                  <a:pt x="3938" y="4566"/>
                </a:lnTo>
                <a:lnTo>
                  <a:pt x="5792" y="3424"/>
                </a:lnTo>
                <a:lnTo>
                  <a:pt x="3938" y="2283"/>
                </a:lnTo>
                <a:lnTo>
                  <a:pt x="29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429871" y="1596614"/>
            <a:ext cx="366776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2. Static block initialization:</a:t>
            </a:r>
          </a:p>
          <a:p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Cách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làm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tương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tự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như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Eager initialization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chỉ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khác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phần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static block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cung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cấp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thêm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lựa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chọn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cho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việc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handle exception hay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các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xử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khác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55" y="626745"/>
            <a:ext cx="449961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47"/>
          <p:cNvSpPr/>
          <p:nvPr/>
        </p:nvSpPr>
        <p:spPr>
          <a:xfrm>
            <a:off x="6094482" y="936798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5" y="1285"/>
                </a:lnTo>
                <a:lnTo>
                  <a:pt x="1" y="1941"/>
                </a:lnTo>
                <a:lnTo>
                  <a:pt x="1085" y="2597"/>
                </a:lnTo>
                <a:lnTo>
                  <a:pt x="1655" y="3881"/>
                </a:lnTo>
                <a:lnTo>
                  <a:pt x="2226" y="2597"/>
                </a:lnTo>
                <a:lnTo>
                  <a:pt x="3282" y="1941"/>
                </a:lnTo>
                <a:lnTo>
                  <a:pt x="2226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7"/>
          <p:cNvSpPr/>
          <p:nvPr/>
        </p:nvSpPr>
        <p:spPr>
          <a:xfrm>
            <a:off x="2393049" y="2262652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4" y="1285"/>
                </a:lnTo>
                <a:lnTo>
                  <a:pt x="0" y="1970"/>
                </a:lnTo>
                <a:lnTo>
                  <a:pt x="1084" y="2597"/>
                </a:lnTo>
                <a:lnTo>
                  <a:pt x="1655" y="3881"/>
                </a:lnTo>
                <a:lnTo>
                  <a:pt x="2254" y="2597"/>
                </a:lnTo>
                <a:lnTo>
                  <a:pt x="3281" y="1970"/>
                </a:lnTo>
                <a:lnTo>
                  <a:pt x="2254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7"/>
          <p:cNvSpPr/>
          <p:nvPr/>
        </p:nvSpPr>
        <p:spPr>
          <a:xfrm>
            <a:off x="1678604" y="1464313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96" y="1"/>
                </a:moveTo>
                <a:lnTo>
                  <a:pt x="2312" y="2854"/>
                </a:lnTo>
                <a:lnTo>
                  <a:pt x="1" y="4252"/>
                </a:lnTo>
                <a:lnTo>
                  <a:pt x="2312" y="5679"/>
                </a:lnTo>
                <a:lnTo>
                  <a:pt x="3596" y="8532"/>
                </a:lnTo>
                <a:lnTo>
                  <a:pt x="4851" y="5679"/>
                </a:lnTo>
                <a:lnTo>
                  <a:pt x="7162" y="4252"/>
                </a:lnTo>
                <a:lnTo>
                  <a:pt x="4851" y="2854"/>
                </a:lnTo>
                <a:lnTo>
                  <a:pt x="35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7"/>
          <p:cNvSpPr/>
          <p:nvPr/>
        </p:nvSpPr>
        <p:spPr>
          <a:xfrm>
            <a:off x="713228" y="2453994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67" y="0"/>
                </a:moveTo>
                <a:lnTo>
                  <a:pt x="2283" y="2853"/>
                </a:lnTo>
                <a:lnTo>
                  <a:pt x="1" y="4280"/>
                </a:lnTo>
                <a:lnTo>
                  <a:pt x="2283" y="5678"/>
                </a:lnTo>
                <a:lnTo>
                  <a:pt x="3567" y="8531"/>
                </a:lnTo>
                <a:lnTo>
                  <a:pt x="4851" y="5678"/>
                </a:lnTo>
                <a:lnTo>
                  <a:pt x="7162" y="4280"/>
                </a:lnTo>
                <a:lnTo>
                  <a:pt x="4851" y="2853"/>
                </a:lnTo>
                <a:lnTo>
                  <a:pt x="35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47"/>
          <p:cNvSpPr/>
          <p:nvPr/>
        </p:nvSpPr>
        <p:spPr>
          <a:xfrm>
            <a:off x="1529126" y="2369823"/>
            <a:ext cx="89827" cy="107135"/>
          </a:xfrm>
          <a:custGeom>
            <a:avLst/>
            <a:gdLst/>
            <a:ahLst/>
            <a:cxnLst/>
            <a:rect l="l" t="t" r="r" b="b"/>
            <a:pathLst>
              <a:path w="3254" h="3881" extrusionOk="0">
                <a:moveTo>
                  <a:pt x="1656" y="0"/>
                </a:moveTo>
                <a:lnTo>
                  <a:pt x="1028" y="1313"/>
                </a:lnTo>
                <a:lnTo>
                  <a:pt x="1" y="1940"/>
                </a:lnTo>
                <a:lnTo>
                  <a:pt x="1028" y="2597"/>
                </a:lnTo>
                <a:lnTo>
                  <a:pt x="1656" y="3881"/>
                </a:lnTo>
                <a:lnTo>
                  <a:pt x="2226" y="2597"/>
                </a:lnTo>
                <a:lnTo>
                  <a:pt x="3253" y="1940"/>
                </a:lnTo>
                <a:lnTo>
                  <a:pt x="2226" y="1313"/>
                </a:lnTo>
                <a:lnTo>
                  <a:pt x="1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7"/>
          <p:cNvSpPr/>
          <p:nvPr/>
        </p:nvSpPr>
        <p:spPr>
          <a:xfrm flipH="1">
            <a:off x="6535678" y="2277190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4" y="1285"/>
                </a:lnTo>
                <a:lnTo>
                  <a:pt x="0" y="1970"/>
                </a:lnTo>
                <a:lnTo>
                  <a:pt x="1084" y="2597"/>
                </a:lnTo>
                <a:lnTo>
                  <a:pt x="1655" y="3881"/>
                </a:lnTo>
                <a:lnTo>
                  <a:pt x="2254" y="2597"/>
                </a:lnTo>
                <a:lnTo>
                  <a:pt x="3281" y="1970"/>
                </a:lnTo>
                <a:lnTo>
                  <a:pt x="2254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7"/>
          <p:cNvSpPr/>
          <p:nvPr/>
        </p:nvSpPr>
        <p:spPr>
          <a:xfrm flipH="1">
            <a:off x="7142988" y="1478851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96" y="1"/>
                </a:moveTo>
                <a:lnTo>
                  <a:pt x="2312" y="2854"/>
                </a:lnTo>
                <a:lnTo>
                  <a:pt x="1" y="4252"/>
                </a:lnTo>
                <a:lnTo>
                  <a:pt x="2312" y="5679"/>
                </a:lnTo>
                <a:lnTo>
                  <a:pt x="3596" y="8532"/>
                </a:lnTo>
                <a:lnTo>
                  <a:pt x="4851" y="5679"/>
                </a:lnTo>
                <a:lnTo>
                  <a:pt x="7162" y="4252"/>
                </a:lnTo>
                <a:lnTo>
                  <a:pt x="4851" y="2854"/>
                </a:lnTo>
                <a:lnTo>
                  <a:pt x="35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7"/>
          <p:cNvSpPr/>
          <p:nvPr/>
        </p:nvSpPr>
        <p:spPr>
          <a:xfrm flipH="1">
            <a:off x="8108364" y="2468532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67" y="0"/>
                </a:moveTo>
                <a:lnTo>
                  <a:pt x="2283" y="2853"/>
                </a:lnTo>
                <a:lnTo>
                  <a:pt x="1" y="4280"/>
                </a:lnTo>
                <a:lnTo>
                  <a:pt x="2283" y="5678"/>
                </a:lnTo>
                <a:lnTo>
                  <a:pt x="3567" y="8531"/>
                </a:lnTo>
                <a:lnTo>
                  <a:pt x="4851" y="5678"/>
                </a:lnTo>
                <a:lnTo>
                  <a:pt x="7162" y="4280"/>
                </a:lnTo>
                <a:lnTo>
                  <a:pt x="4851" y="2853"/>
                </a:lnTo>
                <a:lnTo>
                  <a:pt x="35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7"/>
          <p:cNvSpPr/>
          <p:nvPr/>
        </p:nvSpPr>
        <p:spPr>
          <a:xfrm flipH="1">
            <a:off x="7400374" y="2384360"/>
            <a:ext cx="89827" cy="107135"/>
          </a:xfrm>
          <a:custGeom>
            <a:avLst/>
            <a:gdLst/>
            <a:ahLst/>
            <a:cxnLst/>
            <a:rect l="l" t="t" r="r" b="b"/>
            <a:pathLst>
              <a:path w="3254" h="3881" extrusionOk="0">
                <a:moveTo>
                  <a:pt x="1656" y="0"/>
                </a:moveTo>
                <a:lnTo>
                  <a:pt x="1028" y="1313"/>
                </a:lnTo>
                <a:lnTo>
                  <a:pt x="1" y="1940"/>
                </a:lnTo>
                <a:lnTo>
                  <a:pt x="1028" y="2597"/>
                </a:lnTo>
                <a:lnTo>
                  <a:pt x="1656" y="3881"/>
                </a:lnTo>
                <a:lnTo>
                  <a:pt x="2226" y="2597"/>
                </a:lnTo>
                <a:lnTo>
                  <a:pt x="3253" y="1940"/>
                </a:lnTo>
                <a:lnTo>
                  <a:pt x="2226" y="1313"/>
                </a:lnTo>
                <a:lnTo>
                  <a:pt x="1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7"/>
          <p:cNvSpPr/>
          <p:nvPr/>
        </p:nvSpPr>
        <p:spPr>
          <a:xfrm flipH="1">
            <a:off x="6693147" y="2963782"/>
            <a:ext cx="159916" cy="189840"/>
          </a:xfrm>
          <a:custGeom>
            <a:avLst/>
            <a:gdLst/>
            <a:ahLst/>
            <a:cxnLst/>
            <a:rect l="l" t="t" r="r" b="b"/>
            <a:pathLst>
              <a:path w="5793" h="6877" extrusionOk="0">
                <a:moveTo>
                  <a:pt x="2911" y="0"/>
                </a:moveTo>
                <a:lnTo>
                  <a:pt x="1883" y="2283"/>
                </a:lnTo>
                <a:lnTo>
                  <a:pt x="0" y="3424"/>
                </a:lnTo>
                <a:lnTo>
                  <a:pt x="1883" y="4566"/>
                </a:lnTo>
                <a:lnTo>
                  <a:pt x="2911" y="6877"/>
                </a:lnTo>
                <a:lnTo>
                  <a:pt x="3938" y="4566"/>
                </a:lnTo>
                <a:lnTo>
                  <a:pt x="5792" y="3424"/>
                </a:lnTo>
                <a:lnTo>
                  <a:pt x="3938" y="2283"/>
                </a:lnTo>
                <a:lnTo>
                  <a:pt x="29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Box 0"/>
          <p:cNvSpPr txBox="1"/>
          <p:nvPr/>
        </p:nvSpPr>
        <p:spPr>
          <a:xfrm>
            <a:off x="344805" y="339725"/>
            <a:ext cx="8799195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3. Lazy Initialization:</a:t>
            </a:r>
          </a:p>
          <a:p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Là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một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cách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làm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mang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tính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mở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rộng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hơn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so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với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2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cách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làm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trên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và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hoạt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động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tốt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trong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môi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trường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đơn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luồng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(single-thread).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45" y="1391772"/>
            <a:ext cx="7767756" cy="33148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47"/>
          <p:cNvSpPr/>
          <p:nvPr/>
        </p:nvSpPr>
        <p:spPr>
          <a:xfrm>
            <a:off x="6094482" y="936798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5" y="1285"/>
                </a:lnTo>
                <a:lnTo>
                  <a:pt x="1" y="1941"/>
                </a:lnTo>
                <a:lnTo>
                  <a:pt x="1085" y="2597"/>
                </a:lnTo>
                <a:lnTo>
                  <a:pt x="1655" y="3881"/>
                </a:lnTo>
                <a:lnTo>
                  <a:pt x="2226" y="2597"/>
                </a:lnTo>
                <a:lnTo>
                  <a:pt x="3282" y="1941"/>
                </a:lnTo>
                <a:lnTo>
                  <a:pt x="2226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7"/>
          <p:cNvSpPr/>
          <p:nvPr/>
        </p:nvSpPr>
        <p:spPr>
          <a:xfrm>
            <a:off x="2393049" y="2262652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4" y="1285"/>
                </a:lnTo>
                <a:lnTo>
                  <a:pt x="0" y="1970"/>
                </a:lnTo>
                <a:lnTo>
                  <a:pt x="1084" y="2597"/>
                </a:lnTo>
                <a:lnTo>
                  <a:pt x="1655" y="3881"/>
                </a:lnTo>
                <a:lnTo>
                  <a:pt x="2254" y="2597"/>
                </a:lnTo>
                <a:lnTo>
                  <a:pt x="3281" y="1970"/>
                </a:lnTo>
                <a:lnTo>
                  <a:pt x="2254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7"/>
          <p:cNvSpPr/>
          <p:nvPr/>
        </p:nvSpPr>
        <p:spPr>
          <a:xfrm>
            <a:off x="1678604" y="1464313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96" y="1"/>
                </a:moveTo>
                <a:lnTo>
                  <a:pt x="2312" y="2854"/>
                </a:lnTo>
                <a:lnTo>
                  <a:pt x="1" y="4252"/>
                </a:lnTo>
                <a:lnTo>
                  <a:pt x="2312" y="5679"/>
                </a:lnTo>
                <a:lnTo>
                  <a:pt x="3596" y="8532"/>
                </a:lnTo>
                <a:lnTo>
                  <a:pt x="4851" y="5679"/>
                </a:lnTo>
                <a:lnTo>
                  <a:pt x="7162" y="4252"/>
                </a:lnTo>
                <a:lnTo>
                  <a:pt x="4851" y="2854"/>
                </a:lnTo>
                <a:lnTo>
                  <a:pt x="35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7"/>
          <p:cNvSpPr/>
          <p:nvPr/>
        </p:nvSpPr>
        <p:spPr>
          <a:xfrm>
            <a:off x="713228" y="2453994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67" y="0"/>
                </a:moveTo>
                <a:lnTo>
                  <a:pt x="2283" y="2853"/>
                </a:lnTo>
                <a:lnTo>
                  <a:pt x="1" y="4280"/>
                </a:lnTo>
                <a:lnTo>
                  <a:pt x="2283" y="5678"/>
                </a:lnTo>
                <a:lnTo>
                  <a:pt x="3567" y="8531"/>
                </a:lnTo>
                <a:lnTo>
                  <a:pt x="4851" y="5678"/>
                </a:lnTo>
                <a:lnTo>
                  <a:pt x="7162" y="4280"/>
                </a:lnTo>
                <a:lnTo>
                  <a:pt x="4851" y="2853"/>
                </a:lnTo>
                <a:lnTo>
                  <a:pt x="35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47"/>
          <p:cNvSpPr/>
          <p:nvPr/>
        </p:nvSpPr>
        <p:spPr>
          <a:xfrm>
            <a:off x="1529126" y="2369823"/>
            <a:ext cx="89827" cy="107135"/>
          </a:xfrm>
          <a:custGeom>
            <a:avLst/>
            <a:gdLst/>
            <a:ahLst/>
            <a:cxnLst/>
            <a:rect l="l" t="t" r="r" b="b"/>
            <a:pathLst>
              <a:path w="3254" h="3881" extrusionOk="0">
                <a:moveTo>
                  <a:pt x="1656" y="0"/>
                </a:moveTo>
                <a:lnTo>
                  <a:pt x="1028" y="1313"/>
                </a:lnTo>
                <a:lnTo>
                  <a:pt x="1" y="1940"/>
                </a:lnTo>
                <a:lnTo>
                  <a:pt x="1028" y="2597"/>
                </a:lnTo>
                <a:lnTo>
                  <a:pt x="1656" y="3881"/>
                </a:lnTo>
                <a:lnTo>
                  <a:pt x="2226" y="2597"/>
                </a:lnTo>
                <a:lnTo>
                  <a:pt x="3253" y="1940"/>
                </a:lnTo>
                <a:lnTo>
                  <a:pt x="2226" y="1313"/>
                </a:lnTo>
                <a:lnTo>
                  <a:pt x="1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7"/>
          <p:cNvSpPr/>
          <p:nvPr/>
        </p:nvSpPr>
        <p:spPr>
          <a:xfrm flipH="1">
            <a:off x="6535678" y="2277190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4" y="1285"/>
                </a:lnTo>
                <a:lnTo>
                  <a:pt x="0" y="1970"/>
                </a:lnTo>
                <a:lnTo>
                  <a:pt x="1084" y="2597"/>
                </a:lnTo>
                <a:lnTo>
                  <a:pt x="1655" y="3881"/>
                </a:lnTo>
                <a:lnTo>
                  <a:pt x="2254" y="2597"/>
                </a:lnTo>
                <a:lnTo>
                  <a:pt x="3281" y="1970"/>
                </a:lnTo>
                <a:lnTo>
                  <a:pt x="2254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7"/>
          <p:cNvSpPr/>
          <p:nvPr/>
        </p:nvSpPr>
        <p:spPr>
          <a:xfrm flipH="1">
            <a:off x="7142988" y="1478851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96" y="1"/>
                </a:moveTo>
                <a:lnTo>
                  <a:pt x="2312" y="2854"/>
                </a:lnTo>
                <a:lnTo>
                  <a:pt x="1" y="4252"/>
                </a:lnTo>
                <a:lnTo>
                  <a:pt x="2312" y="5679"/>
                </a:lnTo>
                <a:lnTo>
                  <a:pt x="3596" y="8532"/>
                </a:lnTo>
                <a:lnTo>
                  <a:pt x="4851" y="5679"/>
                </a:lnTo>
                <a:lnTo>
                  <a:pt x="7162" y="4252"/>
                </a:lnTo>
                <a:lnTo>
                  <a:pt x="4851" y="2854"/>
                </a:lnTo>
                <a:lnTo>
                  <a:pt x="35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7"/>
          <p:cNvSpPr/>
          <p:nvPr/>
        </p:nvSpPr>
        <p:spPr>
          <a:xfrm flipH="1">
            <a:off x="8108364" y="2468532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67" y="0"/>
                </a:moveTo>
                <a:lnTo>
                  <a:pt x="2283" y="2853"/>
                </a:lnTo>
                <a:lnTo>
                  <a:pt x="1" y="4280"/>
                </a:lnTo>
                <a:lnTo>
                  <a:pt x="2283" y="5678"/>
                </a:lnTo>
                <a:lnTo>
                  <a:pt x="3567" y="8531"/>
                </a:lnTo>
                <a:lnTo>
                  <a:pt x="4851" y="5678"/>
                </a:lnTo>
                <a:lnTo>
                  <a:pt x="7162" y="4280"/>
                </a:lnTo>
                <a:lnTo>
                  <a:pt x="4851" y="2853"/>
                </a:lnTo>
                <a:lnTo>
                  <a:pt x="35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7"/>
          <p:cNvSpPr/>
          <p:nvPr/>
        </p:nvSpPr>
        <p:spPr>
          <a:xfrm flipH="1">
            <a:off x="7400374" y="2384360"/>
            <a:ext cx="89827" cy="107135"/>
          </a:xfrm>
          <a:custGeom>
            <a:avLst/>
            <a:gdLst/>
            <a:ahLst/>
            <a:cxnLst/>
            <a:rect l="l" t="t" r="r" b="b"/>
            <a:pathLst>
              <a:path w="3254" h="3881" extrusionOk="0">
                <a:moveTo>
                  <a:pt x="1656" y="0"/>
                </a:moveTo>
                <a:lnTo>
                  <a:pt x="1028" y="1313"/>
                </a:lnTo>
                <a:lnTo>
                  <a:pt x="1" y="1940"/>
                </a:lnTo>
                <a:lnTo>
                  <a:pt x="1028" y="2597"/>
                </a:lnTo>
                <a:lnTo>
                  <a:pt x="1656" y="3881"/>
                </a:lnTo>
                <a:lnTo>
                  <a:pt x="2226" y="2597"/>
                </a:lnTo>
                <a:lnTo>
                  <a:pt x="3253" y="1940"/>
                </a:lnTo>
                <a:lnTo>
                  <a:pt x="2226" y="1313"/>
                </a:lnTo>
                <a:lnTo>
                  <a:pt x="1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7"/>
          <p:cNvSpPr/>
          <p:nvPr/>
        </p:nvSpPr>
        <p:spPr>
          <a:xfrm flipH="1">
            <a:off x="6693147" y="2963782"/>
            <a:ext cx="159916" cy="189840"/>
          </a:xfrm>
          <a:custGeom>
            <a:avLst/>
            <a:gdLst/>
            <a:ahLst/>
            <a:cxnLst/>
            <a:rect l="l" t="t" r="r" b="b"/>
            <a:pathLst>
              <a:path w="5793" h="6877" extrusionOk="0">
                <a:moveTo>
                  <a:pt x="2911" y="0"/>
                </a:moveTo>
                <a:lnTo>
                  <a:pt x="1883" y="2283"/>
                </a:lnTo>
                <a:lnTo>
                  <a:pt x="0" y="3424"/>
                </a:lnTo>
                <a:lnTo>
                  <a:pt x="1883" y="4566"/>
                </a:lnTo>
                <a:lnTo>
                  <a:pt x="2911" y="6877"/>
                </a:lnTo>
                <a:lnTo>
                  <a:pt x="3938" y="4566"/>
                </a:lnTo>
                <a:lnTo>
                  <a:pt x="5792" y="3424"/>
                </a:lnTo>
                <a:lnTo>
                  <a:pt x="3938" y="2283"/>
                </a:lnTo>
                <a:lnTo>
                  <a:pt x="29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Box 0"/>
          <p:cNvSpPr txBox="1"/>
          <p:nvPr/>
        </p:nvSpPr>
        <p:spPr>
          <a:xfrm>
            <a:off x="344805" y="838835"/>
            <a:ext cx="845439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Cách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này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đa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̃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khắc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phục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được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nhược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điểm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của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cách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Eager initialization, chỉ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khi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nào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getInstance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()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được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gọi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thi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̀ instance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mới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được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khởi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tạo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Tuy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nhiên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cách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này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chỉ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sư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̉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dụng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tốt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trong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trường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hợp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đơn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luồng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(single-thread),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trường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hợp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nếu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có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nhiều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luồng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(multi-thread)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cùng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chạy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va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̀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cùng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gọi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hàm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getInstance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()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tại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cùng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một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thời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điểm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thi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̀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có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thể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có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nhiều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hơn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1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thê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̉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hiện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của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instance.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Để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khắc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phục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nhược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điểm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này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chúng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ta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sử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dụng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Thread Safe Singleton.</a:t>
            </a:r>
          </a:p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Một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nhược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điểm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nữa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của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Lazy Initialization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cần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quan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tâm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là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đối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với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thao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tác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create instance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quá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chậm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thì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người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dùng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có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phải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chờ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lâu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cho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lần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sử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dụng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đầu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tiên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47"/>
          <p:cNvSpPr/>
          <p:nvPr/>
        </p:nvSpPr>
        <p:spPr>
          <a:xfrm>
            <a:off x="6094482" y="936798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5" y="1285"/>
                </a:lnTo>
                <a:lnTo>
                  <a:pt x="1" y="1941"/>
                </a:lnTo>
                <a:lnTo>
                  <a:pt x="1085" y="2597"/>
                </a:lnTo>
                <a:lnTo>
                  <a:pt x="1655" y="3881"/>
                </a:lnTo>
                <a:lnTo>
                  <a:pt x="2226" y="2597"/>
                </a:lnTo>
                <a:lnTo>
                  <a:pt x="3282" y="1941"/>
                </a:lnTo>
                <a:lnTo>
                  <a:pt x="2226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7"/>
          <p:cNvSpPr/>
          <p:nvPr/>
        </p:nvSpPr>
        <p:spPr>
          <a:xfrm>
            <a:off x="2393049" y="2262652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4" y="1285"/>
                </a:lnTo>
                <a:lnTo>
                  <a:pt x="0" y="1970"/>
                </a:lnTo>
                <a:lnTo>
                  <a:pt x="1084" y="2597"/>
                </a:lnTo>
                <a:lnTo>
                  <a:pt x="1655" y="3881"/>
                </a:lnTo>
                <a:lnTo>
                  <a:pt x="2254" y="2597"/>
                </a:lnTo>
                <a:lnTo>
                  <a:pt x="3281" y="1970"/>
                </a:lnTo>
                <a:lnTo>
                  <a:pt x="2254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7"/>
          <p:cNvSpPr/>
          <p:nvPr/>
        </p:nvSpPr>
        <p:spPr>
          <a:xfrm>
            <a:off x="1678604" y="1464313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96" y="1"/>
                </a:moveTo>
                <a:lnTo>
                  <a:pt x="2312" y="2854"/>
                </a:lnTo>
                <a:lnTo>
                  <a:pt x="1" y="4252"/>
                </a:lnTo>
                <a:lnTo>
                  <a:pt x="2312" y="5679"/>
                </a:lnTo>
                <a:lnTo>
                  <a:pt x="3596" y="8532"/>
                </a:lnTo>
                <a:lnTo>
                  <a:pt x="4851" y="5679"/>
                </a:lnTo>
                <a:lnTo>
                  <a:pt x="7162" y="4252"/>
                </a:lnTo>
                <a:lnTo>
                  <a:pt x="4851" y="2854"/>
                </a:lnTo>
                <a:lnTo>
                  <a:pt x="35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7"/>
          <p:cNvSpPr/>
          <p:nvPr/>
        </p:nvSpPr>
        <p:spPr>
          <a:xfrm>
            <a:off x="713228" y="2453994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67" y="0"/>
                </a:moveTo>
                <a:lnTo>
                  <a:pt x="2283" y="2853"/>
                </a:lnTo>
                <a:lnTo>
                  <a:pt x="1" y="4280"/>
                </a:lnTo>
                <a:lnTo>
                  <a:pt x="2283" y="5678"/>
                </a:lnTo>
                <a:lnTo>
                  <a:pt x="3567" y="8531"/>
                </a:lnTo>
                <a:lnTo>
                  <a:pt x="4851" y="5678"/>
                </a:lnTo>
                <a:lnTo>
                  <a:pt x="7162" y="4280"/>
                </a:lnTo>
                <a:lnTo>
                  <a:pt x="4851" y="2853"/>
                </a:lnTo>
                <a:lnTo>
                  <a:pt x="35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47"/>
          <p:cNvSpPr/>
          <p:nvPr/>
        </p:nvSpPr>
        <p:spPr>
          <a:xfrm>
            <a:off x="1529126" y="2369823"/>
            <a:ext cx="89827" cy="107135"/>
          </a:xfrm>
          <a:custGeom>
            <a:avLst/>
            <a:gdLst/>
            <a:ahLst/>
            <a:cxnLst/>
            <a:rect l="l" t="t" r="r" b="b"/>
            <a:pathLst>
              <a:path w="3254" h="3881" extrusionOk="0">
                <a:moveTo>
                  <a:pt x="1656" y="0"/>
                </a:moveTo>
                <a:lnTo>
                  <a:pt x="1028" y="1313"/>
                </a:lnTo>
                <a:lnTo>
                  <a:pt x="1" y="1940"/>
                </a:lnTo>
                <a:lnTo>
                  <a:pt x="1028" y="2597"/>
                </a:lnTo>
                <a:lnTo>
                  <a:pt x="1656" y="3881"/>
                </a:lnTo>
                <a:lnTo>
                  <a:pt x="2226" y="2597"/>
                </a:lnTo>
                <a:lnTo>
                  <a:pt x="3253" y="1940"/>
                </a:lnTo>
                <a:lnTo>
                  <a:pt x="2226" y="1313"/>
                </a:lnTo>
                <a:lnTo>
                  <a:pt x="1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7"/>
          <p:cNvSpPr/>
          <p:nvPr/>
        </p:nvSpPr>
        <p:spPr>
          <a:xfrm flipH="1">
            <a:off x="6535678" y="2277190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4" y="1285"/>
                </a:lnTo>
                <a:lnTo>
                  <a:pt x="0" y="1970"/>
                </a:lnTo>
                <a:lnTo>
                  <a:pt x="1084" y="2597"/>
                </a:lnTo>
                <a:lnTo>
                  <a:pt x="1655" y="3881"/>
                </a:lnTo>
                <a:lnTo>
                  <a:pt x="2254" y="2597"/>
                </a:lnTo>
                <a:lnTo>
                  <a:pt x="3281" y="1970"/>
                </a:lnTo>
                <a:lnTo>
                  <a:pt x="2254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7"/>
          <p:cNvSpPr/>
          <p:nvPr/>
        </p:nvSpPr>
        <p:spPr>
          <a:xfrm flipH="1">
            <a:off x="7142988" y="1478851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96" y="1"/>
                </a:moveTo>
                <a:lnTo>
                  <a:pt x="2312" y="2854"/>
                </a:lnTo>
                <a:lnTo>
                  <a:pt x="1" y="4252"/>
                </a:lnTo>
                <a:lnTo>
                  <a:pt x="2312" y="5679"/>
                </a:lnTo>
                <a:lnTo>
                  <a:pt x="3596" y="8532"/>
                </a:lnTo>
                <a:lnTo>
                  <a:pt x="4851" y="5679"/>
                </a:lnTo>
                <a:lnTo>
                  <a:pt x="7162" y="4252"/>
                </a:lnTo>
                <a:lnTo>
                  <a:pt x="4851" y="2854"/>
                </a:lnTo>
                <a:lnTo>
                  <a:pt x="35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7"/>
          <p:cNvSpPr/>
          <p:nvPr/>
        </p:nvSpPr>
        <p:spPr>
          <a:xfrm flipH="1">
            <a:off x="8108364" y="2468532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67" y="0"/>
                </a:moveTo>
                <a:lnTo>
                  <a:pt x="2283" y="2853"/>
                </a:lnTo>
                <a:lnTo>
                  <a:pt x="1" y="4280"/>
                </a:lnTo>
                <a:lnTo>
                  <a:pt x="2283" y="5678"/>
                </a:lnTo>
                <a:lnTo>
                  <a:pt x="3567" y="8531"/>
                </a:lnTo>
                <a:lnTo>
                  <a:pt x="4851" y="5678"/>
                </a:lnTo>
                <a:lnTo>
                  <a:pt x="7162" y="4280"/>
                </a:lnTo>
                <a:lnTo>
                  <a:pt x="4851" y="2853"/>
                </a:lnTo>
                <a:lnTo>
                  <a:pt x="35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7"/>
          <p:cNvSpPr/>
          <p:nvPr/>
        </p:nvSpPr>
        <p:spPr>
          <a:xfrm flipH="1">
            <a:off x="7400374" y="2384360"/>
            <a:ext cx="89827" cy="107135"/>
          </a:xfrm>
          <a:custGeom>
            <a:avLst/>
            <a:gdLst/>
            <a:ahLst/>
            <a:cxnLst/>
            <a:rect l="l" t="t" r="r" b="b"/>
            <a:pathLst>
              <a:path w="3254" h="3881" extrusionOk="0">
                <a:moveTo>
                  <a:pt x="1656" y="0"/>
                </a:moveTo>
                <a:lnTo>
                  <a:pt x="1028" y="1313"/>
                </a:lnTo>
                <a:lnTo>
                  <a:pt x="1" y="1940"/>
                </a:lnTo>
                <a:lnTo>
                  <a:pt x="1028" y="2597"/>
                </a:lnTo>
                <a:lnTo>
                  <a:pt x="1656" y="3881"/>
                </a:lnTo>
                <a:lnTo>
                  <a:pt x="2226" y="2597"/>
                </a:lnTo>
                <a:lnTo>
                  <a:pt x="3253" y="1940"/>
                </a:lnTo>
                <a:lnTo>
                  <a:pt x="2226" y="1313"/>
                </a:lnTo>
                <a:lnTo>
                  <a:pt x="1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7"/>
          <p:cNvSpPr/>
          <p:nvPr/>
        </p:nvSpPr>
        <p:spPr>
          <a:xfrm flipH="1">
            <a:off x="6693147" y="2963782"/>
            <a:ext cx="159916" cy="189840"/>
          </a:xfrm>
          <a:custGeom>
            <a:avLst/>
            <a:gdLst/>
            <a:ahLst/>
            <a:cxnLst/>
            <a:rect l="l" t="t" r="r" b="b"/>
            <a:pathLst>
              <a:path w="5793" h="6877" extrusionOk="0">
                <a:moveTo>
                  <a:pt x="2911" y="0"/>
                </a:moveTo>
                <a:lnTo>
                  <a:pt x="1883" y="2283"/>
                </a:lnTo>
                <a:lnTo>
                  <a:pt x="0" y="3424"/>
                </a:lnTo>
                <a:lnTo>
                  <a:pt x="1883" y="4566"/>
                </a:lnTo>
                <a:lnTo>
                  <a:pt x="2911" y="6877"/>
                </a:lnTo>
                <a:lnTo>
                  <a:pt x="3938" y="4566"/>
                </a:lnTo>
                <a:lnTo>
                  <a:pt x="5792" y="3424"/>
                </a:lnTo>
                <a:lnTo>
                  <a:pt x="3938" y="2283"/>
                </a:lnTo>
                <a:lnTo>
                  <a:pt x="29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Box 0"/>
          <p:cNvSpPr txBox="1"/>
          <p:nvPr/>
        </p:nvSpPr>
        <p:spPr>
          <a:xfrm>
            <a:off x="323215" y="324485"/>
            <a:ext cx="8469630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4. Thread Safe Singleton:</a:t>
            </a:r>
          </a:p>
          <a:p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Cách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đơn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giản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nhất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là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chúng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ta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gọi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phương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thức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synchronized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của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hàm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getInstance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()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và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như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vậy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hê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̣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thống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đảm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bảo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rằng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tại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cùng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một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thời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điểm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chỉ có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thê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̉ có 1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luồng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có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thê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̉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truy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cập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vào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hàm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getInstance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()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va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̀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đảm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bảo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rằng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chỉ có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duy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nhất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1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thê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̉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hiện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của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class.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63" y="1955701"/>
            <a:ext cx="6998970" cy="26917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7"/>
          <p:cNvSpPr txBox="1">
            <a:spLocks noGrp="1"/>
          </p:cNvSpPr>
          <p:nvPr>
            <p:ph type="title"/>
          </p:nvPr>
        </p:nvSpPr>
        <p:spPr>
          <a:xfrm>
            <a:off x="1629410" y="461645"/>
            <a:ext cx="5513705" cy="101727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Những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lưu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ý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khi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sử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dụng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Singleton Pattern</a:t>
            </a:r>
            <a:b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GB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87" name="Google Shape;887;p47"/>
          <p:cNvSpPr/>
          <p:nvPr/>
        </p:nvSpPr>
        <p:spPr>
          <a:xfrm>
            <a:off x="6094482" y="936798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5" y="1285"/>
                </a:lnTo>
                <a:lnTo>
                  <a:pt x="1" y="1941"/>
                </a:lnTo>
                <a:lnTo>
                  <a:pt x="1085" y="2597"/>
                </a:lnTo>
                <a:lnTo>
                  <a:pt x="1655" y="3881"/>
                </a:lnTo>
                <a:lnTo>
                  <a:pt x="2226" y="2597"/>
                </a:lnTo>
                <a:lnTo>
                  <a:pt x="3282" y="1941"/>
                </a:lnTo>
                <a:lnTo>
                  <a:pt x="2226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7"/>
          <p:cNvSpPr/>
          <p:nvPr/>
        </p:nvSpPr>
        <p:spPr>
          <a:xfrm>
            <a:off x="2393049" y="2262652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4" y="1285"/>
                </a:lnTo>
                <a:lnTo>
                  <a:pt x="0" y="1970"/>
                </a:lnTo>
                <a:lnTo>
                  <a:pt x="1084" y="2597"/>
                </a:lnTo>
                <a:lnTo>
                  <a:pt x="1655" y="3881"/>
                </a:lnTo>
                <a:lnTo>
                  <a:pt x="2254" y="2597"/>
                </a:lnTo>
                <a:lnTo>
                  <a:pt x="3281" y="1970"/>
                </a:lnTo>
                <a:lnTo>
                  <a:pt x="2254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7"/>
          <p:cNvSpPr/>
          <p:nvPr/>
        </p:nvSpPr>
        <p:spPr>
          <a:xfrm>
            <a:off x="1678604" y="1464313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96" y="1"/>
                </a:moveTo>
                <a:lnTo>
                  <a:pt x="2312" y="2854"/>
                </a:lnTo>
                <a:lnTo>
                  <a:pt x="1" y="4252"/>
                </a:lnTo>
                <a:lnTo>
                  <a:pt x="2312" y="5679"/>
                </a:lnTo>
                <a:lnTo>
                  <a:pt x="3596" y="8532"/>
                </a:lnTo>
                <a:lnTo>
                  <a:pt x="4851" y="5679"/>
                </a:lnTo>
                <a:lnTo>
                  <a:pt x="7162" y="4252"/>
                </a:lnTo>
                <a:lnTo>
                  <a:pt x="4851" y="2854"/>
                </a:lnTo>
                <a:lnTo>
                  <a:pt x="35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7"/>
          <p:cNvSpPr/>
          <p:nvPr/>
        </p:nvSpPr>
        <p:spPr>
          <a:xfrm>
            <a:off x="713228" y="2453994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67" y="0"/>
                </a:moveTo>
                <a:lnTo>
                  <a:pt x="2283" y="2853"/>
                </a:lnTo>
                <a:lnTo>
                  <a:pt x="1" y="4280"/>
                </a:lnTo>
                <a:lnTo>
                  <a:pt x="2283" y="5678"/>
                </a:lnTo>
                <a:lnTo>
                  <a:pt x="3567" y="8531"/>
                </a:lnTo>
                <a:lnTo>
                  <a:pt x="4851" y="5678"/>
                </a:lnTo>
                <a:lnTo>
                  <a:pt x="7162" y="4280"/>
                </a:lnTo>
                <a:lnTo>
                  <a:pt x="4851" y="2853"/>
                </a:lnTo>
                <a:lnTo>
                  <a:pt x="35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47"/>
          <p:cNvSpPr/>
          <p:nvPr/>
        </p:nvSpPr>
        <p:spPr>
          <a:xfrm>
            <a:off x="1529126" y="2369823"/>
            <a:ext cx="89827" cy="107135"/>
          </a:xfrm>
          <a:custGeom>
            <a:avLst/>
            <a:gdLst/>
            <a:ahLst/>
            <a:cxnLst/>
            <a:rect l="l" t="t" r="r" b="b"/>
            <a:pathLst>
              <a:path w="3254" h="3881" extrusionOk="0">
                <a:moveTo>
                  <a:pt x="1656" y="0"/>
                </a:moveTo>
                <a:lnTo>
                  <a:pt x="1028" y="1313"/>
                </a:lnTo>
                <a:lnTo>
                  <a:pt x="1" y="1940"/>
                </a:lnTo>
                <a:lnTo>
                  <a:pt x="1028" y="2597"/>
                </a:lnTo>
                <a:lnTo>
                  <a:pt x="1656" y="3881"/>
                </a:lnTo>
                <a:lnTo>
                  <a:pt x="2226" y="2597"/>
                </a:lnTo>
                <a:lnTo>
                  <a:pt x="3253" y="1940"/>
                </a:lnTo>
                <a:lnTo>
                  <a:pt x="2226" y="1313"/>
                </a:lnTo>
                <a:lnTo>
                  <a:pt x="1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7"/>
          <p:cNvSpPr/>
          <p:nvPr/>
        </p:nvSpPr>
        <p:spPr>
          <a:xfrm flipH="1">
            <a:off x="6535678" y="2277190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4" y="1285"/>
                </a:lnTo>
                <a:lnTo>
                  <a:pt x="0" y="1970"/>
                </a:lnTo>
                <a:lnTo>
                  <a:pt x="1084" y="2597"/>
                </a:lnTo>
                <a:lnTo>
                  <a:pt x="1655" y="3881"/>
                </a:lnTo>
                <a:lnTo>
                  <a:pt x="2254" y="2597"/>
                </a:lnTo>
                <a:lnTo>
                  <a:pt x="3281" y="1970"/>
                </a:lnTo>
                <a:lnTo>
                  <a:pt x="2254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7"/>
          <p:cNvSpPr/>
          <p:nvPr/>
        </p:nvSpPr>
        <p:spPr>
          <a:xfrm flipH="1">
            <a:off x="7142988" y="1478851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96" y="1"/>
                </a:moveTo>
                <a:lnTo>
                  <a:pt x="2312" y="2854"/>
                </a:lnTo>
                <a:lnTo>
                  <a:pt x="1" y="4252"/>
                </a:lnTo>
                <a:lnTo>
                  <a:pt x="2312" y="5679"/>
                </a:lnTo>
                <a:lnTo>
                  <a:pt x="3596" y="8532"/>
                </a:lnTo>
                <a:lnTo>
                  <a:pt x="4851" y="5679"/>
                </a:lnTo>
                <a:lnTo>
                  <a:pt x="7162" y="4252"/>
                </a:lnTo>
                <a:lnTo>
                  <a:pt x="4851" y="2854"/>
                </a:lnTo>
                <a:lnTo>
                  <a:pt x="35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7"/>
          <p:cNvSpPr/>
          <p:nvPr/>
        </p:nvSpPr>
        <p:spPr>
          <a:xfrm flipH="1">
            <a:off x="8108364" y="2468532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67" y="0"/>
                </a:moveTo>
                <a:lnTo>
                  <a:pt x="2283" y="2853"/>
                </a:lnTo>
                <a:lnTo>
                  <a:pt x="1" y="4280"/>
                </a:lnTo>
                <a:lnTo>
                  <a:pt x="2283" y="5678"/>
                </a:lnTo>
                <a:lnTo>
                  <a:pt x="3567" y="8531"/>
                </a:lnTo>
                <a:lnTo>
                  <a:pt x="4851" y="5678"/>
                </a:lnTo>
                <a:lnTo>
                  <a:pt x="7162" y="4280"/>
                </a:lnTo>
                <a:lnTo>
                  <a:pt x="4851" y="2853"/>
                </a:lnTo>
                <a:lnTo>
                  <a:pt x="35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7"/>
          <p:cNvSpPr/>
          <p:nvPr/>
        </p:nvSpPr>
        <p:spPr>
          <a:xfrm flipH="1">
            <a:off x="7400374" y="2384360"/>
            <a:ext cx="89827" cy="107135"/>
          </a:xfrm>
          <a:custGeom>
            <a:avLst/>
            <a:gdLst/>
            <a:ahLst/>
            <a:cxnLst/>
            <a:rect l="l" t="t" r="r" b="b"/>
            <a:pathLst>
              <a:path w="3254" h="3881" extrusionOk="0">
                <a:moveTo>
                  <a:pt x="1656" y="0"/>
                </a:moveTo>
                <a:lnTo>
                  <a:pt x="1028" y="1313"/>
                </a:lnTo>
                <a:lnTo>
                  <a:pt x="1" y="1940"/>
                </a:lnTo>
                <a:lnTo>
                  <a:pt x="1028" y="2597"/>
                </a:lnTo>
                <a:lnTo>
                  <a:pt x="1656" y="3881"/>
                </a:lnTo>
                <a:lnTo>
                  <a:pt x="2226" y="2597"/>
                </a:lnTo>
                <a:lnTo>
                  <a:pt x="3253" y="1940"/>
                </a:lnTo>
                <a:lnTo>
                  <a:pt x="2226" y="1313"/>
                </a:lnTo>
                <a:lnTo>
                  <a:pt x="1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7"/>
          <p:cNvSpPr/>
          <p:nvPr/>
        </p:nvSpPr>
        <p:spPr>
          <a:xfrm flipH="1">
            <a:off x="6693147" y="2963782"/>
            <a:ext cx="159916" cy="189840"/>
          </a:xfrm>
          <a:custGeom>
            <a:avLst/>
            <a:gdLst/>
            <a:ahLst/>
            <a:cxnLst/>
            <a:rect l="l" t="t" r="r" b="b"/>
            <a:pathLst>
              <a:path w="5793" h="6877" extrusionOk="0">
                <a:moveTo>
                  <a:pt x="2911" y="0"/>
                </a:moveTo>
                <a:lnTo>
                  <a:pt x="1883" y="2283"/>
                </a:lnTo>
                <a:lnTo>
                  <a:pt x="0" y="3424"/>
                </a:lnTo>
                <a:lnTo>
                  <a:pt x="1883" y="4566"/>
                </a:lnTo>
                <a:lnTo>
                  <a:pt x="2911" y="6877"/>
                </a:lnTo>
                <a:lnTo>
                  <a:pt x="3938" y="4566"/>
                </a:lnTo>
                <a:lnTo>
                  <a:pt x="5792" y="3424"/>
                </a:lnTo>
                <a:lnTo>
                  <a:pt x="3938" y="2283"/>
                </a:lnTo>
                <a:lnTo>
                  <a:pt x="29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635000" y="1203325"/>
            <a:ext cx="7874635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không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hiểu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máy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móc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Singleton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này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chỉ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tồn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tai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đúng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instance,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tùy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vào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từng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trường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hợp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những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instance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khác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nhau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những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mục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dích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khác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nhau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Những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Design Pattern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cùng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với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Singleton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như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Abstract Factory, Builder, Prototype.</a:t>
            </a:r>
            <a:endParaRPr 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Bạn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cần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phải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thận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trọng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với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sử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lý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luồng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vì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hai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luông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khác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nhau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gọi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phương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thức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khởi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tạo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ở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cùng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thời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điểm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Singleton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toàn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cục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vì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vậy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nếu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muốn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truyền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đối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tượng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B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thì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ta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cân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nhắc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xem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thật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sự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cần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đối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tượng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toàn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cục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không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+mj-lt"/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/>
          <p:nvPr/>
        </p:nvSpPr>
        <p:spPr>
          <a:xfrm>
            <a:off x="368911" y="538827"/>
            <a:ext cx="1653900" cy="930000"/>
          </a:xfrm>
          <a:prstGeom prst="ellipse">
            <a:avLst/>
          </a:prstGeom>
          <a:solidFill>
            <a:srgbClr val="BF7C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"/>
          <p:cNvSpPr txBox="1">
            <a:spLocks noGrp="1"/>
          </p:cNvSpPr>
          <p:nvPr>
            <p:ph type="title"/>
          </p:nvPr>
        </p:nvSpPr>
        <p:spPr>
          <a:xfrm>
            <a:off x="2047270" y="713601"/>
            <a:ext cx="5762100" cy="52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Định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nghĩa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Singleton Pattern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title" idx="2"/>
          </p:nvPr>
        </p:nvSpPr>
        <p:spPr>
          <a:xfrm>
            <a:off x="724941" y="677776"/>
            <a:ext cx="899100" cy="6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</a:p>
        </p:txBody>
      </p:sp>
      <p:sp>
        <p:nvSpPr>
          <p:cNvPr id="324" name="Google Shape;324;p35"/>
          <p:cNvSpPr/>
          <p:nvPr/>
        </p:nvSpPr>
        <p:spPr>
          <a:xfrm>
            <a:off x="5269771" y="1513701"/>
            <a:ext cx="229551" cy="273877"/>
          </a:xfrm>
          <a:custGeom>
            <a:avLst/>
            <a:gdLst/>
            <a:ahLst/>
            <a:cxnLst/>
            <a:rect l="l" t="t" r="r" b="b"/>
            <a:pathLst>
              <a:path w="5764" h="6877" extrusionOk="0">
                <a:moveTo>
                  <a:pt x="2882" y="0"/>
                </a:moveTo>
                <a:lnTo>
                  <a:pt x="1855" y="2283"/>
                </a:lnTo>
                <a:lnTo>
                  <a:pt x="0" y="3424"/>
                </a:lnTo>
                <a:lnTo>
                  <a:pt x="1855" y="4594"/>
                </a:lnTo>
                <a:lnTo>
                  <a:pt x="2882" y="6877"/>
                </a:lnTo>
                <a:lnTo>
                  <a:pt x="3909" y="4594"/>
                </a:lnTo>
                <a:lnTo>
                  <a:pt x="5764" y="3424"/>
                </a:lnTo>
                <a:lnTo>
                  <a:pt x="3909" y="2283"/>
                </a:lnTo>
                <a:lnTo>
                  <a:pt x="2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5"/>
          <p:cNvSpPr/>
          <p:nvPr/>
        </p:nvSpPr>
        <p:spPr>
          <a:xfrm>
            <a:off x="3555324" y="1003827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4" y="1285"/>
                </a:lnTo>
                <a:lnTo>
                  <a:pt x="0" y="1970"/>
                </a:lnTo>
                <a:lnTo>
                  <a:pt x="1084" y="2597"/>
                </a:lnTo>
                <a:lnTo>
                  <a:pt x="1655" y="3881"/>
                </a:lnTo>
                <a:lnTo>
                  <a:pt x="2254" y="2597"/>
                </a:lnTo>
                <a:lnTo>
                  <a:pt x="3281" y="1970"/>
                </a:lnTo>
                <a:lnTo>
                  <a:pt x="2254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5"/>
          <p:cNvSpPr/>
          <p:nvPr/>
        </p:nvSpPr>
        <p:spPr>
          <a:xfrm>
            <a:off x="6947966" y="2007267"/>
            <a:ext cx="159916" cy="189840"/>
          </a:xfrm>
          <a:custGeom>
            <a:avLst/>
            <a:gdLst/>
            <a:ahLst/>
            <a:cxnLst/>
            <a:rect l="l" t="t" r="r" b="b"/>
            <a:pathLst>
              <a:path w="5793" h="6877" extrusionOk="0">
                <a:moveTo>
                  <a:pt x="2882" y="0"/>
                </a:moveTo>
                <a:lnTo>
                  <a:pt x="1855" y="2283"/>
                </a:lnTo>
                <a:lnTo>
                  <a:pt x="0" y="3424"/>
                </a:lnTo>
                <a:lnTo>
                  <a:pt x="1855" y="4594"/>
                </a:lnTo>
                <a:lnTo>
                  <a:pt x="2882" y="6876"/>
                </a:lnTo>
                <a:lnTo>
                  <a:pt x="3938" y="4594"/>
                </a:lnTo>
                <a:lnTo>
                  <a:pt x="5792" y="3424"/>
                </a:lnTo>
                <a:lnTo>
                  <a:pt x="3938" y="2283"/>
                </a:lnTo>
                <a:lnTo>
                  <a:pt x="2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5"/>
          <p:cNvSpPr/>
          <p:nvPr/>
        </p:nvSpPr>
        <p:spPr>
          <a:xfrm>
            <a:off x="7517554" y="1243413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96" y="1"/>
                </a:moveTo>
                <a:lnTo>
                  <a:pt x="2312" y="2854"/>
                </a:lnTo>
                <a:lnTo>
                  <a:pt x="1" y="4252"/>
                </a:lnTo>
                <a:lnTo>
                  <a:pt x="2312" y="5679"/>
                </a:lnTo>
                <a:lnTo>
                  <a:pt x="3596" y="8532"/>
                </a:lnTo>
                <a:lnTo>
                  <a:pt x="4851" y="5679"/>
                </a:lnTo>
                <a:lnTo>
                  <a:pt x="7162" y="4252"/>
                </a:lnTo>
                <a:lnTo>
                  <a:pt x="4851" y="2854"/>
                </a:lnTo>
                <a:lnTo>
                  <a:pt x="35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5"/>
          <p:cNvSpPr/>
          <p:nvPr/>
        </p:nvSpPr>
        <p:spPr>
          <a:xfrm>
            <a:off x="2299726" y="1597073"/>
            <a:ext cx="89827" cy="107135"/>
          </a:xfrm>
          <a:custGeom>
            <a:avLst/>
            <a:gdLst/>
            <a:ahLst/>
            <a:cxnLst/>
            <a:rect l="l" t="t" r="r" b="b"/>
            <a:pathLst>
              <a:path w="3254" h="3881" extrusionOk="0">
                <a:moveTo>
                  <a:pt x="1656" y="0"/>
                </a:moveTo>
                <a:lnTo>
                  <a:pt x="1028" y="1313"/>
                </a:lnTo>
                <a:lnTo>
                  <a:pt x="1" y="1940"/>
                </a:lnTo>
                <a:lnTo>
                  <a:pt x="1028" y="2597"/>
                </a:lnTo>
                <a:lnTo>
                  <a:pt x="1656" y="3881"/>
                </a:lnTo>
                <a:lnTo>
                  <a:pt x="2226" y="2597"/>
                </a:lnTo>
                <a:lnTo>
                  <a:pt x="3253" y="1940"/>
                </a:lnTo>
                <a:lnTo>
                  <a:pt x="2226" y="1313"/>
                </a:lnTo>
                <a:lnTo>
                  <a:pt x="1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1344363" y="1904269"/>
            <a:ext cx="159916" cy="189840"/>
          </a:xfrm>
          <a:custGeom>
            <a:avLst/>
            <a:gdLst/>
            <a:ahLst/>
            <a:cxnLst/>
            <a:rect l="l" t="t" r="r" b="b"/>
            <a:pathLst>
              <a:path w="5793" h="6877" extrusionOk="0">
                <a:moveTo>
                  <a:pt x="2911" y="0"/>
                </a:moveTo>
                <a:lnTo>
                  <a:pt x="1883" y="2283"/>
                </a:lnTo>
                <a:lnTo>
                  <a:pt x="0" y="3424"/>
                </a:lnTo>
                <a:lnTo>
                  <a:pt x="1883" y="4566"/>
                </a:lnTo>
                <a:lnTo>
                  <a:pt x="2911" y="6877"/>
                </a:lnTo>
                <a:lnTo>
                  <a:pt x="3938" y="4566"/>
                </a:lnTo>
                <a:lnTo>
                  <a:pt x="5792" y="3424"/>
                </a:lnTo>
                <a:lnTo>
                  <a:pt x="3938" y="2283"/>
                </a:lnTo>
                <a:lnTo>
                  <a:pt x="29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6394566" y="792882"/>
            <a:ext cx="89827" cy="107135"/>
          </a:xfrm>
          <a:custGeom>
            <a:avLst/>
            <a:gdLst/>
            <a:ahLst/>
            <a:cxnLst/>
            <a:rect l="l" t="t" r="r" b="b"/>
            <a:pathLst>
              <a:path w="3254" h="3881" extrusionOk="0">
                <a:moveTo>
                  <a:pt x="1598" y="1"/>
                </a:moveTo>
                <a:lnTo>
                  <a:pt x="1028" y="1285"/>
                </a:lnTo>
                <a:lnTo>
                  <a:pt x="0" y="1912"/>
                </a:lnTo>
                <a:lnTo>
                  <a:pt x="1028" y="2568"/>
                </a:lnTo>
                <a:lnTo>
                  <a:pt x="1598" y="3881"/>
                </a:lnTo>
                <a:lnTo>
                  <a:pt x="2197" y="2568"/>
                </a:lnTo>
                <a:lnTo>
                  <a:pt x="3253" y="1912"/>
                </a:lnTo>
                <a:lnTo>
                  <a:pt x="2197" y="1285"/>
                </a:lnTo>
                <a:lnTo>
                  <a:pt x="159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/>
          <p:nvPr/>
        </p:nvSpPr>
        <p:spPr>
          <a:xfrm>
            <a:off x="5855826" y="1371787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28" y="1285"/>
                </a:lnTo>
                <a:lnTo>
                  <a:pt x="0" y="1912"/>
                </a:lnTo>
                <a:lnTo>
                  <a:pt x="1028" y="2569"/>
                </a:lnTo>
                <a:lnTo>
                  <a:pt x="1655" y="3881"/>
                </a:lnTo>
                <a:lnTo>
                  <a:pt x="2226" y="2569"/>
                </a:lnTo>
                <a:lnTo>
                  <a:pt x="3282" y="1912"/>
                </a:lnTo>
                <a:lnTo>
                  <a:pt x="2226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5"/>
          <p:cNvSpPr/>
          <p:nvPr/>
        </p:nvSpPr>
        <p:spPr>
          <a:xfrm>
            <a:off x="4416833" y="2269695"/>
            <a:ext cx="159115" cy="189840"/>
          </a:xfrm>
          <a:custGeom>
            <a:avLst/>
            <a:gdLst/>
            <a:ahLst/>
            <a:cxnLst/>
            <a:rect l="l" t="t" r="r" b="b"/>
            <a:pathLst>
              <a:path w="5764" h="6877" extrusionOk="0">
                <a:moveTo>
                  <a:pt x="2882" y="0"/>
                </a:moveTo>
                <a:lnTo>
                  <a:pt x="1855" y="2283"/>
                </a:lnTo>
                <a:lnTo>
                  <a:pt x="0" y="3424"/>
                </a:lnTo>
                <a:lnTo>
                  <a:pt x="1855" y="4594"/>
                </a:lnTo>
                <a:lnTo>
                  <a:pt x="2882" y="6877"/>
                </a:lnTo>
                <a:lnTo>
                  <a:pt x="3909" y="4594"/>
                </a:lnTo>
                <a:lnTo>
                  <a:pt x="5764" y="3424"/>
                </a:lnTo>
                <a:lnTo>
                  <a:pt x="3909" y="2283"/>
                </a:lnTo>
                <a:lnTo>
                  <a:pt x="2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/>
          <p:cNvSpPr/>
          <p:nvPr/>
        </p:nvSpPr>
        <p:spPr>
          <a:xfrm>
            <a:off x="2999407" y="2108023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5" y="1285"/>
                </a:lnTo>
                <a:lnTo>
                  <a:pt x="1" y="1941"/>
                </a:lnTo>
                <a:lnTo>
                  <a:pt x="1085" y="2597"/>
                </a:lnTo>
                <a:lnTo>
                  <a:pt x="1655" y="3881"/>
                </a:lnTo>
                <a:lnTo>
                  <a:pt x="2226" y="2597"/>
                </a:lnTo>
                <a:lnTo>
                  <a:pt x="3282" y="1941"/>
                </a:lnTo>
                <a:lnTo>
                  <a:pt x="2226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990AB5-C97A-4670-8871-2810468961F7}"/>
              </a:ext>
            </a:extLst>
          </p:cNvPr>
          <p:cNvSpPr txBox="1"/>
          <p:nvPr/>
        </p:nvSpPr>
        <p:spPr>
          <a:xfrm>
            <a:off x="652566" y="1710051"/>
            <a:ext cx="783886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Singleton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là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một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trong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năm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design pattern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của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nhóm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Creational Design Pattern, Singleton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là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một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pattern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khởi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tạo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mà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Nó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đảm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bảo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một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lớp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chi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có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duy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nhất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một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instance(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khởi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tạo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Nó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cung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cấp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một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cách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toàn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diện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để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truy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cập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tới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instance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đó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>
            <a:spLocks noGrp="1"/>
          </p:cNvSpPr>
          <p:nvPr>
            <p:ph type="title"/>
          </p:nvPr>
        </p:nvSpPr>
        <p:spPr>
          <a:xfrm>
            <a:off x="1726266" y="412969"/>
            <a:ext cx="5691468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Chức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năng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của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Singleton Pattern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8" name="Google Shape;358;p37"/>
          <p:cNvSpPr txBox="1">
            <a:spLocks noGrp="1"/>
          </p:cNvSpPr>
          <p:nvPr>
            <p:ph type="subTitle" idx="1"/>
          </p:nvPr>
        </p:nvSpPr>
        <p:spPr>
          <a:xfrm>
            <a:off x="415925" y="1251558"/>
            <a:ext cx="4156075" cy="31089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Vấn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đề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mà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Singleton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giải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quyết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là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Nó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sẽ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đảm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bảo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rằng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một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lớp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chỉ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có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một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instance,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và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lớp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luôn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sẵn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sàng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để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sử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dụng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ở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bất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kì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thời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điểm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và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vị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trí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nào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trong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phần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mềm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Nó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có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thể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quản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lý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tốt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hơn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vì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chỉ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có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một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instance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duy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nhất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Nó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có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thể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kiểm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soát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số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lượng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instance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của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một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lớp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trong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giới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hạn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quy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định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927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endParaRPr lang="en-GB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55056"/>
            <a:ext cx="4274440" cy="2910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3780155" y="339725"/>
            <a:ext cx="1142365" cy="3644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Ưu điểm</a:t>
            </a:r>
            <a:br>
              <a:rPr lang="en-US">
                <a:latin typeface="Times New Roman" panose="02020603050405020304" charset="0"/>
                <a:cs typeface="Times New Roman" panose="02020603050405020304" charset="0"/>
              </a:rPr>
            </a:b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6" name="Google Shape;426;p38"/>
          <p:cNvSpPr txBox="1">
            <a:spLocks noGrp="1"/>
          </p:cNvSpPr>
          <p:nvPr>
            <p:ph type="subTitle" idx="1"/>
          </p:nvPr>
        </p:nvSpPr>
        <p:spPr>
          <a:xfrm>
            <a:off x="1475740" y="1089025"/>
            <a:ext cx="5678170" cy="29660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 algn="l">
              <a:buFont typeface="Arial" panose="020B0604020202020204" pitchFamily="34" charset="0"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3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ưu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vượt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trội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Singleton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chính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những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đặc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chúng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đã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nhắc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lại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khác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nhiều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lần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bài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đó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Bạn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chắc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chắn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rằng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mỗi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chỉ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instance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duy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Bạn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truy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cập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instance ở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bất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cứ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đâu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bất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cứ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khi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nào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Singleton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chỉ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khởi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tạo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khi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bạn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gọi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chúng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lần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đầu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tiên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gọi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khi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nào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khởi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tạo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khi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ấy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3780155" y="339725"/>
            <a:ext cx="1142365" cy="3644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Ưu điểm</a:t>
            </a:r>
            <a:br>
              <a:rPr lang="en-US">
                <a:latin typeface="Times New Roman" panose="02020603050405020304" charset="0"/>
                <a:cs typeface="Times New Roman" panose="02020603050405020304" charset="0"/>
              </a:rPr>
            </a:b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0" descr="word-image-14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978423"/>
            <a:ext cx="6407150" cy="3616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3"/>
          <p:cNvSpPr txBox="1">
            <a:spLocks noGrp="1"/>
          </p:cNvSpPr>
          <p:nvPr>
            <p:ph type="title"/>
          </p:nvPr>
        </p:nvSpPr>
        <p:spPr>
          <a:xfrm>
            <a:off x="3060065" y="650240"/>
            <a:ext cx="2499360" cy="4349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NHƯỢC ĐIỂM</a:t>
            </a:r>
          </a:p>
        </p:txBody>
      </p:sp>
      <p:sp>
        <p:nvSpPr>
          <p:cNvPr id="767" name="Google Shape;767;p43"/>
          <p:cNvSpPr/>
          <p:nvPr/>
        </p:nvSpPr>
        <p:spPr>
          <a:xfrm>
            <a:off x="8555999" y="1811565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4" y="1285"/>
                </a:lnTo>
                <a:lnTo>
                  <a:pt x="0" y="1970"/>
                </a:lnTo>
                <a:lnTo>
                  <a:pt x="1084" y="2597"/>
                </a:lnTo>
                <a:lnTo>
                  <a:pt x="1655" y="3881"/>
                </a:lnTo>
                <a:lnTo>
                  <a:pt x="2254" y="2597"/>
                </a:lnTo>
                <a:lnTo>
                  <a:pt x="3281" y="1970"/>
                </a:lnTo>
                <a:lnTo>
                  <a:pt x="2254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43"/>
          <p:cNvSpPr/>
          <p:nvPr/>
        </p:nvSpPr>
        <p:spPr>
          <a:xfrm>
            <a:off x="6843204" y="675004"/>
            <a:ext cx="159916" cy="189840"/>
          </a:xfrm>
          <a:custGeom>
            <a:avLst/>
            <a:gdLst/>
            <a:ahLst/>
            <a:cxnLst/>
            <a:rect l="l" t="t" r="r" b="b"/>
            <a:pathLst>
              <a:path w="5793" h="6877" extrusionOk="0">
                <a:moveTo>
                  <a:pt x="2882" y="0"/>
                </a:moveTo>
                <a:lnTo>
                  <a:pt x="1855" y="2283"/>
                </a:lnTo>
                <a:lnTo>
                  <a:pt x="0" y="3424"/>
                </a:lnTo>
                <a:lnTo>
                  <a:pt x="1855" y="4594"/>
                </a:lnTo>
                <a:lnTo>
                  <a:pt x="2882" y="6876"/>
                </a:lnTo>
                <a:lnTo>
                  <a:pt x="3938" y="4594"/>
                </a:lnTo>
                <a:lnTo>
                  <a:pt x="5792" y="3424"/>
                </a:lnTo>
                <a:lnTo>
                  <a:pt x="3938" y="2283"/>
                </a:lnTo>
                <a:lnTo>
                  <a:pt x="2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43"/>
          <p:cNvSpPr/>
          <p:nvPr/>
        </p:nvSpPr>
        <p:spPr>
          <a:xfrm>
            <a:off x="7680566" y="931751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96" y="1"/>
                </a:moveTo>
                <a:lnTo>
                  <a:pt x="2312" y="2854"/>
                </a:lnTo>
                <a:lnTo>
                  <a:pt x="1" y="4252"/>
                </a:lnTo>
                <a:lnTo>
                  <a:pt x="2312" y="5679"/>
                </a:lnTo>
                <a:lnTo>
                  <a:pt x="3596" y="8532"/>
                </a:lnTo>
                <a:lnTo>
                  <a:pt x="4851" y="5679"/>
                </a:lnTo>
                <a:lnTo>
                  <a:pt x="7162" y="4252"/>
                </a:lnTo>
                <a:lnTo>
                  <a:pt x="4851" y="2854"/>
                </a:lnTo>
                <a:lnTo>
                  <a:pt x="35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3"/>
          <p:cNvSpPr/>
          <p:nvPr/>
        </p:nvSpPr>
        <p:spPr>
          <a:xfrm flipH="1">
            <a:off x="8141451" y="3186082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67" y="0"/>
                </a:moveTo>
                <a:lnTo>
                  <a:pt x="2283" y="2853"/>
                </a:lnTo>
                <a:lnTo>
                  <a:pt x="1" y="4280"/>
                </a:lnTo>
                <a:lnTo>
                  <a:pt x="2283" y="5678"/>
                </a:lnTo>
                <a:lnTo>
                  <a:pt x="3567" y="8531"/>
                </a:lnTo>
                <a:lnTo>
                  <a:pt x="4851" y="5678"/>
                </a:lnTo>
                <a:lnTo>
                  <a:pt x="7162" y="4280"/>
                </a:lnTo>
                <a:lnTo>
                  <a:pt x="4851" y="2853"/>
                </a:lnTo>
                <a:lnTo>
                  <a:pt x="35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3"/>
          <p:cNvSpPr/>
          <p:nvPr/>
        </p:nvSpPr>
        <p:spPr>
          <a:xfrm>
            <a:off x="5050513" y="931760"/>
            <a:ext cx="89827" cy="107135"/>
          </a:xfrm>
          <a:custGeom>
            <a:avLst/>
            <a:gdLst/>
            <a:ahLst/>
            <a:cxnLst/>
            <a:rect l="l" t="t" r="r" b="b"/>
            <a:pathLst>
              <a:path w="3254" h="3881" extrusionOk="0">
                <a:moveTo>
                  <a:pt x="1656" y="0"/>
                </a:moveTo>
                <a:lnTo>
                  <a:pt x="1028" y="1313"/>
                </a:lnTo>
                <a:lnTo>
                  <a:pt x="1" y="1940"/>
                </a:lnTo>
                <a:lnTo>
                  <a:pt x="1028" y="2597"/>
                </a:lnTo>
                <a:lnTo>
                  <a:pt x="1656" y="3881"/>
                </a:lnTo>
                <a:lnTo>
                  <a:pt x="2226" y="2597"/>
                </a:lnTo>
                <a:lnTo>
                  <a:pt x="3253" y="1940"/>
                </a:lnTo>
                <a:lnTo>
                  <a:pt x="2226" y="1313"/>
                </a:lnTo>
                <a:lnTo>
                  <a:pt x="1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43"/>
          <p:cNvSpPr/>
          <p:nvPr/>
        </p:nvSpPr>
        <p:spPr>
          <a:xfrm flipH="1">
            <a:off x="8486684" y="2906482"/>
            <a:ext cx="159916" cy="189840"/>
          </a:xfrm>
          <a:custGeom>
            <a:avLst/>
            <a:gdLst/>
            <a:ahLst/>
            <a:cxnLst/>
            <a:rect l="l" t="t" r="r" b="b"/>
            <a:pathLst>
              <a:path w="5793" h="6877" extrusionOk="0">
                <a:moveTo>
                  <a:pt x="2911" y="0"/>
                </a:moveTo>
                <a:lnTo>
                  <a:pt x="1883" y="2283"/>
                </a:lnTo>
                <a:lnTo>
                  <a:pt x="0" y="3424"/>
                </a:lnTo>
                <a:lnTo>
                  <a:pt x="1883" y="4566"/>
                </a:lnTo>
                <a:lnTo>
                  <a:pt x="2911" y="6877"/>
                </a:lnTo>
                <a:lnTo>
                  <a:pt x="3938" y="4566"/>
                </a:lnTo>
                <a:lnTo>
                  <a:pt x="5792" y="3424"/>
                </a:lnTo>
                <a:lnTo>
                  <a:pt x="3938" y="2283"/>
                </a:lnTo>
                <a:lnTo>
                  <a:pt x="29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43"/>
          <p:cNvSpPr/>
          <p:nvPr/>
        </p:nvSpPr>
        <p:spPr>
          <a:xfrm>
            <a:off x="6321903" y="1085345"/>
            <a:ext cx="89827" cy="107135"/>
          </a:xfrm>
          <a:custGeom>
            <a:avLst/>
            <a:gdLst/>
            <a:ahLst/>
            <a:cxnLst/>
            <a:rect l="l" t="t" r="r" b="b"/>
            <a:pathLst>
              <a:path w="3254" h="3881" extrusionOk="0">
                <a:moveTo>
                  <a:pt x="1598" y="1"/>
                </a:moveTo>
                <a:lnTo>
                  <a:pt x="1028" y="1285"/>
                </a:lnTo>
                <a:lnTo>
                  <a:pt x="0" y="1912"/>
                </a:lnTo>
                <a:lnTo>
                  <a:pt x="1028" y="2568"/>
                </a:lnTo>
                <a:lnTo>
                  <a:pt x="1598" y="3881"/>
                </a:lnTo>
                <a:lnTo>
                  <a:pt x="2197" y="2568"/>
                </a:lnTo>
                <a:lnTo>
                  <a:pt x="3253" y="1912"/>
                </a:lnTo>
                <a:lnTo>
                  <a:pt x="2197" y="1285"/>
                </a:lnTo>
                <a:lnTo>
                  <a:pt x="159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3"/>
          <p:cNvSpPr/>
          <p:nvPr/>
        </p:nvSpPr>
        <p:spPr>
          <a:xfrm flipH="1">
            <a:off x="1194970" y="631532"/>
            <a:ext cx="159115" cy="189840"/>
          </a:xfrm>
          <a:custGeom>
            <a:avLst/>
            <a:gdLst/>
            <a:ahLst/>
            <a:cxnLst/>
            <a:rect l="l" t="t" r="r" b="b"/>
            <a:pathLst>
              <a:path w="5764" h="6877" extrusionOk="0">
                <a:moveTo>
                  <a:pt x="2882" y="0"/>
                </a:moveTo>
                <a:lnTo>
                  <a:pt x="1855" y="2283"/>
                </a:lnTo>
                <a:lnTo>
                  <a:pt x="0" y="3424"/>
                </a:lnTo>
                <a:lnTo>
                  <a:pt x="1855" y="4594"/>
                </a:lnTo>
                <a:lnTo>
                  <a:pt x="2882" y="6877"/>
                </a:lnTo>
                <a:lnTo>
                  <a:pt x="3909" y="4594"/>
                </a:lnTo>
                <a:lnTo>
                  <a:pt x="5764" y="3424"/>
                </a:lnTo>
                <a:lnTo>
                  <a:pt x="3909" y="2283"/>
                </a:lnTo>
                <a:lnTo>
                  <a:pt x="2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3"/>
          <p:cNvSpPr/>
          <p:nvPr/>
        </p:nvSpPr>
        <p:spPr>
          <a:xfrm flipH="1">
            <a:off x="1351711" y="1006436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5" y="1285"/>
                </a:lnTo>
                <a:lnTo>
                  <a:pt x="1" y="1941"/>
                </a:lnTo>
                <a:lnTo>
                  <a:pt x="1085" y="2597"/>
                </a:lnTo>
                <a:lnTo>
                  <a:pt x="1655" y="3881"/>
                </a:lnTo>
                <a:lnTo>
                  <a:pt x="2226" y="2597"/>
                </a:lnTo>
                <a:lnTo>
                  <a:pt x="3282" y="1941"/>
                </a:lnTo>
                <a:lnTo>
                  <a:pt x="2226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3"/>
          <p:cNvSpPr/>
          <p:nvPr/>
        </p:nvSpPr>
        <p:spPr>
          <a:xfrm>
            <a:off x="1442314" y="1811574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28" y="1285"/>
                </a:lnTo>
                <a:lnTo>
                  <a:pt x="0" y="1912"/>
                </a:lnTo>
                <a:lnTo>
                  <a:pt x="1028" y="2569"/>
                </a:lnTo>
                <a:lnTo>
                  <a:pt x="1655" y="3881"/>
                </a:lnTo>
                <a:lnTo>
                  <a:pt x="2226" y="2569"/>
                </a:lnTo>
                <a:lnTo>
                  <a:pt x="3282" y="1912"/>
                </a:lnTo>
                <a:lnTo>
                  <a:pt x="2226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3"/>
          <p:cNvSpPr/>
          <p:nvPr/>
        </p:nvSpPr>
        <p:spPr>
          <a:xfrm>
            <a:off x="891013" y="4405450"/>
            <a:ext cx="4189746" cy="68549"/>
          </a:xfrm>
          <a:custGeom>
            <a:avLst/>
            <a:gdLst/>
            <a:ahLst/>
            <a:cxnLst/>
            <a:rect l="l" t="t" r="r" b="b"/>
            <a:pathLst>
              <a:path w="129423" h="2483" extrusionOk="0">
                <a:moveTo>
                  <a:pt x="1027" y="1"/>
                </a:moveTo>
                <a:cubicBezTo>
                  <a:pt x="457" y="1"/>
                  <a:pt x="0" y="486"/>
                  <a:pt x="0" y="1056"/>
                </a:cubicBezTo>
                <a:lnTo>
                  <a:pt x="0" y="1427"/>
                </a:lnTo>
                <a:cubicBezTo>
                  <a:pt x="0" y="1998"/>
                  <a:pt x="457" y="2483"/>
                  <a:pt x="1027" y="2483"/>
                </a:cubicBezTo>
                <a:lnTo>
                  <a:pt x="128366" y="2483"/>
                </a:lnTo>
                <a:cubicBezTo>
                  <a:pt x="128937" y="2483"/>
                  <a:pt x="129422" y="1998"/>
                  <a:pt x="129394" y="1427"/>
                </a:cubicBezTo>
                <a:lnTo>
                  <a:pt x="129394" y="1056"/>
                </a:lnTo>
                <a:cubicBezTo>
                  <a:pt x="129394" y="486"/>
                  <a:pt x="128937" y="1"/>
                  <a:pt x="1283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3"/>
          <p:cNvSpPr/>
          <p:nvPr/>
        </p:nvSpPr>
        <p:spPr>
          <a:xfrm>
            <a:off x="834537" y="2450715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4" y="1285"/>
                </a:lnTo>
                <a:lnTo>
                  <a:pt x="0" y="1970"/>
                </a:lnTo>
                <a:lnTo>
                  <a:pt x="1084" y="2597"/>
                </a:lnTo>
                <a:lnTo>
                  <a:pt x="1655" y="3881"/>
                </a:lnTo>
                <a:lnTo>
                  <a:pt x="2254" y="2597"/>
                </a:lnTo>
                <a:lnTo>
                  <a:pt x="3281" y="1970"/>
                </a:lnTo>
                <a:lnTo>
                  <a:pt x="2254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3"/>
          <p:cNvSpPr/>
          <p:nvPr/>
        </p:nvSpPr>
        <p:spPr>
          <a:xfrm>
            <a:off x="3364679" y="2053729"/>
            <a:ext cx="159916" cy="189840"/>
          </a:xfrm>
          <a:custGeom>
            <a:avLst/>
            <a:gdLst/>
            <a:ahLst/>
            <a:cxnLst/>
            <a:rect l="l" t="t" r="r" b="b"/>
            <a:pathLst>
              <a:path w="5793" h="6877" extrusionOk="0">
                <a:moveTo>
                  <a:pt x="2882" y="0"/>
                </a:moveTo>
                <a:lnTo>
                  <a:pt x="1855" y="2283"/>
                </a:lnTo>
                <a:lnTo>
                  <a:pt x="0" y="3424"/>
                </a:lnTo>
                <a:lnTo>
                  <a:pt x="1855" y="4594"/>
                </a:lnTo>
                <a:lnTo>
                  <a:pt x="2882" y="6876"/>
                </a:lnTo>
                <a:lnTo>
                  <a:pt x="3938" y="4594"/>
                </a:lnTo>
                <a:lnTo>
                  <a:pt x="5792" y="3424"/>
                </a:lnTo>
                <a:lnTo>
                  <a:pt x="3938" y="2283"/>
                </a:lnTo>
                <a:lnTo>
                  <a:pt x="28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3"/>
          <p:cNvSpPr/>
          <p:nvPr/>
        </p:nvSpPr>
        <p:spPr>
          <a:xfrm>
            <a:off x="3524604" y="1021313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96" y="1"/>
                </a:moveTo>
                <a:lnTo>
                  <a:pt x="2312" y="2854"/>
                </a:lnTo>
                <a:lnTo>
                  <a:pt x="1" y="4252"/>
                </a:lnTo>
                <a:lnTo>
                  <a:pt x="2312" y="5679"/>
                </a:lnTo>
                <a:lnTo>
                  <a:pt x="3596" y="8532"/>
                </a:lnTo>
                <a:lnTo>
                  <a:pt x="4851" y="5679"/>
                </a:lnTo>
                <a:lnTo>
                  <a:pt x="7162" y="4252"/>
                </a:lnTo>
                <a:lnTo>
                  <a:pt x="4851" y="2854"/>
                </a:lnTo>
                <a:lnTo>
                  <a:pt x="359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3"/>
          <p:cNvSpPr/>
          <p:nvPr/>
        </p:nvSpPr>
        <p:spPr>
          <a:xfrm>
            <a:off x="1251165" y="1936057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67" y="0"/>
                </a:moveTo>
                <a:lnTo>
                  <a:pt x="2283" y="2853"/>
                </a:lnTo>
                <a:lnTo>
                  <a:pt x="1" y="4280"/>
                </a:lnTo>
                <a:lnTo>
                  <a:pt x="2283" y="5678"/>
                </a:lnTo>
                <a:lnTo>
                  <a:pt x="3567" y="8531"/>
                </a:lnTo>
                <a:lnTo>
                  <a:pt x="4851" y="5678"/>
                </a:lnTo>
                <a:lnTo>
                  <a:pt x="7162" y="4280"/>
                </a:lnTo>
                <a:lnTo>
                  <a:pt x="4851" y="2853"/>
                </a:lnTo>
                <a:lnTo>
                  <a:pt x="356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3"/>
          <p:cNvSpPr/>
          <p:nvPr/>
        </p:nvSpPr>
        <p:spPr>
          <a:xfrm>
            <a:off x="1216513" y="3536110"/>
            <a:ext cx="89827" cy="107135"/>
          </a:xfrm>
          <a:custGeom>
            <a:avLst/>
            <a:gdLst/>
            <a:ahLst/>
            <a:cxnLst/>
            <a:rect l="l" t="t" r="r" b="b"/>
            <a:pathLst>
              <a:path w="3254" h="3881" extrusionOk="0">
                <a:moveTo>
                  <a:pt x="1656" y="0"/>
                </a:moveTo>
                <a:lnTo>
                  <a:pt x="1028" y="1313"/>
                </a:lnTo>
                <a:lnTo>
                  <a:pt x="1" y="1940"/>
                </a:lnTo>
                <a:lnTo>
                  <a:pt x="1028" y="2597"/>
                </a:lnTo>
                <a:lnTo>
                  <a:pt x="1656" y="3881"/>
                </a:lnTo>
                <a:lnTo>
                  <a:pt x="2226" y="2597"/>
                </a:lnTo>
                <a:lnTo>
                  <a:pt x="3253" y="1940"/>
                </a:lnTo>
                <a:lnTo>
                  <a:pt x="2226" y="1313"/>
                </a:lnTo>
                <a:lnTo>
                  <a:pt x="165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3"/>
          <p:cNvSpPr/>
          <p:nvPr/>
        </p:nvSpPr>
        <p:spPr>
          <a:xfrm>
            <a:off x="1057426" y="3919682"/>
            <a:ext cx="159916" cy="189840"/>
          </a:xfrm>
          <a:custGeom>
            <a:avLst/>
            <a:gdLst/>
            <a:ahLst/>
            <a:cxnLst/>
            <a:rect l="l" t="t" r="r" b="b"/>
            <a:pathLst>
              <a:path w="5793" h="6877" extrusionOk="0">
                <a:moveTo>
                  <a:pt x="2911" y="0"/>
                </a:moveTo>
                <a:lnTo>
                  <a:pt x="1883" y="2283"/>
                </a:lnTo>
                <a:lnTo>
                  <a:pt x="0" y="3424"/>
                </a:lnTo>
                <a:lnTo>
                  <a:pt x="1883" y="4566"/>
                </a:lnTo>
                <a:lnTo>
                  <a:pt x="2911" y="6877"/>
                </a:lnTo>
                <a:lnTo>
                  <a:pt x="3938" y="4566"/>
                </a:lnTo>
                <a:lnTo>
                  <a:pt x="5792" y="3424"/>
                </a:lnTo>
                <a:lnTo>
                  <a:pt x="3938" y="2283"/>
                </a:lnTo>
                <a:lnTo>
                  <a:pt x="291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3"/>
          <p:cNvSpPr/>
          <p:nvPr/>
        </p:nvSpPr>
        <p:spPr>
          <a:xfrm>
            <a:off x="1979638" y="2802482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67" y="0"/>
                </a:moveTo>
                <a:lnTo>
                  <a:pt x="2312" y="2853"/>
                </a:lnTo>
                <a:lnTo>
                  <a:pt x="1" y="4251"/>
                </a:lnTo>
                <a:lnTo>
                  <a:pt x="2312" y="5678"/>
                </a:lnTo>
                <a:lnTo>
                  <a:pt x="3567" y="8531"/>
                </a:lnTo>
                <a:lnTo>
                  <a:pt x="4851" y="5678"/>
                </a:lnTo>
                <a:lnTo>
                  <a:pt x="7163" y="4251"/>
                </a:lnTo>
                <a:lnTo>
                  <a:pt x="4851" y="2853"/>
                </a:lnTo>
                <a:lnTo>
                  <a:pt x="356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3"/>
          <p:cNvSpPr/>
          <p:nvPr/>
        </p:nvSpPr>
        <p:spPr>
          <a:xfrm>
            <a:off x="1843325" y="4878925"/>
            <a:ext cx="294400" cy="142625"/>
          </a:xfrm>
          <a:custGeom>
            <a:avLst/>
            <a:gdLst/>
            <a:ahLst/>
            <a:cxnLst/>
            <a:rect l="l" t="t" r="r" b="b"/>
            <a:pathLst>
              <a:path w="11776" h="5705" extrusionOk="0">
                <a:moveTo>
                  <a:pt x="2539" y="0"/>
                </a:moveTo>
                <a:cubicBezTo>
                  <a:pt x="1135" y="0"/>
                  <a:pt x="34" y="1090"/>
                  <a:pt x="34" y="2503"/>
                </a:cubicBezTo>
                <a:lnTo>
                  <a:pt x="34" y="3170"/>
                </a:lnTo>
                <a:cubicBezTo>
                  <a:pt x="1" y="4604"/>
                  <a:pt x="1135" y="5705"/>
                  <a:pt x="2536" y="5705"/>
                </a:cubicBezTo>
                <a:lnTo>
                  <a:pt x="9174" y="5705"/>
                </a:lnTo>
                <a:cubicBezTo>
                  <a:pt x="10541" y="5705"/>
                  <a:pt x="11676" y="4604"/>
                  <a:pt x="11709" y="3203"/>
                </a:cubicBezTo>
                <a:lnTo>
                  <a:pt x="11709" y="2536"/>
                </a:lnTo>
                <a:cubicBezTo>
                  <a:pt x="11776" y="1135"/>
                  <a:pt x="10642" y="1"/>
                  <a:pt x="9207" y="1"/>
                </a:cubicBezTo>
                <a:lnTo>
                  <a:pt x="2602" y="1"/>
                </a:lnTo>
                <a:cubicBezTo>
                  <a:pt x="2581" y="0"/>
                  <a:pt x="2560" y="0"/>
                  <a:pt x="2539" y="0"/>
                </a:cubicBezTo>
                <a:close/>
              </a:path>
            </a:pathLst>
          </a:custGeom>
          <a:solidFill>
            <a:srgbClr val="F1A4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Box 0"/>
          <p:cNvSpPr txBox="1"/>
          <p:nvPr/>
        </p:nvSpPr>
        <p:spPr>
          <a:xfrm>
            <a:off x="395605" y="1595755"/>
            <a:ext cx="83826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Tuy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nhiên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 Singleton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cũng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khá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nhiều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nhược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điểm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đặc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biệt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những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nhược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điểm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này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sẽ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hiện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rất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rõ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ảnh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hưởng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lớn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nếu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như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bạn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thực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hiện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dự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án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lớn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như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Vi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phạm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nguyên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tắc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Single Responsibility Principle –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nguyên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tắc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đơn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nhiệm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pattern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giải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quyết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cùng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lúc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2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vấn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đề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3"/>
          <p:cNvSpPr txBox="1">
            <a:spLocks noGrp="1"/>
          </p:cNvSpPr>
          <p:nvPr>
            <p:ph type="title"/>
          </p:nvPr>
        </p:nvSpPr>
        <p:spPr>
          <a:xfrm>
            <a:off x="3060065" y="650240"/>
            <a:ext cx="2499360" cy="4349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NHƯỢC ĐIỂM</a:t>
            </a:r>
          </a:p>
        </p:txBody>
      </p:sp>
      <p:sp>
        <p:nvSpPr>
          <p:cNvPr id="767" name="Google Shape;767;p43"/>
          <p:cNvSpPr/>
          <p:nvPr/>
        </p:nvSpPr>
        <p:spPr>
          <a:xfrm>
            <a:off x="8555999" y="1811565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4" y="1285"/>
                </a:lnTo>
                <a:lnTo>
                  <a:pt x="0" y="1970"/>
                </a:lnTo>
                <a:lnTo>
                  <a:pt x="1084" y="2597"/>
                </a:lnTo>
                <a:lnTo>
                  <a:pt x="1655" y="3881"/>
                </a:lnTo>
                <a:lnTo>
                  <a:pt x="2254" y="2597"/>
                </a:lnTo>
                <a:lnTo>
                  <a:pt x="3281" y="1970"/>
                </a:lnTo>
                <a:lnTo>
                  <a:pt x="2254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43"/>
          <p:cNvSpPr/>
          <p:nvPr/>
        </p:nvSpPr>
        <p:spPr>
          <a:xfrm>
            <a:off x="6843204" y="675004"/>
            <a:ext cx="159916" cy="189840"/>
          </a:xfrm>
          <a:custGeom>
            <a:avLst/>
            <a:gdLst/>
            <a:ahLst/>
            <a:cxnLst/>
            <a:rect l="l" t="t" r="r" b="b"/>
            <a:pathLst>
              <a:path w="5793" h="6877" extrusionOk="0">
                <a:moveTo>
                  <a:pt x="2882" y="0"/>
                </a:moveTo>
                <a:lnTo>
                  <a:pt x="1855" y="2283"/>
                </a:lnTo>
                <a:lnTo>
                  <a:pt x="0" y="3424"/>
                </a:lnTo>
                <a:lnTo>
                  <a:pt x="1855" y="4594"/>
                </a:lnTo>
                <a:lnTo>
                  <a:pt x="2882" y="6876"/>
                </a:lnTo>
                <a:lnTo>
                  <a:pt x="3938" y="4594"/>
                </a:lnTo>
                <a:lnTo>
                  <a:pt x="5792" y="3424"/>
                </a:lnTo>
                <a:lnTo>
                  <a:pt x="3938" y="2283"/>
                </a:lnTo>
                <a:lnTo>
                  <a:pt x="2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43"/>
          <p:cNvSpPr/>
          <p:nvPr/>
        </p:nvSpPr>
        <p:spPr>
          <a:xfrm>
            <a:off x="7680566" y="931751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96" y="1"/>
                </a:moveTo>
                <a:lnTo>
                  <a:pt x="2312" y="2854"/>
                </a:lnTo>
                <a:lnTo>
                  <a:pt x="1" y="4252"/>
                </a:lnTo>
                <a:lnTo>
                  <a:pt x="2312" y="5679"/>
                </a:lnTo>
                <a:lnTo>
                  <a:pt x="3596" y="8532"/>
                </a:lnTo>
                <a:lnTo>
                  <a:pt x="4851" y="5679"/>
                </a:lnTo>
                <a:lnTo>
                  <a:pt x="7162" y="4252"/>
                </a:lnTo>
                <a:lnTo>
                  <a:pt x="4851" y="2854"/>
                </a:lnTo>
                <a:lnTo>
                  <a:pt x="35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3"/>
          <p:cNvSpPr/>
          <p:nvPr/>
        </p:nvSpPr>
        <p:spPr>
          <a:xfrm flipH="1">
            <a:off x="8141451" y="3186082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67" y="0"/>
                </a:moveTo>
                <a:lnTo>
                  <a:pt x="2283" y="2853"/>
                </a:lnTo>
                <a:lnTo>
                  <a:pt x="1" y="4280"/>
                </a:lnTo>
                <a:lnTo>
                  <a:pt x="2283" y="5678"/>
                </a:lnTo>
                <a:lnTo>
                  <a:pt x="3567" y="8531"/>
                </a:lnTo>
                <a:lnTo>
                  <a:pt x="4851" y="5678"/>
                </a:lnTo>
                <a:lnTo>
                  <a:pt x="7162" y="4280"/>
                </a:lnTo>
                <a:lnTo>
                  <a:pt x="4851" y="2853"/>
                </a:lnTo>
                <a:lnTo>
                  <a:pt x="35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3"/>
          <p:cNvSpPr/>
          <p:nvPr/>
        </p:nvSpPr>
        <p:spPr>
          <a:xfrm>
            <a:off x="5050513" y="931760"/>
            <a:ext cx="89827" cy="107135"/>
          </a:xfrm>
          <a:custGeom>
            <a:avLst/>
            <a:gdLst/>
            <a:ahLst/>
            <a:cxnLst/>
            <a:rect l="l" t="t" r="r" b="b"/>
            <a:pathLst>
              <a:path w="3254" h="3881" extrusionOk="0">
                <a:moveTo>
                  <a:pt x="1656" y="0"/>
                </a:moveTo>
                <a:lnTo>
                  <a:pt x="1028" y="1313"/>
                </a:lnTo>
                <a:lnTo>
                  <a:pt x="1" y="1940"/>
                </a:lnTo>
                <a:lnTo>
                  <a:pt x="1028" y="2597"/>
                </a:lnTo>
                <a:lnTo>
                  <a:pt x="1656" y="3881"/>
                </a:lnTo>
                <a:lnTo>
                  <a:pt x="2226" y="2597"/>
                </a:lnTo>
                <a:lnTo>
                  <a:pt x="3253" y="1940"/>
                </a:lnTo>
                <a:lnTo>
                  <a:pt x="2226" y="1313"/>
                </a:lnTo>
                <a:lnTo>
                  <a:pt x="1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43"/>
          <p:cNvSpPr/>
          <p:nvPr/>
        </p:nvSpPr>
        <p:spPr>
          <a:xfrm flipH="1">
            <a:off x="8486684" y="2906482"/>
            <a:ext cx="159916" cy="189840"/>
          </a:xfrm>
          <a:custGeom>
            <a:avLst/>
            <a:gdLst/>
            <a:ahLst/>
            <a:cxnLst/>
            <a:rect l="l" t="t" r="r" b="b"/>
            <a:pathLst>
              <a:path w="5793" h="6877" extrusionOk="0">
                <a:moveTo>
                  <a:pt x="2911" y="0"/>
                </a:moveTo>
                <a:lnTo>
                  <a:pt x="1883" y="2283"/>
                </a:lnTo>
                <a:lnTo>
                  <a:pt x="0" y="3424"/>
                </a:lnTo>
                <a:lnTo>
                  <a:pt x="1883" y="4566"/>
                </a:lnTo>
                <a:lnTo>
                  <a:pt x="2911" y="6877"/>
                </a:lnTo>
                <a:lnTo>
                  <a:pt x="3938" y="4566"/>
                </a:lnTo>
                <a:lnTo>
                  <a:pt x="5792" y="3424"/>
                </a:lnTo>
                <a:lnTo>
                  <a:pt x="3938" y="2283"/>
                </a:lnTo>
                <a:lnTo>
                  <a:pt x="29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43"/>
          <p:cNvSpPr/>
          <p:nvPr/>
        </p:nvSpPr>
        <p:spPr>
          <a:xfrm>
            <a:off x="6321903" y="1085345"/>
            <a:ext cx="89827" cy="107135"/>
          </a:xfrm>
          <a:custGeom>
            <a:avLst/>
            <a:gdLst/>
            <a:ahLst/>
            <a:cxnLst/>
            <a:rect l="l" t="t" r="r" b="b"/>
            <a:pathLst>
              <a:path w="3254" h="3881" extrusionOk="0">
                <a:moveTo>
                  <a:pt x="1598" y="1"/>
                </a:moveTo>
                <a:lnTo>
                  <a:pt x="1028" y="1285"/>
                </a:lnTo>
                <a:lnTo>
                  <a:pt x="0" y="1912"/>
                </a:lnTo>
                <a:lnTo>
                  <a:pt x="1028" y="2568"/>
                </a:lnTo>
                <a:lnTo>
                  <a:pt x="1598" y="3881"/>
                </a:lnTo>
                <a:lnTo>
                  <a:pt x="2197" y="2568"/>
                </a:lnTo>
                <a:lnTo>
                  <a:pt x="3253" y="1912"/>
                </a:lnTo>
                <a:lnTo>
                  <a:pt x="2197" y="1285"/>
                </a:lnTo>
                <a:lnTo>
                  <a:pt x="159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3"/>
          <p:cNvSpPr/>
          <p:nvPr/>
        </p:nvSpPr>
        <p:spPr>
          <a:xfrm flipH="1">
            <a:off x="1194970" y="631532"/>
            <a:ext cx="159115" cy="189840"/>
          </a:xfrm>
          <a:custGeom>
            <a:avLst/>
            <a:gdLst/>
            <a:ahLst/>
            <a:cxnLst/>
            <a:rect l="l" t="t" r="r" b="b"/>
            <a:pathLst>
              <a:path w="5764" h="6877" extrusionOk="0">
                <a:moveTo>
                  <a:pt x="2882" y="0"/>
                </a:moveTo>
                <a:lnTo>
                  <a:pt x="1855" y="2283"/>
                </a:lnTo>
                <a:lnTo>
                  <a:pt x="0" y="3424"/>
                </a:lnTo>
                <a:lnTo>
                  <a:pt x="1855" y="4594"/>
                </a:lnTo>
                <a:lnTo>
                  <a:pt x="2882" y="6877"/>
                </a:lnTo>
                <a:lnTo>
                  <a:pt x="3909" y="4594"/>
                </a:lnTo>
                <a:lnTo>
                  <a:pt x="5764" y="3424"/>
                </a:lnTo>
                <a:lnTo>
                  <a:pt x="3909" y="2283"/>
                </a:lnTo>
                <a:lnTo>
                  <a:pt x="2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3"/>
          <p:cNvSpPr/>
          <p:nvPr/>
        </p:nvSpPr>
        <p:spPr>
          <a:xfrm flipH="1">
            <a:off x="1351711" y="1006436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5" y="1285"/>
                </a:lnTo>
                <a:lnTo>
                  <a:pt x="1" y="1941"/>
                </a:lnTo>
                <a:lnTo>
                  <a:pt x="1085" y="2597"/>
                </a:lnTo>
                <a:lnTo>
                  <a:pt x="1655" y="3881"/>
                </a:lnTo>
                <a:lnTo>
                  <a:pt x="2226" y="2597"/>
                </a:lnTo>
                <a:lnTo>
                  <a:pt x="3282" y="1941"/>
                </a:lnTo>
                <a:lnTo>
                  <a:pt x="2226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3"/>
          <p:cNvSpPr/>
          <p:nvPr/>
        </p:nvSpPr>
        <p:spPr>
          <a:xfrm>
            <a:off x="1442314" y="1811574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28" y="1285"/>
                </a:lnTo>
                <a:lnTo>
                  <a:pt x="0" y="1912"/>
                </a:lnTo>
                <a:lnTo>
                  <a:pt x="1028" y="2569"/>
                </a:lnTo>
                <a:lnTo>
                  <a:pt x="1655" y="3881"/>
                </a:lnTo>
                <a:lnTo>
                  <a:pt x="2226" y="2569"/>
                </a:lnTo>
                <a:lnTo>
                  <a:pt x="3282" y="1912"/>
                </a:lnTo>
                <a:lnTo>
                  <a:pt x="2226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3"/>
          <p:cNvSpPr/>
          <p:nvPr/>
        </p:nvSpPr>
        <p:spPr>
          <a:xfrm>
            <a:off x="891013" y="4405450"/>
            <a:ext cx="4189746" cy="68549"/>
          </a:xfrm>
          <a:custGeom>
            <a:avLst/>
            <a:gdLst/>
            <a:ahLst/>
            <a:cxnLst/>
            <a:rect l="l" t="t" r="r" b="b"/>
            <a:pathLst>
              <a:path w="129423" h="2483" extrusionOk="0">
                <a:moveTo>
                  <a:pt x="1027" y="1"/>
                </a:moveTo>
                <a:cubicBezTo>
                  <a:pt x="457" y="1"/>
                  <a:pt x="0" y="486"/>
                  <a:pt x="0" y="1056"/>
                </a:cubicBezTo>
                <a:lnTo>
                  <a:pt x="0" y="1427"/>
                </a:lnTo>
                <a:cubicBezTo>
                  <a:pt x="0" y="1998"/>
                  <a:pt x="457" y="2483"/>
                  <a:pt x="1027" y="2483"/>
                </a:cubicBezTo>
                <a:lnTo>
                  <a:pt x="128366" y="2483"/>
                </a:lnTo>
                <a:cubicBezTo>
                  <a:pt x="128937" y="2483"/>
                  <a:pt x="129422" y="1998"/>
                  <a:pt x="129394" y="1427"/>
                </a:cubicBezTo>
                <a:lnTo>
                  <a:pt x="129394" y="1056"/>
                </a:lnTo>
                <a:cubicBezTo>
                  <a:pt x="129394" y="486"/>
                  <a:pt x="128937" y="1"/>
                  <a:pt x="1283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3"/>
          <p:cNvSpPr/>
          <p:nvPr/>
        </p:nvSpPr>
        <p:spPr>
          <a:xfrm>
            <a:off x="834537" y="2450715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4" y="1285"/>
                </a:lnTo>
                <a:lnTo>
                  <a:pt x="0" y="1970"/>
                </a:lnTo>
                <a:lnTo>
                  <a:pt x="1084" y="2597"/>
                </a:lnTo>
                <a:lnTo>
                  <a:pt x="1655" y="3881"/>
                </a:lnTo>
                <a:lnTo>
                  <a:pt x="2254" y="2597"/>
                </a:lnTo>
                <a:lnTo>
                  <a:pt x="3281" y="1970"/>
                </a:lnTo>
                <a:lnTo>
                  <a:pt x="2254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3"/>
          <p:cNvSpPr/>
          <p:nvPr/>
        </p:nvSpPr>
        <p:spPr>
          <a:xfrm>
            <a:off x="3364679" y="2053729"/>
            <a:ext cx="159916" cy="189840"/>
          </a:xfrm>
          <a:custGeom>
            <a:avLst/>
            <a:gdLst/>
            <a:ahLst/>
            <a:cxnLst/>
            <a:rect l="l" t="t" r="r" b="b"/>
            <a:pathLst>
              <a:path w="5793" h="6877" extrusionOk="0">
                <a:moveTo>
                  <a:pt x="2882" y="0"/>
                </a:moveTo>
                <a:lnTo>
                  <a:pt x="1855" y="2283"/>
                </a:lnTo>
                <a:lnTo>
                  <a:pt x="0" y="3424"/>
                </a:lnTo>
                <a:lnTo>
                  <a:pt x="1855" y="4594"/>
                </a:lnTo>
                <a:lnTo>
                  <a:pt x="2882" y="6876"/>
                </a:lnTo>
                <a:lnTo>
                  <a:pt x="3938" y="4594"/>
                </a:lnTo>
                <a:lnTo>
                  <a:pt x="5792" y="3424"/>
                </a:lnTo>
                <a:lnTo>
                  <a:pt x="3938" y="2283"/>
                </a:lnTo>
                <a:lnTo>
                  <a:pt x="28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3"/>
          <p:cNvSpPr/>
          <p:nvPr/>
        </p:nvSpPr>
        <p:spPr>
          <a:xfrm>
            <a:off x="3524604" y="1021313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96" y="1"/>
                </a:moveTo>
                <a:lnTo>
                  <a:pt x="2312" y="2854"/>
                </a:lnTo>
                <a:lnTo>
                  <a:pt x="1" y="4252"/>
                </a:lnTo>
                <a:lnTo>
                  <a:pt x="2312" y="5679"/>
                </a:lnTo>
                <a:lnTo>
                  <a:pt x="3596" y="8532"/>
                </a:lnTo>
                <a:lnTo>
                  <a:pt x="4851" y="5679"/>
                </a:lnTo>
                <a:lnTo>
                  <a:pt x="7162" y="4252"/>
                </a:lnTo>
                <a:lnTo>
                  <a:pt x="4851" y="2854"/>
                </a:lnTo>
                <a:lnTo>
                  <a:pt x="359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3"/>
          <p:cNvSpPr/>
          <p:nvPr/>
        </p:nvSpPr>
        <p:spPr>
          <a:xfrm>
            <a:off x="1251165" y="1936057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67" y="0"/>
                </a:moveTo>
                <a:lnTo>
                  <a:pt x="2283" y="2853"/>
                </a:lnTo>
                <a:lnTo>
                  <a:pt x="1" y="4280"/>
                </a:lnTo>
                <a:lnTo>
                  <a:pt x="2283" y="5678"/>
                </a:lnTo>
                <a:lnTo>
                  <a:pt x="3567" y="8531"/>
                </a:lnTo>
                <a:lnTo>
                  <a:pt x="4851" y="5678"/>
                </a:lnTo>
                <a:lnTo>
                  <a:pt x="7162" y="4280"/>
                </a:lnTo>
                <a:lnTo>
                  <a:pt x="4851" y="2853"/>
                </a:lnTo>
                <a:lnTo>
                  <a:pt x="356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3"/>
          <p:cNvSpPr/>
          <p:nvPr/>
        </p:nvSpPr>
        <p:spPr>
          <a:xfrm>
            <a:off x="1216513" y="3536110"/>
            <a:ext cx="89827" cy="107135"/>
          </a:xfrm>
          <a:custGeom>
            <a:avLst/>
            <a:gdLst/>
            <a:ahLst/>
            <a:cxnLst/>
            <a:rect l="l" t="t" r="r" b="b"/>
            <a:pathLst>
              <a:path w="3254" h="3881" extrusionOk="0">
                <a:moveTo>
                  <a:pt x="1656" y="0"/>
                </a:moveTo>
                <a:lnTo>
                  <a:pt x="1028" y="1313"/>
                </a:lnTo>
                <a:lnTo>
                  <a:pt x="1" y="1940"/>
                </a:lnTo>
                <a:lnTo>
                  <a:pt x="1028" y="2597"/>
                </a:lnTo>
                <a:lnTo>
                  <a:pt x="1656" y="3881"/>
                </a:lnTo>
                <a:lnTo>
                  <a:pt x="2226" y="2597"/>
                </a:lnTo>
                <a:lnTo>
                  <a:pt x="3253" y="1940"/>
                </a:lnTo>
                <a:lnTo>
                  <a:pt x="2226" y="1313"/>
                </a:lnTo>
                <a:lnTo>
                  <a:pt x="165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3"/>
          <p:cNvSpPr/>
          <p:nvPr/>
        </p:nvSpPr>
        <p:spPr>
          <a:xfrm>
            <a:off x="1057426" y="3919682"/>
            <a:ext cx="159916" cy="189840"/>
          </a:xfrm>
          <a:custGeom>
            <a:avLst/>
            <a:gdLst/>
            <a:ahLst/>
            <a:cxnLst/>
            <a:rect l="l" t="t" r="r" b="b"/>
            <a:pathLst>
              <a:path w="5793" h="6877" extrusionOk="0">
                <a:moveTo>
                  <a:pt x="2911" y="0"/>
                </a:moveTo>
                <a:lnTo>
                  <a:pt x="1883" y="2283"/>
                </a:lnTo>
                <a:lnTo>
                  <a:pt x="0" y="3424"/>
                </a:lnTo>
                <a:lnTo>
                  <a:pt x="1883" y="4566"/>
                </a:lnTo>
                <a:lnTo>
                  <a:pt x="2911" y="6877"/>
                </a:lnTo>
                <a:lnTo>
                  <a:pt x="3938" y="4566"/>
                </a:lnTo>
                <a:lnTo>
                  <a:pt x="5792" y="3424"/>
                </a:lnTo>
                <a:lnTo>
                  <a:pt x="3938" y="2283"/>
                </a:lnTo>
                <a:lnTo>
                  <a:pt x="291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3"/>
          <p:cNvSpPr/>
          <p:nvPr/>
        </p:nvSpPr>
        <p:spPr>
          <a:xfrm>
            <a:off x="1979638" y="2802482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67" y="0"/>
                </a:moveTo>
                <a:lnTo>
                  <a:pt x="2312" y="2853"/>
                </a:lnTo>
                <a:lnTo>
                  <a:pt x="1" y="4251"/>
                </a:lnTo>
                <a:lnTo>
                  <a:pt x="2312" y="5678"/>
                </a:lnTo>
                <a:lnTo>
                  <a:pt x="3567" y="8531"/>
                </a:lnTo>
                <a:lnTo>
                  <a:pt x="4851" y="5678"/>
                </a:lnTo>
                <a:lnTo>
                  <a:pt x="7163" y="4251"/>
                </a:lnTo>
                <a:lnTo>
                  <a:pt x="4851" y="2853"/>
                </a:lnTo>
                <a:lnTo>
                  <a:pt x="356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3"/>
          <p:cNvSpPr/>
          <p:nvPr/>
        </p:nvSpPr>
        <p:spPr>
          <a:xfrm>
            <a:off x="1843325" y="4878925"/>
            <a:ext cx="294400" cy="142625"/>
          </a:xfrm>
          <a:custGeom>
            <a:avLst/>
            <a:gdLst/>
            <a:ahLst/>
            <a:cxnLst/>
            <a:rect l="l" t="t" r="r" b="b"/>
            <a:pathLst>
              <a:path w="11776" h="5705" extrusionOk="0">
                <a:moveTo>
                  <a:pt x="2539" y="0"/>
                </a:moveTo>
                <a:cubicBezTo>
                  <a:pt x="1135" y="0"/>
                  <a:pt x="34" y="1090"/>
                  <a:pt x="34" y="2503"/>
                </a:cubicBezTo>
                <a:lnTo>
                  <a:pt x="34" y="3170"/>
                </a:lnTo>
                <a:cubicBezTo>
                  <a:pt x="1" y="4604"/>
                  <a:pt x="1135" y="5705"/>
                  <a:pt x="2536" y="5705"/>
                </a:cubicBezTo>
                <a:lnTo>
                  <a:pt x="9174" y="5705"/>
                </a:lnTo>
                <a:cubicBezTo>
                  <a:pt x="10541" y="5705"/>
                  <a:pt x="11676" y="4604"/>
                  <a:pt x="11709" y="3203"/>
                </a:cubicBezTo>
                <a:lnTo>
                  <a:pt x="11709" y="2536"/>
                </a:lnTo>
                <a:cubicBezTo>
                  <a:pt x="11776" y="1135"/>
                  <a:pt x="10642" y="1"/>
                  <a:pt x="9207" y="1"/>
                </a:cubicBezTo>
                <a:lnTo>
                  <a:pt x="2602" y="1"/>
                </a:lnTo>
                <a:cubicBezTo>
                  <a:pt x="2581" y="0"/>
                  <a:pt x="2560" y="0"/>
                  <a:pt x="2539" y="0"/>
                </a:cubicBezTo>
                <a:close/>
              </a:path>
            </a:pathLst>
          </a:custGeom>
          <a:solidFill>
            <a:srgbClr val="F1A4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Box 0"/>
          <p:cNvSpPr txBox="1"/>
          <p:nvPr/>
        </p:nvSpPr>
        <p:spPr>
          <a:xfrm>
            <a:off x="380682" y="1416648"/>
            <a:ext cx="838263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Mẫu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Singleton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ẩn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những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thiết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kế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xấu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instance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khi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component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chương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trình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biết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rõ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về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nhau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Singleton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yêu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cầu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xử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lý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đặc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biệt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mộ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trường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luồng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nhiều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luồng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không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tạo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ra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đối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tượng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Singleton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nhiều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lần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Singleton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thường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xuyên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bị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lập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trình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viên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lâu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năm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đánh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giá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“Evil”,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vì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Singleton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tạo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ra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quá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nhiều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phụ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thuộc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không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sử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dụng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hình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dễ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tạo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ra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bug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làm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họ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phải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debug “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thâu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đêm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”.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6"/>
          <p:cNvSpPr txBox="1">
            <a:spLocks noGrp="1"/>
          </p:cNvSpPr>
          <p:nvPr>
            <p:ph type="title"/>
          </p:nvPr>
        </p:nvSpPr>
        <p:spPr>
          <a:xfrm>
            <a:off x="2071945" y="699353"/>
            <a:ext cx="4983600" cy="12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Cấu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trúc</a:t>
            </a:r>
            <a:br>
              <a:rPr lang="en-US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67" name="Google Shape;867;p46"/>
          <p:cNvSpPr/>
          <p:nvPr/>
        </p:nvSpPr>
        <p:spPr>
          <a:xfrm>
            <a:off x="7806249" y="2108552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4" y="1285"/>
                </a:lnTo>
                <a:lnTo>
                  <a:pt x="0" y="1970"/>
                </a:lnTo>
                <a:lnTo>
                  <a:pt x="1084" y="2597"/>
                </a:lnTo>
                <a:lnTo>
                  <a:pt x="1655" y="3881"/>
                </a:lnTo>
                <a:lnTo>
                  <a:pt x="2254" y="2597"/>
                </a:lnTo>
                <a:lnTo>
                  <a:pt x="3281" y="1970"/>
                </a:lnTo>
                <a:lnTo>
                  <a:pt x="2254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6"/>
          <p:cNvSpPr/>
          <p:nvPr/>
        </p:nvSpPr>
        <p:spPr>
          <a:xfrm>
            <a:off x="6492041" y="944317"/>
            <a:ext cx="159916" cy="189840"/>
          </a:xfrm>
          <a:custGeom>
            <a:avLst/>
            <a:gdLst/>
            <a:ahLst/>
            <a:cxnLst/>
            <a:rect l="l" t="t" r="r" b="b"/>
            <a:pathLst>
              <a:path w="5793" h="6877" extrusionOk="0">
                <a:moveTo>
                  <a:pt x="2882" y="0"/>
                </a:moveTo>
                <a:lnTo>
                  <a:pt x="1855" y="2283"/>
                </a:lnTo>
                <a:lnTo>
                  <a:pt x="0" y="3424"/>
                </a:lnTo>
                <a:lnTo>
                  <a:pt x="1855" y="4594"/>
                </a:lnTo>
                <a:lnTo>
                  <a:pt x="2882" y="6876"/>
                </a:lnTo>
                <a:lnTo>
                  <a:pt x="3938" y="4594"/>
                </a:lnTo>
                <a:lnTo>
                  <a:pt x="5792" y="3424"/>
                </a:lnTo>
                <a:lnTo>
                  <a:pt x="3938" y="2283"/>
                </a:lnTo>
                <a:lnTo>
                  <a:pt x="2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6"/>
          <p:cNvSpPr/>
          <p:nvPr/>
        </p:nvSpPr>
        <p:spPr>
          <a:xfrm>
            <a:off x="7162454" y="1341813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96" y="1"/>
                </a:moveTo>
                <a:lnTo>
                  <a:pt x="2312" y="2854"/>
                </a:lnTo>
                <a:lnTo>
                  <a:pt x="1" y="4252"/>
                </a:lnTo>
                <a:lnTo>
                  <a:pt x="2312" y="5679"/>
                </a:lnTo>
                <a:lnTo>
                  <a:pt x="3596" y="8532"/>
                </a:lnTo>
                <a:lnTo>
                  <a:pt x="4851" y="5679"/>
                </a:lnTo>
                <a:lnTo>
                  <a:pt x="7162" y="4252"/>
                </a:lnTo>
                <a:lnTo>
                  <a:pt x="4851" y="2854"/>
                </a:lnTo>
                <a:lnTo>
                  <a:pt x="35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6"/>
          <p:cNvSpPr/>
          <p:nvPr/>
        </p:nvSpPr>
        <p:spPr>
          <a:xfrm>
            <a:off x="7478578" y="2397632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67" y="0"/>
                </a:moveTo>
                <a:lnTo>
                  <a:pt x="2283" y="2853"/>
                </a:lnTo>
                <a:lnTo>
                  <a:pt x="1" y="4280"/>
                </a:lnTo>
                <a:lnTo>
                  <a:pt x="2283" y="5678"/>
                </a:lnTo>
                <a:lnTo>
                  <a:pt x="3567" y="8531"/>
                </a:lnTo>
                <a:lnTo>
                  <a:pt x="4851" y="5678"/>
                </a:lnTo>
                <a:lnTo>
                  <a:pt x="7162" y="4280"/>
                </a:lnTo>
                <a:lnTo>
                  <a:pt x="4851" y="2853"/>
                </a:lnTo>
                <a:lnTo>
                  <a:pt x="35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46"/>
          <p:cNvSpPr/>
          <p:nvPr/>
        </p:nvSpPr>
        <p:spPr>
          <a:xfrm>
            <a:off x="7860576" y="2729223"/>
            <a:ext cx="89827" cy="107135"/>
          </a:xfrm>
          <a:custGeom>
            <a:avLst/>
            <a:gdLst/>
            <a:ahLst/>
            <a:cxnLst/>
            <a:rect l="l" t="t" r="r" b="b"/>
            <a:pathLst>
              <a:path w="3254" h="3881" extrusionOk="0">
                <a:moveTo>
                  <a:pt x="1656" y="0"/>
                </a:moveTo>
                <a:lnTo>
                  <a:pt x="1028" y="1313"/>
                </a:lnTo>
                <a:lnTo>
                  <a:pt x="1" y="1940"/>
                </a:lnTo>
                <a:lnTo>
                  <a:pt x="1028" y="2597"/>
                </a:lnTo>
                <a:lnTo>
                  <a:pt x="1656" y="3881"/>
                </a:lnTo>
                <a:lnTo>
                  <a:pt x="2226" y="2597"/>
                </a:lnTo>
                <a:lnTo>
                  <a:pt x="3253" y="1940"/>
                </a:lnTo>
                <a:lnTo>
                  <a:pt x="2226" y="1313"/>
                </a:lnTo>
                <a:lnTo>
                  <a:pt x="1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46"/>
          <p:cNvSpPr/>
          <p:nvPr/>
        </p:nvSpPr>
        <p:spPr>
          <a:xfrm>
            <a:off x="7063788" y="3112794"/>
            <a:ext cx="159916" cy="189840"/>
          </a:xfrm>
          <a:custGeom>
            <a:avLst/>
            <a:gdLst/>
            <a:ahLst/>
            <a:cxnLst/>
            <a:rect l="l" t="t" r="r" b="b"/>
            <a:pathLst>
              <a:path w="5793" h="6877" extrusionOk="0">
                <a:moveTo>
                  <a:pt x="2911" y="0"/>
                </a:moveTo>
                <a:lnTo>
                  <a:pt x="1883" y="2283"/>
                </a:lnTo>
                <a:lnTo>
                  <a:pt x="0" y="3424"/>
                </a:lnTo>
                <a:lnTo>
                  <a:pt x="1883" y="4566"/>
                </a:lnTo>
                <a:lnTo>
                  <a:pt x="2911" y="6877"/>
                </a:lnTo>
                <a:lnTo>
                  <a:pt x="3938" y="4566"/>
                </a:lnTo>
                <a:lnTo>
                  <a:pt x="5792" y="3424"/>
                </a:lnTo>
                <a:lnTo>
                  <a:pt x="3938" y="2283"/>
                </a:lnTo>
                <a:lnTo>
                  <a:pt x="29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46"/>
          <p:cNvSpPr/>
          <p:nvPr/>
        </p:nvSpPr>
        <p:spPr>
          <a:xfrm>
            <a:off x="1138713" y="1604119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67" y="0"/>
                </a:moveTo>
                <a:lnTo>
                  <a:pt x="2312" y="2853"/>
                </a:lnTo>
                <a:lnTo>
                  <a:pt x="1" y="4251"/>
                </a:lnTo>
                <a:lnTo>
                  <a:pt x="2312" y="5678"/>
                </a:lnTo>
                <a:lnTo>
                  <a:pt x="3567" y="8531"/>
                </a:lnTo>
                <a:lnTo>
                  <a:pt x="4851" y="5678"/>
                </a:lnTo>
                <a:lnTo>
                  <a:pt x="7163" y="4251"/>
                </a:lnTo>
                <a:lnTo>
                  <a:pt x="4851" y="2853"/>
                </a:lnTo>
                <a:lnTo>
                  <a:pt x="35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6"/>
          <p:cNvSpPr/>
          <p:nvPr/>
        </p:nvSpPr>
        <p:spPr>
          <a:xfrm>
            <a:off x="1604216" y="1470207"/>
            <a:ext cx="89827" cy="107135"/>
          </a:xfrm>
          <a:custGeom>
            <a:avLst/>
            <a:gdLst/>
            <a:ahLst/>
            <a:cxnLst/>
            <a:rect l="l" t="t" r="r" b="b"/>
            <a:pathLst>
              <a:path w="3254" h="3881" extrusionOk="0">
                <a:moveTo>
                  <a:pt x="1598" y="1"/>
                </a:moveTo>
                <a:lnTo>
                  <a:pt x="1028" y="1285"/>
                </a:lnTo>
                <a:lnTo>
                  <a:pt x="0" y="1912"/>
                </a:lnTo>
                <a:lnTo>
                  <a:pt x="1028" y="2568"/>
                </a:lnTo>
                <a:lnTo>
                  <a:pt x="1598" y="3881"/>
                </a:lnTo>
                <a:lnTo>
                  <a:pt x="2197" y="2568"/>
                </a:lnTo>
                <a:lnTo>
                  <a:pt x="3253" y="1912"/>
                </a:lnTo>
                <a:lnTo>
                  <a:pt x="2197" y="1285"/>
                </a:lnTo>
                <a:lnTo>
                  <a:pt x="159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46"/>
          <p:cNvSpPr/>
          <p:nvPr/>
        </p:nvSpPr>
        <p:spPr>
          <a:xfrm>
            <a:off x="1874576" y="893287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28" y="1285"/>
                </a:lnTo>
                <a:lnTo>
                  <a:pt x="0" y="1912"/>
                </a:lnTo>
                <a:lnTo>
                  <a:pt x="1028" y="2569"/>
                </a:lnTo>
                <a:lnTo>
                  <a:pt x="1655" y="3881"/>
                </a:lnTo>
                <a:lnTo>
                  <a:pt x="2226" y="2569"/>
                </a:lnTo>
                <a:lnTo>
                  <a:pt x="3282" y="1912"/>
                </a:lnTo>
                <a:lnTo>
                  <a:pt x="2226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46"/>
          <p:cNvSpPr/>
          <p:nvPr/>
        </p:nvSpPr>
        <p:spPr>
          <a:xfrm>
            <a:off x="2137258" y="2966682"/>
            <a:ext cx="159115" cy="189840"/>
          </a:xfrm>
          <a:custGeom>
            <a:avLst/>
            <a:gdLst/>
            <a:ahLst/>
            <a:cxnLst/>
            <a:rect l="l" t="t" r="r" b="b"/>
            <a:pathLst>
              <a:path w="5764" h="6877" extrusionOk="0">
                <a:moveTo>
                  <a:pt x="2882" y="0"/>
                </a:moveTo>
                <a:lnTo>
                  <a:pt x="1855" y="2283"/>
                </a:lnTo>
                <a:lnTo>
                  <a:pt x="0" y="3424"/>
                </a:lnTo>
                <a:lnTo>
                  <a:pt x="1855" y="4594"/>
                </a:lnTo>
                <a:lnTo>
                  <a:pt x="2882" y="6877"/>
                </a:lnTo>
                <a:lnTo>
                  <a:pt x="3909" y="4594"/>
                </a:lnTo>
                <a:lnTo>
                  <a:pt x="5764" y="3424"/>
                </a:lnTo>
                <a:lnTo>
                  <a:pt x="3909" y="2283"/>
                </a:lnTo>
                <a:lnTo>
                  <a:pt x="2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46"/>
          <p:cNvSpPr/>
          <p:nvPr/>
        </p:nvSpPr>
        <p:spPr>
          <a:xfrm>
            <a:off x="2049032" y="3341586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5" y="1285"/>
                </a:lnTo>
                <a:lnTo>
                  <a:pt x="1" y="1941"/>
                </a:lnTo>
                <a:lnTo>
                  <a:pt x="1085" y="2597"/>
                </a:lnTo>
                <a:lnTo>
                  <a:pt x="1655" y="3881"/>
                </a:lnTo>
                <a:lnTo>
                  <a:pt x="2226" y="2597"/>
                </a:lnTo>
                <a:lnTo>
                  <a:pt x="3282" y="1941"/>
                </a:lnTo>
                <a:lnTo>
                  <a:pt x="2226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2540" y="1604010"/>
            <a:ext cx="6598920" cy="26473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7"/>
          <p:cNvSpPr txBox="1">
            <a:spLocks noGrp="1"/>
          </p:cNvSpPr>
          <p:nvPr>
            <p:ph type="title"/>
          </p:nvPr>
        </p:nvSpPr>
        <p:spPr>
          <a:xfrm>
            <a:off x="1618953" y="600442"/>
            <a:ext cx="5513700" cy="43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Sử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dụng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Singleton Pattern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83" name="Google Shape;883;p47"/>
          <p:cNvSpPr txBox="1">
            <a:spLocks noGrp="1"/>
          </p:cNvSpPr>
          <p:nvPr>
            <p:ph type="subTitle" idx="1"/>
          </p:nvPr>
        </p:nvSpPr>
        <p:spPr>
          <a:xfrm>
            <a:off x="1425153" y="1686440"/>
            <a:ext cx="6374130" cy="20352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 algn="l"/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Giải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quyết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các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bài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toán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cần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sự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truy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cập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vào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ứng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dụng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như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Shared Resource, Logger,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Confirgaration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Thread, Pool, …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0" indent="0" algn="l"/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Sử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dụng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trong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một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số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class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như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java.lang.Runtime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java.awt.Desktp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86" name="Google Shape;886;p47"/>
          <p:cNvSpPr/>
          <p:nvPr/>
        </p:nvSpPr>
        <p:spPr>
          <a:xfrm>
            <a:off x="6182708" y="561895"/>
            <a:ext cx="159115" cy="189840"/>
          </a:xfrm>
          <a:custGeom>
            <a:avLst/>
            <a:gdLst/>
            <a:ahLst/>
            <a:cxnLst/>
            <a:rect l="l" t="t" r="r" b="b"/>
            <a:pathLst>
              <a:path w="5764" h="6877" extrusionOk="0">
                <a:moveTo>
                  <a:pt x="2882" y="0"/>
                </a:moveTo>
                <a:lnTo>
                  <a:pt x="1855" y="2283"/>
                </a:lnTo>
                <a:lnTo>
                  <a:pt x="0" y="3424"/>
                </a:lnTo>
                <a:lnTo>
                  <a:pt x="1855" y="4594"/>
                </a:lnTo>
                <a:lnTo>
                  <a:pt x="2882" y="6877"/>
                </a:lnTo>
                <a:lnTo>
                  <a:pt x="3909" y="4594"/>
                </a:lnTo>
                <a:lnTo>
                  <a:pt x="5764" y="3424"/>
                </a:lnTo>
                <a:lnTo>
                  <a:pt x="3909" y="2283"/>
                </a:lnTo>
                <a:lnTo>
                  <a:pt x="2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7"/>
          <p:cNvSpPr/>
          <p:nvPr/>
        </p:nvSpPr>
        <p:spPr>
          <a:xfrm>
            <a:off x="6094482" y="936798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5" y="1285"/>
                </a:lnTo>
                <a:lnTo>
                  <a:pt x="1" y="1941"/>
                </a:lnTo>
                <a:lnTo>
                  <a:pt x="1085" y="2597"/>
                </a:lnTo>
                <a:lnTo>
                  <a:pt x="1655" y="3881"/>
                </a:lnTo>
                <a:lnTo>
                  <a:pt x="2226" y="2597"/>
                </a:lnTo>
                <a:lnTo>
                  <a:pt x="3282" y="1941"/>
                </a:lnTo>
                <a:lnTo>
                  <a:pt x="2226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7"/>
          <p:cNvSpPr/>
          <p:nvPr/>
        </p:nvSpPr>
        <p:spPr>
          <a:xfrm>
            <a:off x="2393049" y="2262652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4" y="1285"/>
                </a:lnTo>
                <a:lnTo>
                  <a:pt x="0" y="1970"/>
                </a:lnTo>
                <a:lnTo>
                  <a:pt x="1084" y="2597"/>
                </a:lnTo>
                <a:lnTo>
                  <a:pt x="1655" y="3881"/>
                </a:lnTo>
                <a:lnTo>
                  <a:pt x="2254" y="2597"/>
                </a:lnTo>
                <a:lnTo>
                  <a:pt x="3281" y="1970"/>
                </a:lnTo>
                <a:lnTo>
                  <a:pt x="2254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7"/>
          <p:cNvSpPr/>
          <p:nvPr/>
        </p:nvSpPr>
        <p:spPr>
          <a:xfrm>
            <a:off x="713228" y="2453994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67" y="0"/>
                </a:moveTo>
                <a:lnTo>
                  <a:pt x="2283" y="2853"/>
                </a:lnTo>
                <a:lnTo>
                  <a:pt x="1" y="4280"/>
                </a:lnTo>
                <a:lnTo>
                  <a:pt x="2283" y="5678"/>
                </a:lnTo>
                <a:lnTo>
                  <a:pt x="3567" y="8531"/>
                </a:lnTo>
                <a:lnTo>
                  <a:pt x="4851" y="5678"/>
                </a:lnTo>
                <a:lnTo>
                  <a:pt x="7162" y="4280"/>
                </a:lnTo>
                <a:lnTo>
                  <a:pt x="4851" y="2853"/>
                </a:lnTo>
                <a:lnTo>
                  <a:pt x="35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47"/>
          <p:cNvSpPr/>
          <p:nvPr/>
        </p:nvSpPr>
        <p:spPr>
          <a:xfrm>
            <a:off x="1529126" y="2369823"/>
            <a:ext cx="89827" cy="107135"/>
          </a:xfrm>
          <a:custGeom>
            <a:avLst/>
            <a:gdLst/>
            <a:ahLst/>
            <a:cxnLst/>
            <a:rect l="l" t="t" r="r" b="b"/>
            <a:pathLst>
              <a:path w="3254" h="3881" extrusionOk="0">
                <a:moveTo>
                  <a:pt x="1656" y="0"/>
                </a:moveTo>
                <a:lnTo>
                  <a:pt x="1028" y="1313"/>
                </a:lnTo>
                <a:lnTo>
                  <a:pt x="1" y="1940"/>
                </a:lnTo>
                <a:lnTo>
                  <a:pt x="1028" y="2597"/>
                </a:lnTo>
                <a:lnTo>
                  <a:pt x="1656" y="3881"/>
                </a:lnTo>
                <a:lnTo>
                  <a:pt x="2226" y="2597"/>
                </a:lnTo>
                <a:lnTo>
                  <a:pt x="3253" y="1940"/>
                </a:lnTo>
                <a:lnTo>
                  <a:pt x="2226" y="1313"/>
                </a:lnTo>
                <a:lnTo>
                  <a:pt x="1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7"/>
          <p:cNvSpPr/>
          <p:nvPr/>
        </p:nvSpPr>
        <p:spPr>
          <a:xfrm flipH="1">
            <a:off x="6535678" y="2277190"/>
            <a:ext cx="90600" cy="107163"/>
          </a:xfrm>
          <a:custGeom>
            <a:avLst/>
            <a:gdLst/>
            <a:ahLst/>
            <a:cxnLst/>
            <a:rect l="l" t="t" r="r" b="b"/>
            <a:pathLst>
              <a:path w="3282" h="3882" extrusionOk="0">
                <a:moveTo>
                  <a:pt x="1655" y="1"/>
                </a:moveTo>
                <a:lnTo>
                  <a:pt x="1084" y="1285"/>
                </a:lnTo>
                <a:lnTo>
                  <a:pt x="0" y="1970"/>
                </a:lnTo>
                <a:lnTo>
                  <a:pt x="1084" y="2597"/>
                </a:lnTo>
                <a:lnTo>
                  <a:pt x="1655" y="3881"/>
                </a:lnTo>
                <a:lnTo>
                  <a:pt x="2254" y="2597"/>
                </a:lnTo>
                <a:lnTo>
                  <a:pt x="3281" y="1970"/>
                </a:lnTo>
                <a:lnTo>
                  <a:pt x="2254" y="1285"/>
                </a:lnTo>
                <a:lnTo>
                  <a:pt x="16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7"/>
          <p:cNvSpPr/>
          <p:nvPr/>
        </p:nvSpPr>
        <p:spPr>
          <a:xfrm flipH="1">
            <a:off x="7142988" y="1478851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96" y="1"/>
                </a:moveTo>
                <a:lnTo>
                  <a:pt x="2312" y="2854"/>
                </a:lnTo>
                <a:lnTo>
                  <a:pt x="1" y="4252"/>
                </a:lnTo>
                <a:lnTo>
                  <a:pt x="2312" y="5679"/>
                </a:lnTo>
                <a:lnTo>
                  <a:pt x="3596" y="8532"/>
                </a:lnTo>
                <a:lnTo>
                  <a:pt x="4851" y="5679"/>
                </a:lnTo>
                <a:lnTo>
                  <a:pt x="7162" y="4252"/>
                </a:lnTo>
                <a:lnTo>
                  <a:pt x="4851" y="2854"/>
                </a:lnTo>
                <a:lnTo>
                  <a:pt x="35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7"/>
          <p:cNvSpPr/>
          <p:nvPr/>
        </p:nvSpPr>
        <p:spPr>
          <a:xfrm flipH="1">
            <a:off x="8108364" y="2468532"/>
            <a:ext cx="197735" cy="235526"/>
          </a:xfrm>
          <a:custGeom>
            <a:avLst/>
            <a:gdLst/>
            <a:ahLst/>
            <a:cxnLst/>
            <a:rect l="l" t="t" r="r" b="b"/>
            <a:pathLst>
              <a:path w="7163" h="8532" extrusionOk="0">
                <a:moveTo>
                  <a:pt x="3567" y="0"/>
                </a:moveTo>
                <a:lnTo>
                  <a:pt x="2283" y="2853"/>
                </a:lnTo>
                <a:lnTo>
                  <a:pt x="1" y="4280"/>
                </a:lnTo>
                <a:lnTo>
                  <a:pt x="2283" y="5678"/>
                </a:lnTo>
                <a:lnTo>
                  <a:pt x="3567" y="8531"/>
                </a:lnTo>
                <a:lnTo>
                  <a:pt x="4851" y="5678"/>
                </a:lnTo>
                <a:lnTo>
                  <a:pt x="7162" y="4280"/>
                </a:lnTo>
                <a:lnTo>
                  <a:pt x="4851" y="2853"/>
                </a:lnTo>
                <a:lnTo>
                  <a:pt x="35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7"/>
          <p:cNvSpPr/>
          <p:nvPr/>
        </p:nvSpPr>
        <p:spPr>
          <a:xfrm flipH="1">
            <a:off x="7400374" y="2384360"/>
            <a:ext cx="89827" cy="107135"/>
          </a:xfrm>
          <a:custGeom>
            <a:avLst/>
            <a:gdLst/>
            <a:ahLst/>
            <a:cxnLst/>
            <a:rect l="l" t="t" r="r" b="b"/>
            <a:pathLst>
              <a:path w="3254" h="3881" extrusionOk="0">
                <a:moveTo>
                  <a:pt x="1656" y="0"/>
                </a:moveTo>
                <a:lnTo>
                  <a:pt x="1028" y="1313"/>
                </a:lnTo>
                <a:lnTo>
                  <a:pt x="1" y="1940"/>
                </a:lnTo>
                <a:lnTo>
                  <a:pt x="1028" y="2597"/>
                </a:lnTo>
                <a:lnTo>
                  <a:pt x="1656" y="3881"/>
                </a:lnTo>
                <a:lnTo>
                  <a:pt x="2226" y="2597"/>
                </a:lnTo>
                <a:lnTo>
                  <a:pt x="3253" y="1940"/>
                </a:lnTo>
                <a:lnTo>
                  <a:pt x="2226" y="1313"/>
                </a:lnTo>
                <a:lnTo>
                  <a:pt x="1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7"/>
          <p:cNvSpPr/>
          <p:nvPr/>
        </p:nvSpPr>
        <p:spPr>
          <a:xfrm flipH="1">
            <a:off x="6693147" y="2963782"/>
            <a:ext cx="159916" cy="189840"/>
          </a:xfrm>
          <a:custGeom>
            <a:avLst/>
            <a:gdLst/>
            <a:ahLst/>
            <a:cxnLst/>
            <a:rect l="l" t="t" r="r" b="b"/>
            <a:pathLst>
              <a:path w="5793" h="6877" extrusionOk="0">
                <a:moveTo>
                  <a:pt x="2911" y="0"/>
                </a:moveTo>
                <a:lnTo>
                  <a:pt x="1883" y="2283"/>
                </a:lnTo>
                <a:lnTo>
                  <a:pt x="0" y="3424"/>
                </a:lnTo>
                <a:lnTo>
                  <a:pt x="1883" y="4566"/>
                </a:lnTo>
                <a:lnTo>
                  <a:pt x="2911" y="6877"/>
                </a:lnTo>
                <a:lnTo>
                  <a:pt x="3938" y="4566"/>
                </a:lnTo>
                <a:lnTo>
                  <a:pt x="5792" y="3424"/>
                </a:lnTo>
                <a:lnTo>
                  <a:pt x="3938" y="2283"/>
                </a:lnTo>
                <a:lnTo>
                  <a:pt x="29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deral Law Enforcement Training Center by Slidesgo">
  <a:themeElements>
    <a:clrScheme name="Simple Light">
      <a:dk1>
        <a:srgbClr val="000000"/>
      </a:dk1>
      <a:lt1>
        <a:srgbClr val="FFFFFF"/>
      </a:lt1>
      <a:dk2>
        <a:srgbClr val="FFF7EA"/>
      </a:dk2>
      <a:lt2>
        <a:srgbClr val="EEEEEE"/>
      </a:lt2>
      <a:accent1>
        <a:srgbClr val="EAD2C3"/>
      </a:accent1>
      <a:accent2>
        <a:srgbClr val="0D4A80"/>
      </a:accent2>
      <a:accent3>
        <a:srgbClr val="BF7C63"/>
      </a:accent3>
      <a:accent4>
        <a:srgbClr val="C2CBE6"/>
      </a:accent4>
      <a:accent5>
        <a:srgbClr val="D9AE5F"/>
      </a:accent5>
      <a:accent6>
        <a:srgbClr val="67000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963</Words>
  <Application>Microsoft Office PowerPoint</Application>
  <PresentationFormat>On-screen Show (16:9)</PresentationFormat>
  <Paragraphs>53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Poppins Black</vt:lpstr>
      <vt:lpstr>Zen Kaku Gothic New</vt:lpstr>
      <vt:lpstr>Barlow</vt:lpstr>
      <vt:lpstr>Francois One</vt:lpstr>
      <vt:lpstr>Khand</vt:lpstr>
      <vt:lpstr>Roboto</vt:lpstr>
      <vt:lpstr>Times New Roman</vt:lpstr>
      <vt:lpstr>Passion One</vt:lpstr>
      <vt:lpstr>Poppins</vt:lpstr>
      <vt:lpstr>Poppins ExtraBold</vt:lpstr>
      <vt:lpstr>Arial</vt:lpstr>
      <vt:lpstr>Archivo Narrow</vt:lpstr>
      <vt:lpstr>Poppins Medium</vt:lpstr>
      <vt:lpstr>Vazirmatn Black</vt:lpstr>
      <vt:lpstr>Federal Law Enforcement Training Center by Slidesgo</vt:lpstr>
      <vt:lpstr>SINGLETON PATTERN</vt:lpstr>
      <vt:lpstr>Định nghĩa Singleton Pattern</vt:lpstr>
      <vt:lpstr>Chức năng của Singleton Pattern</vt:lpstr>
      <vt:lpstr>Ưu điểm </vt:lpstr>
      <vt:lpstr>Ưu điểm </vt:lpstr>
      <vt:lpstr>NHƯỢC ĐIỂM</vt:lpstr>
      <vt:lpstr>NHƯỢC ĐIỂM</vt:lpstr>
      <vt:lpstr>Cấu trúc </vt:lpstr>
      <vt:lpstr>Sử dụng Singleton Pattern</vt:lpstr>
      <vt:lpstr>Hiểu về mô hình Singleton Pattern</vt:lpstr>
      <vt:lpstr>Implement Singleton Pattern như thế nào?</vt:lpstr>
      <vt:lpstr>Những cách nào để implement Singleton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Những lưu ý khi sử dụng Singleton Pattern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PATTERN</dc:title>
  <dc:creator/>
  <cp:lastModifiedBy>DUONG XUAN KHAI</cp:lastModifiedBy>
  <cp:revision>10</cp:revision>
  <dcterms:created xsi:type="dcterms:W3CDTF">2022-08-10T01:14:18Z</dcterms:created>
  <dcterms:modified xsi:type="dcterms:W3CDTF">2022-08-24T16:11:08Z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ADC9A6C2857F43648D9350A9DA262EBB</vt:lpwstr>
  </property>
  <property fmtid="{D5CDD505-2E9C-101B-9397-08002B2CF9AE}" pid="3" name="KSOProductBuildVer">
    <vt:lpwstr>1033-11.2.0.11156</vt:lpwstr>
  </property>
</Properties>
</file>