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147a1e3d114fd0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40" d="100"/>
          <a:sy n="40" d="100"/>
        </p:scale>
        <p:origin x="60"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37165C-EB03-49F3-9865-D8AC34726F27}"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FF902-9209-4C57-80DE-353365081C56}" type="slidenum">
              <a:rPr lang="en-US" smtClean="0"/>
              <a:t>‹#›</a:t>
            </a:fld>
            <a:endParaRPr lang="en-US"/>
          </a:p>
        </p:txBody>
      </p:sp>
    </p:spTree>
    <p:extLst>
      <p:ext uri="{BB962C8B-B14F-4D97-AF65-F5344CB8AC3E}">
        <p14:creationId xmlns:p14="http://schemas.microsoft.com/office/powerpoint/2010/main" val="1844599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37165C-EB03-49F3-9865-D8AC34726F27}"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FF902-9209-4C57-80DE-353365081C56}" type="slidenum">
              <a:rPr lang="en-US" smtClean="0"/>
              <a:t>‹#›</a:t>
            </a:fld>
            <a:endParaRPr lang="en-US"/>
          </a:p>
        </p:txBody>
      </p:sp>
    </p:spTree>
    <p:extLst>
      <p:ext uri="{BB962C8B-B14F-4D97-AF65-F5344CB8AC3E}">
        <p14:creationId xmlns:p14="http://schemas.microsoft.com/office/powerpoint/2010/main" val="4136983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37165C-EB03-49F3-9865-D8AC34726F27}"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FF902-9209-4C57-80DE-353365081C56}" type="slidenum">
              <a:rPr lang="en-US" smtClean="0"/>
              <a:t>‹#›</a:t>
            </a:fld>
            <a:endParaRPr lang="en-US"/>
          </a:p>
        </p:txBody>
      </p:sp>
    </p:spTree>
    <p:extLst>
      <p:ext uri="{BB962C8B-B14F-4D97-AF65-F5344CB8AC3E}">
        <p14:creationId xmlns:p14="http://schemas.microsoft.com/office/powerpoint/2010/main" val="261453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37165C-EB03-49F3-9865-D8AC34726F27}"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FF902-9209-4C57-80DE-353365081C56}" type="slidenum">
              <a:rPr lang="en-US" smtClean="0"/>
              <a:t>‹#›</a:t>
            </a:fld>
            <a:endParaRPr lang="en-US"/>
          </a:p>
        </p:txBody>
      </p:sp>
    </p:spTree>
    <p:extLst>
      <p:ext uri="{BB962C8B-B14F-4D97-AF65-F5344CB8AC3E}">
        <p14:creationId xmlns:p14="http://schemas.microsoft.com/office/powerpoint/2010/main" val="423130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37165C-EB03-49F3-9865-D8AC34726F27}"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FF902-9209-4C57-80DE-353365081C56}" type="slidenum">
              <a:rPr lang="en-US" smtClean="0"/>
              <a:t>‹#›</a:t>
            </a:fld>
            <a:endParaRPr lang="en-US"/>
          </a:p>
        </p:txBody>
      </p:sp>
    </p:spTree>
    <p:extLst>
      <p:ext uri="{BB962C8B-B14F-4D97-AF65-F5344CB8AC3E}">
        <p14:creationId xmlns:p14="http://schemas.microsoft.com/office/powerpoint/2010/main" val="162976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37165C-EB03-49F3-9865-D8AC34726F27}"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FF902-9209-4C57-80DE-353365081C56}" type="slidenum">
              <a:rPr lang="en-US" smtClean="0"/>
              <a:t>‹#›</a:t>
            </a:fld>
            <a:endParaRPr lang="en-US"/>
          </a:p>
        </p:txBody>
      </p:sp>
    </p:spTree>
    <p:extLst>
      <p:ext uri="{BB962C8B-B14F-4D97-AF65-F5344CB8AC3E}">
        <p14:creationId xmlns:p14="http://schemas.microsoft.com/office/powerpoint/2010/main" val="3471234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37165C-EB03-49F3-9865-D8AC34726F27}" type="datetimeFigureOut">
              <a:rPr lang="en-US" smtClean="0"/>
              <a:t>8/6/2022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1FF902-9209-4C57-80DE-353365081C56}" type="slidenum">
              <a:rPr lang="en-US" smtClean="0"/>
              <a:t>‹#›</a:t>
            </a:fld>
            <a:endParaRPr lang="en-US"/>
          </a:p>
        </p:txBody>
      </p:sp>
    </p:spTree>
    <p:extLst>
      <p:ext uri="{BB962C8B-B14F-4D97-AF65-F5344CB8AC3E}">
        <p14:creationId xmlns:p14="http://schemas.microsoft.com/office/powerpoint/2010/main" val="3415010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37165C-EB03-49F3-9865-D8AC34726F27}" type="datetimeFigureOut">
              <a:rPr lang="en-US" smtClean="0"/>
              <a:t>8/6/2022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1FF902-9209-4C57-80DE-353365081C56}" type="slidenum">
              <a:rPr lang="en-US" smtClean="0"/>
              <a:t>‹#›</a:t>
            </a:fld>
            <a:endParaRPr lang="en-US"/>
          </a:p>
        </p:txBody>
      </p:sp>
    </p:spTree>
    <p:extLst>
      <p:ext uri="{BB962C8B-B14F-4D97-AF65-F5344CB8AC3E}">
        <p14:creationId xmlns:p14="http://schemas.microsoft.com/office/powerpoint/2010/main" val="206801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37165C-EB03-49F3-9865-D8AC34726F27}" type="datetimeFigureOut">
              <a:rPr lang="en-US" smtClean="0"/>
              <a:t>8/6/2022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1FF902-9209-4C57-80DE-353365081C56}" type="slidenum">
              <a:rPr lang="en-US" smtClean="0"/>
              <a:t>‹#›</a:t>
            </a:fld>
            <a:endParaRPr lang="en-US"/>
          </a:p>
        </p:txBody>
      </p:sp>
    </p:spTree>
    <p:extLst>
      <p:ext uri="{BB962C8B-B14F-4D97-AF65-F5344CB8AC3E}">
        <p14:creationId xmlns:p14="http://schemas.microsoft.com/office/powerpoint/2010/main" val="201463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37165C-EB03-49F3-9865-D8AC34726F27}"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FF902-9209-4C57-80DE-353365081C56}" type="slidenum">
              <a:rPr lang="en-US" smtClean="0"/>
              <a:t>‹#›</a:t>
            </a:fld>
            <a:endParaRPr lang="en-US"/>
          </a:p>
        </p:txBody>
      </p:sp>
    </p:spTree>
    <p:extLst>
      <p:ext uri="{BB962C8B-B14F-4D97-AF65-F5344CB8AC3E}">
        <p14:creationId xmlns:p14="http://schemas.microsoft.com/office/powerpoint/2010/main" val="1565637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37165C-EB03-49F3-9865-D8AC34726F27}"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FF902-9209-4C57-80DE-353365081C56}" type="slidenum">
              <a:rPr lang="en-US" smtClean="0"/>
              <a:t>‹#›</a:t>
            </a:fld>
            <a:endParaRPr lang="en-US"/>
          </a:p>
        </p:txBody>
      </p:sp>
    </p:spTree>
    <p:extLst>
      <p:ext uri="{BB962C8B-B14F-4D97-AF65-F5344CB8AC3E}">
        <p14:creationId xmlns:p14="http://schemas.microsoft.com/office/powerpoint/2010/main" val="4082837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37165C-EB03-49F3-9865-D8AC34726F27}" type="datetimeFigureOut">
              <a:rPr lang="en-US" smtClean="0"/>
              <a:t>8/6/2022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1FF902-9209-4C57-80DE-353365081C56}" type="slidenum">
              <a:rPr lang="en-US" smtClean="0"/>
              <a:t>‹#›</a:t>
            </a:fld>
            <a:endParaRPr lang="en-US"/>
          </a:p>
        </p:txBody>
      </p:sp>
    </p:spTree>
    <p:extLst>
      <p:ext uri="{BB962C8B-B14F-4D97-AF65-F5344CB8AC3E}">
        <p14:creationId xmlns:p14="http://schemas.microsoft.com/office/powerpoint/2010/main" val="3136010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hiY3oXiNc5A"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96721"/>
            <a:ext cx="9144000" cy="1259890"/>
          </a:xfrm>
        </p:spPr>
        <p:txBody>
          <a:bodyPr/>
          <a:lstStyle/>
          <a:p>
            <a:r>
              <a:rPr lang="en-US" smtClean="0"/>
              <a:t>SINGLETON PATTERN</a:t>
            </a:r>
            <a:endParaRPr lang="en-US"/>
          </a:p>
        </p:txBody>
      </p:sp>
      <p:sp>
        <p:nvSpPr>
          <p:cNvPr id="3" name="Subtitle 2"/>
          <p:cNvSpPr>
            <a:spLocks noGrp="1"/>
          </p:cNvSpPr>
          <p:nvPr>
            <p:ph type="subTitle" idx="1"/>
          </p:nvPr>
        </p:nvSpPr>
        <p:spPr>
          <a:xfrm>
            <a:off x="3176336" y="2545508"/>
            <a:ext cx="2598822" cy="3753852"/>
          </a:xfrm>
        </p:spPr>
        <p:txBody>
          <a:bodyPr>
            <a:normAutofit/>
          </a:bodyPr>
          <a:lstStyle/>
          <a:p>
            <a:r>
              <a:rPr lang="en-US" sz="4000" smtClean="0">
                <a:solidFill>
                  <a:srgbClr val="00B0F0"/>
                </a:solidFill>
              </a:rPr>
              <a:t>Nhóm 8</a:t>
            </a:r>
          </a:p>
          <a:p>
            <a:endParaRPr lang="en-US" sz="4000"/>
          </a:p>
        </p:txBody>
      </p:sp>
      <p:pic>
        <p:nvPicPr>
          <p:cNvPr id="4" name="Picture 3"/>
          <p:cNvPicPr>
            <a:picLocks noChangeAspect="1"/>
          </p:cNvPicPr>
          <p:nvPr/>
        </p:nvPicPr>
        <p:blipFill>
          <a:blip r:embed="rId2"/>
          <a:stretch>
            <a:fillRect/>
          </a:stretch>
        </p:blipFill>
        <p:spPr>
          <a:xfrm>
            <a:off x="312821" y="2310063"/>
            <a:ext cx="7820526" cy="4224742"/>
          </a:xfrm>
          <a:prstGeom prst="rect">
            <a:avLst/>
          </a:prstGeom>
        </p:spPr>
      </p:pic>
    </p:spTree>
    <p:extLst>
      <p:ext uri="{BB962C8B-B14F-4D97-AF65-F5344CB8AC3E}">
        <p14:creationId xmlns:p14="http://schemas.microsoft.com/office/powerpoint/2010/main" val="2055686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Hiểu về mô hình Singleton Pattern</a:t>
            </a:r>
            <a:endParaRPr lang="en-US"/>
          </a:p>
        </p:txBody>
      </p:sp>
      <p:pic>
        <p:nvPicPr>
          <p:cNvPr id="4" name="Content Placeholder 3"/>
          <p:cNvPicPr>
            <a:picLocks noGrp="1" noChangeAspect="1"/>
          </p:cNvPicPr>
          <p:nvPr>
            <p:ph idx="1"/>
          </p:nvPr>
        </p:nvPicPr>
        <p:blipFill>
          <a:blip r:embed="rId2"/>
          <a:stretch>
            <a:fillRect/>
          </a:stretch>
        </p:blipFill>
        <p:spPr>
          <a:xfrm>
            <a:off x="4403558" y="1443790"/>
            <a:ext cx="4451684" cy="5414210"/>
          </a:xfrm>
          <a:prstGeom prst="rect">
            <a:avLst/>
          </a:prstGeom>
        </p:spPr>
      </p:pic>
    </p:spTree>
    <p:extLst>
      <p:ext uri="{BB962C8B-B14F-4D97-AF65-F5344CB8AC3E}">
        <p14:creationId xmlns:p14="http://schemas.microsoft.com/office/powerpoint/2010/main" val="2473234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IV.Những lưu ý khi sử dụng Singleton Pattern</a:t>
            </a:r>
            <a:endParaRPr lang="en-US"/>
          </a:p>
        </p:txBody>
      </p:sp>
      <p:sp>
        <p:nvSpPr>
          <p:cNvPr id="3" name="Content Placeholder 2"/>
          <p:cNvSpPr>
            <a:spLocks noGrp="1"/>
          </p:cNvSpPr>
          <p:nvPr>
            <p:ph idx="1"/>
          </p:nvPr>
        </p:nvSpPr>
        <p:spPr>
          <a:xfrm>
            <a:off x="838200" y="1825624"/>
            <a:ext cx="10515600" cy="4863933"/>
          </a:xfrm>
        </p:spPr>
        <p:txBody>
          <a:bodyPr>
            <a:normAutofit lnSpcReduction="10000"/>
          </a:bodyPr>
          <a:lstStyle/>
          <a:p>
            <a:pPr marL="514350" indent="-514350">
              <a:buFont typeface="+mj-lt"/>
              <a:buAutoNum type="arabicPeriod"/>
            </a:pPr>
            <a:r>
              <a:rPr lang="en-US" smtClean="0">
                <a:solidFill>
                  <a:srgbClr val="00B0F0"/>
                </a:solidFill>
              </a:rPr>
              <a:t>Ta không nên hiểu máy móc Singleton này chỉ tồn tai đúng một instance, tùy vào từng trường hợp có thể có những instance khác nhau cho những mục dích khác nhau.</a:t>
            </a:r>
          </a:p>
          <a:p>
            <a:pPr marL="514350" indent="-514350">
              <a:buFont typeface="+mj-lt"/>
              <a:buAutoNum type="arabicPeriod"/>
            </a:pPr>
            <a:r>
              <a:rPr lang="en-US" smtClean="0">
                <a:solidFill>
                  <a:srgbClr val="00B0F0"/>
                </a:solidFill>
              </a:rPr>
              <a:t>Những Design Pattern có thể đi cùng với Singleton như Abstract Factory, Builder, Prototype.</a:t>
            </a:r>
          </a:p>
          <a:p>
            <a:pPr marL="514350" indent="-514350">
              <a:buFont typeface="+mj-lt"/>
              <a:buAutoNum type="arabicPeriod"/>
            </a:pPr>
            <a:r>
              <a:rPr lang="en-US" smtClean="0">
                <a:solidFill>
                  <a:srgbClr val="00B0F0"/>
                </a:solidFill>
              </a:rPr>
              <a:t>Bạn cần phải thận trọng với các sử lý đa luồng, vì hai luông khác nhau có thể gọi phương thức khởi tạo ở cùng một thời điểm.</a:t>
            </a:r>
          </a:p>
          <a:p>
            <a:pPr marL="514350" indent="-514350">
              <a:buFont typeface="+mj-lt"/>
              <a:buAutoNum type="arabicPeriod"/>
            </a:pPr>
            <a:r>
              <a:rPr lang="en-US" smtClean="0">
                <a:solidFill>
                  <a:srgbClr val="00B0F0"/>
                </a:solidFill>
              </a:rPr>
              <a:t>Singleton là toàn cục vì vậy nếu muốn truyền một đối tượng A cho B thì ta nên cân nhắc xem có thật sự cần một đối tuownhj toàn cục không</a:t>
            </a:r>
            <a:r>
              <a:rPr lang="en-US" smtClean="0">
                <a:solidFill>
                  <a:srgbClr val="00B0F0"/>
                </a:solidFill>
              </a:rPr>
              <a:t>.</a:t>
            </a:r>
          </a:p>
          <a:p>
            <a:pPr marL="514350" indent="-514350">
              <a:buFont typeface="+mj-lt"/>
              <a:buAutoNum type="arabicPeriod"/>
            </a:pPr>
            <a:r>
              <a:rPr lang="en-US">
                <a:solidFill>
                  <a:srgbClr val="00B0F0"/>
                </a:solidFill>
              </a:rPr>
              <a:t>https://</a:t>
            </a:r>
            <a:r>
              <a:rPr lang="en-US">
                <a:solidFill>
                  <a:srgbClr val="00B0F0"/>
                </a:solidFill>
              </a:rPr>
              <a:t>chiasekinang.com/singleton-pattern-la-gi</a:t>
            </a:r>
            <a:r>
              <a:rPr lang="en-US" smtClean="0">
                <a:solidFill>
                  <a:srgbClr val="00B0F0"/>
                </a:solidFill>
              </a:rPr>
              <a:t>/ 	Tài liệu tham khảo</a:t>
            </a:r>
            <a:endParaRPr lang="en-US">
              <a:solidFill>
                <a:srgbClr val="00B0F0"/>
              </a:solidFill>
            </a:endParaRPr>
          </a:p>
        </p:txBody>
      </p:sp>
    </p:spTree>
    <p:extLst>
      <p:ext uri="{BB962C8B-B14F-4D97-AF65-F5344CB8AC3E}">
        <p14:creationId xmlns:p14="http://schemas.microsoft.com/office/powerpoint/2010/main" val="303829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 Định nghĩa Singleton Pattern</a:t>
            </a:r>
            <a:endParaRPr lang="en-US"/>
          </a:p>
        </p:txBody>
      </p:sp>
      <p:sp>
        <p:nvSpPr>
          <p:cNvPr id="3" name="Content Placeholder 2"/>
          <p:cNvSpPr>
            <a:spLocks noGrp="1"/>
          </p:cNvSpPr>
          <p:nvPr>
            <p:ph idx="1"/>
          </p:nvPr>
        </p:nvSpPr>
        <p:spPr/>
        <p:txBody>
          <a:bodyPr/>
          <a:lstStyle/>
          <a:p>
            <a:r>
              <a:rPr lang="en-US"/>
              <a:t>Singleton là một trong năm design pattern của nhóm Creational Design Pattern, Singleton là một pattern khởi tạo mà:</a:t>
            </a:r>
          </a:p>
          <a:p>
            <a:pPr lvl="0"/>
            <a:r>
              <a:rPr lang="en-US"/>
              <a:t>Nó đảm bảo một lớp chi có duy nhất một instance(khởi tạo).</a:t>
            </a:r>
          </a:p>
          <a:p>
            <a:pPr lvl="0"/>
            <a:r>
              <a:rPr lang="en-US"/>
              <a:t>Nó cung cấp một cách toàn diện để truy cập tới instance đó.</a:t>
            </a:r>
          </a:p>
          <a:p>
            <a:endParaRPr lang="en-US"/>
          </a:p>
        </p:txBody>
      </p:sp>
    </p:spTree>
    <p:extLst>
      <p:ext uri="{BB962C8B-B14F-4D97-AF65-F5344CB8AC3E}">
        <p14:creationId xmlns:p14="http://schemas.microsoft.com/office/powerpoint/2010/main" val="3948601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II. Lý do những developer nên chọn Singleton </a:t>
            </a:r>
            <a:endParaRPr lang="en-US"/>
          </a:p>
        </p:txBody>
      </p:sp>
      <p:pic>
        <p:nvPicPr>
          <p:cNvPr id="4" name="Content Placeholder 3"/>
          <p:cNvPicPr>
            <a:picLocks noGrp="1" noChangeAspect="1"/>
          </p:cNvPicPr>
          <p:nvPr>
            <p:ph idx="1"/>
          </p:nvPr>
        </p:nvPicPr>
        <p:blipFill>
          <a:blip r:embed="rId2"/>
          <a:stretch>
            <a:fillRect/>
          </a:stretch>
        </p:blipFill>
        <p:spPr>
          <a:xfrm>
            <a:off x="5622758" y="1975978"/>
            <a:ext cx="6096000" cy="3810000"/>
          </a:xfrm>
          <a:prstGeom prst="rect">
            <a:avLst/>
          </a:prstGeom>
        </p:spPr>
      </p:pic>
      <p:sp>
        <p:nvSpPr>
          <p:cNvPr id="5" name="TextBox 4"/>
          <p:cNvSpPr txBox="1"/>
          <p:nvPr/>
        </p:nvSpPr>
        <p:spPr>
          <a:xfrm>
            <a:off x="838200" y="1690688"/>
            <a:ext cx="4407568" cy="1754326"/>
          </a:xfrm>
          <a:prstGeom prst="rect">
            <a:avLst/>
          </a:prstGeom>
          <a:noFill/>
        </p:spPr>
        <p:txBody>
          <a:bodyPr wrap="square" rtlCol="0">
            <a:spAutoFit/>
          </a:bodyPr>
          <a:lstStyle/>
          <a:p>
            <a:pPr marL="285750" indent="-285750">
              <a:buFont typeface="Wingdings" panose="05000000000000000000" pitchFamily="2" charset="2"/>
              <a:buChar char="q"/>
            </a:pPr>
            <a:r>
              <a:rPr lang="en-US" smtClean="0"/>
              <a:t>Đa phần các đối tượng đều tự chịu trách nhiệm cho công việc của mình.</a:t>
            </a:r>
          </a:p>
          <a:p>
            <a:pPr marL="285750" indent="-285750">
              <a:buFont typeface="Wingdings" panose="05000000000000000000" pitchFamily="2" charset="2"/>
              <a:buChar char="q"/>
            </a:pPr>
            <a:r>
              <a:rPr lang="en-US" smtClean="0"/>
              <a:t>Nhiều đói tượng lại có thêm nhiện vụ và có tầm ảnh hưởng rộng lớn.</a:t>
            </a:r>
          </a:p>
          <a:p>
            <a:pPr marL="285750" indent="-285750">
              <a:buFont typeface="Wingdings" panose="05000000000000000000" pitchFamily="2" charset="2"/>
              <a:buChar char="q"/>
            </a:pPr>
            <a:r>
              <a:rPr lang="en-US" smtClean="0"/>
              <a:t>Nó có thể thay thế cho hai instance khác nhau.</a:t>
            </a:r>
            <a:endParaRPr lang="en-US"/>
          </a:p>
        </p:txBody>
      </p:sp>
    </p:spTree>
    <p:extLst>
      <p:ext uri="{BB962C8B-B14F-4D97-AF65-F5344CB8AC3E}">
        <p14:creationId xmlns:p14="http://schemas.microsoft.com/office/powerpoint/2010/main" val="341278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t>Ví dụ cho câu nói Singleton có thể thay thế cho hai instance</a:t>
            </a:r>
            <a:endParaRPr lang="en-US" sz="3200"/>
          </a:p>
        </p:txBody>
      </p:sp>
      <p:pic>
        <p:nvPicPr>
          <p:cNvPr id="6" name="hiY3oXiNc5A"/>
          <p:cNvPicPr>
            <a:picLocks noGrp="1" noRot="1" noChangeAspect="1"/>
          </p:cNvPicPr>
          <p:nvPr>
            <p:ph idx="1"/>
            <a:videoFile r:link="rId1"/>
          </p:nvPr>
        </p:nvPicPr>
        <p:blipFill>
          <a:blip r:embed="rId3"/>
          <a:stretch>
            <a:fillRect/>
          </a:stretch>
        </p:blipFill>
        <p:spPr>
          <a:xfrm>
            <a:off x="2719388" y="2695575"/>
            <a:ext cx="5570537" cy="3133725"/>
          </a:xfrm>
          <a:prstGeom prst="rect">
            <a:avLst/>
          </a:prstGeom>
        </p:spPr>
      </p:pic>
    </p:spTree>
    <p:extLst>
      <p:ext uri="{BB962C8B-B14F-4D97-AF65-F5344CB8AC3E}">
        <p14:creationId xmlns:p14="http://schemas.microsoft.com/office/powerpoint/2010/main" val="1942789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III. Chức năng của Singleton Pattern</a:t>
            </a:r>
            <a:endParaRPr lang="en-US"/>
          </a:p>
        </p:txBody>
      </p:sp>
      <p:sp>
        <p:nvSpPr>
          <p:cNvPr id="3" name="Content Placeholder 2"/>
          <p:cNvSpPr>
            <a:spLocks noGrp="1"/>
          </p:cNvSpPr>
          <p:nvPr>
            <p:ph idx="1"/>
          </p:nvPr>
        </p:nvSpPr>
        <p:spPr>
          <a:xfrm>
            <a:off x="838200" y="1825625"/>
            <a:ext cx="6057900" cy="4351338"/>
          </a:xfrm>
        </p:spPr>
        <p:txBody>
          <a:bodyPr/>
          <a:lstStyle/>
          <a:p>
            <a:r>
              <a:rPr lang="en-US" smtClean="0"/>
              <a:t>Vấn đề mà Singleton giải quyết là:</a:t>
            </a:r>
          </a:p>
          <a:p>
            <a:pPr lvl="1">
              <a:buFont typeface="Courier New" panose="02070309020205020404" pitchFamily="49" charset="0"/>
              <a:buChar char="o"/>
            </a:pPr>
            <a:r>
              <a:rPr lang="en-US" smtClean="0"/>
              <a:t>Nó sẽ đảm bảo rằng một lớp chỉ có một instance, và lớp luôn sẵn sàng để sử dụng ở bất kì thời điểm và vị trí nào trong phần mềm.</a:t>
            </a:r>
          </a:p>
          <a:p>
            <a:pPr lvl="1">
              <a:buFont typeface="Courier New" panose="02070309020205020404" pitchFamily="49" charset="0"/>
              <a:buChar char="o"/>
            </a:pPr>
            <a:r>
              <a:rPr lang="en-US" smtClean="0"/>
              <a:t>Nó có thể quản lý tốt hơn vì chỉ có một instance duy nhất.</a:t>
            </a:r>
          </a:p>
          <a:p>
            <a:pPr lvl="1">
              <a:buFont typeface="Courier New" panose="02070309020205020404" pitchFamily="49" charset="0"/>
              <a:buChar char="o"/>
            </a:pPr>
            <a:r>
              <a:rPr lang="en-US" smtClean="0"/>
              <a:t>Nó có thể kiểm soát số lượng instance của một lớp trong giới hạn quy định.</a:t>
            </a:r>
          </a:p>
          <a:p>
            <a:pPr lvl="1">
              <a:buFont typeface="Courier New" panose="02070309020205020404" pitchFamily="49" charset="0"/>
              <a:buChar char="o"/>
            </a:pPr>
            <a:endParaRPr lang="en-US"/>
          </a:p>
        </p:txBody>
      </p:sp>
      <p:pic>
        <p:nvPicPr>
          <p:cNvPr id="5" name="Picture 4"/>
          <p:cNvPicPr>
            <a:picLocks noChangeAspect="1"/>
          </p:cNvPicPr>
          <p:nvPr/>
        </p:nvPicPr>
        <p:blipFill>
          <a:blip r:embed="rId2"/>
          <a:stretch>
            <a:fillRect/>
          </a:stretch>
        </p:blipFill>
        <p:spPr>
          <a:xfrm>
            <a:off x="6896099" y="1762125"/>
            <a:ext cx="4895851" cy="3333750"/>
          </a:xfrm>
          <a:prstGeom prst="rect">
            <a:avLst/>
          </a:prstGeom>
        </p:spPr>
      </p:pic>
    </p:spTree>
    <p:extLst>
      <p:ext uri="{BB962C8B-B14F-4D97-AF65-F5344CB8AC3E}">
        <p14:creationId xmlns:p14="http://schemas.microsoft.com/office/powerpoint/2010/main" val="76163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 Ưu điểm</a:t>
            </a:r>
            <a:endParaRPr lang="en-US"/>
          </a:p>
        </p:txBody>
      </p:sp>
      <p:sp>
        <p:nvSpPr>
          <p:cNvPr id="3" name="Content Placeholder 2"/>
          <p:cNvSpPr>
            <a:spLocks noGrp="1"/>
          </p:cNvSpPr>
          <p:nvPr>
            <p:ph idx="1"/>
          </p:nvPr>
        </p:nvSpPr>
        <p:spPr>
          <a:xfrm>
            <a:off x="838200" y="3221288"/>
            <a:ext cx="10515600" cy="4351338"/>
          </a:xfrm>
        </p:spPr>
        <p:txBody>
          <a:bodyPr/>
          <a:lstStyle/>
          <a:p>
            <a:pPr>
              <a:buFont typeface="Wingdings" panose="05000000000000000000" pitchFamily="2" charset="2"/>
              <a:buChar char="ü"/>
            </a:pPr>
            <a:r>
              <a:rPr lang="en-US" smtClean="0">
                <a:solidFill>
                  <a:srgbClr val="00B0F0"/>
                </a:solidFill>
              </a:rPr>
              <a:t>Nó cho bất cứ ai cũng có thể truy cập vào instance Singleton class, thực hiện gọi nó ở bất cứ đâu.</a:t>
            </a:r>
          </a:p>
          <a:p>
            <a:pPr>
              <a:buFont typeface="Wingdings" panose="05000000000000000000" pitchFamily="2" charset="2"/>
              <a:buChar char="ü"/>
            </a:pPr>
            <a:r>
              <a:rPr lang="en-US" smtClean="0">
                <a:solidFill>
                  <a:srgbClr val="00B0F0"/>
                </a:solidFill>
              </a:rPr>
              <a:t>Dữ liệu ứng dụng không thay đổi bởi chi có một instance duy nhất.</a:t>
            </a:r>
          </a:p>
          <a:p>
            <a:pPr>
              <a:buFont typeface="Wingdings" panose="05000000000000000000" pitchFamily="2" charset="2"/>
              <a:buChar char="ü"/>
            </a:pPr>
            <a:r>
              <a:rPr lang="en-US" smtClean="0">
                <a:solidFill>
                  <a:srgbClr val="00B0F0"/>
                </a:solidFill>
              </a:rPr>
              <a:t>Singleton Class có hỗ trợ interface trong khi static class thì không.</a:t>
            </a:r>
          </a:p>
          <a:p>
            <a:pPr>
              <a:buFont typeface="Wingdings" panose="05000000000000000000" pitchFamily="2" charset="2"/>
              <a:buChar char="ü"/>
            </a:pPr>
            <a:r>
              <a:rPr lang="en-US" smtClean="0">
                <a:solidFill>
                  <a:srgbClr val="00B0F0"/>
                </a:solidFill>
              </a:rPr>
              <a:t>Hỗ trợ kế thừa.</a:t>
            </a:r>
            <a:endParaRPr lang="en-US">
              <a:solidFill>
                <a:srgbClr val="00B0F0"/>
              </a:solidFill>
            </a:endParaRPr>
          </a:p>
        </p:txBody>
      </p:sp>
    </p:spTree>
    <p:extLst>
      <p:ext uri="{BB962C8B-B14F-4D97-AF65-F5344CB8AC3E}">
        <p14:creationId xmlns:p14="http://schemas.microsoft.com/office/powerpoint/2010/main" val="2571770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 NHƯỢC ĐIỂM</a:t>
            </a:r>
            <a:endParaRPr lang="en-US"/>
          </a:p>
        </p:txBody>
      </p:sp>
      <p:sp>
        <p:nvSpPr>
          <p:cNvPr id="3" name="Content Placeholder 2"/>
          <p:cNvSpPr>
            <a:spLocks noGrp="1"/>
          </p:cNvSpPr>
          <p:nvPr>
            <p:ph idx="1"/>
          </p:nvPr>
        </p:nvSpPr>
        <p:spPr>
          <a:xfrm>
            <a:off x="188495" y="2956594"/>
            <a:ext cx="10515600" cy="4351338"/>
          </a:xfrm>
        </p:spPr>
        <p:txBody>
          <a:bodyPr/>
          <a:lstStyle/>
          <a:p>
            <a:pPr>
              <a:buClr>
                <a:srgbClr val="FF0000"/>
              </a:buClr>
              <a:buFont typeface="Calibri" panose="020F0502020204030204" pitchFamily="34" charset="0"/>
              <a:buChar char="×"/>
            </a:pPr>
            <a:r>
              <a:rPr lang="en-US" smtClean="0">
                <a:solidFill>
                  <a:schemeClr val="accent5">
                    <a:lumMod val="75000"/>
                  </a:schemeClr>
                </a:solidFill>
              </a:rPr>
              <a:t>Cần sử dụng tới keyword trung gian.</a:t>
            </a:r>
          </a:p>
          <a:p>
            <a:pPr>
              <a:buClr>
                <a:srgbClr val="FF0000"/>
              </a:buClr>
              <a:buFont typeface="Calibri" panose="020F0502020204030204" pitchFamily="34" charset="0"/>
              <a:buChar char="×"/>
            </a:pPr>
            <a:r>
              <a:rPr lang="en-US" smtClean="0">
                <a:solidFill>
                  <a:schemeClr val="accent5">
                    <a:lumMod val="75000"/>
                  </a:schemeClr>
                </a:solidFill>
              </a:rPr>
              <a:t>Chỉ tao một instance duy nhất.</a:t>
            </a:r>
          </a:p>
          <a:p>
            <a:pPr>
              <a:buClr>
                <a:srgbClr val="FF0000"/>
              </a:buClr>
              <a:buFont typeface="Calibri" panose="020F0502020204030204" pitchFamily="34" charset="0"/>
              <a:buChar char="×"/>
            </a:pPr>
            <a:r>
              <a:rPr lang="en-US" smtClean="0">
                <a:solidFill>
                  <a:schemeClr val="accent5">
                    <a:lumMod val="75000"/>
                  </a:schemeClr>
                </a:solidFill>
              </a:rPr>
              <a:t>Làm tang kết nối giữa các script và điều nay không tốt, các script con phụ thuộc quá nhiều vào Singleton.</a:t>
            </a:r>
          </a:p>
          <a:p>
            <a:pPr>
              <a:buClr>
                <a:srgbClr val="FF0000"/>
              </a:buClr>
              <a:buFont typeface="Calibri" panose="020F0502020204030204" pitchFamily="34" charset="0"/>
              <a:buChar char="×"/>
            </a:pPr>
            <a:r>
              <a:rPr lang="en-US" smtClean="0">
                <a:solidFill>
                  <a:schemeClr val="accent5">
                    <a:lumMod val="75000"/>
                  </a:schemeClr>
                </a:solidFill>
              </a:rPr>
              <a:t>Không thể sử dụng được đa hình.</a:t>
            </a:r>
            <a:endParaRPr lang="en-US">
              <a:solidFill>
                <a:schemeClr val="accent5">
                  <a:lumMod val="75000"/>
                </a:schemeClr>
              </a:solidFill>
            </a:endParaRPr>
          </a:p>
        </p:txBody>
      </p:sp>
    </p:spTree>
    <p:extLst>
      <p:ext uri="{BB962C8B-B14F-4D97-AF65-F5344CB8AC3E}">
        <p14:creationId xmlns:p14="http://schemas.microsoft.com/office/powerpoint/2010/main" val="1289620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VII. Cấu trúc</a:t>
            </a:r>
            <a:endParaRPr lang="en-US"/>
          </a:p>
        </p:txBody>
      </p:sp>
      <p:pic>
        <p:nvPicPr>
          <p:cNvPr id="4" name="Content Placeholder 3"/>
          <p:cNvPicPr>
            <a:picLocks noGrp="1" noChangeAspect="1"/>
          </p:cNvPicPr>
          <p:nvPr>
            <p:ph idx="1"/>
          </p:nvPr>
        </p:nvPicPr>
        <p:blipFill>
          <a:blip r:embed="rId2"/>
          <a:stretch>
            <a:fillRect/>
          </a:stretch>
        </p:blipFill>
        <p:spPr>
          <a:xfrm>
            <a:off x="1515979" y="2401845"/>
            <a:ext cx="7988968" cy="3204870"/>
          </a:xfrm>
          <a:prstGeom prst="rect">
            <a:avLst/>
          </a:prstGeom>
        </p:spPr>
      </p:pic>
    </p:spTree>
    <p:extLst>
      <p:ext uri="{BB962C8B-B14F-4D97-AF65-F5344CB8AC3E}">
        <p14:creationId xmlns:p14="http://schemas.microsoft.com/office/powerpoint/2010/main" val="3279324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VIII. Sử dụng Singleton Pattern</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mtClean="0"/>
              <a:t>Giai quyết các bài toán cần sự ctruy cập vào ứng dụng như: Shared Resource, Logger, Confirgaration, Thread, Pool, …</a:t>
            </a:r>
          </a:p>
          <a:p>
            <a:pPr>
              <a:buFont typeface="Wingdings" panose="05000000000000000000" pitchFamily="2" charset="2"/>
              <a:buChar char="Ø"/>
            </a:pPr>
            <a:r>
              <a:rPr lang="en-US" smtClean="0"/>
              <a:t>Sử dụng trong một số class như: java.lang.Runtime, java.awt.Desktp.</a:t>
            </a:r>
            <a:endParaRPr lang="en-US"/>
          </a:p>
        </p:txBody>
      </p:sp>
    </p:spTree>
    <p:extLst>
      <p:ext uri="{BB962C8B-B14F-4D97-AF65-F5344CB8AC3E}">
        <p14:creationId xmlns:p14="http://schemas.microsoft.com/office/powerpoint/2010/main" val="1512782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TotalTime>
  <Words>493</Words>
  <Application>Microsoft Office PowerPoint</Application>
  <PresentationFormat>Widescreen</PresentationFormat>
  <Paragraphs>37</Paragraphs>
  <Slides>11</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Wingdings</vt:lpstr>
      <vt:lpstr>Office Theme</vt:lpstr>
      <vt:lpstr>SINGLETON PATTERN</vt:lpstr>
      <vt:lpstr>I. Định nghĩa Singleton Pattern</vt:lpstr>
      <vt:lpstr>II. Lý do những developer nên chọn Singleton </vt:lpstr>
      <vt:lpstr>Ví dụ cho câu nói Singleton có thể thay thế cho hai instance</vt:lpstr>
      <vt:lpstr>III. Chức năng của Singleton Pattern</vt:lpstr>
      <vt:lpstr>V. Ưu điểm</vt:lpstr>
      <vt:lpstr>VI. NHƯỢC ĐIỂM</vt:lpstr>
      <vt:lpstr>VII. Cấu trúc</vt:lpstr>
      <vt:lpstr>VIII. Sử dụng Singleton Pattern</vt:lpstr>
      <vt:lpstr>Hiểu về mô hình Singleton Pattern</vt:lpstr>
      <vt:lpstr>IV.Những lưu ý khi sử dụng Singleton Pattern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SINGLETON PATTERN</dc:title>
  <dc:creator>DELL</dc:creator>
  <cp:lastModifiedBy>DELL</cp:lastModifiedBy>
  <cp:revision>59</cp:revision>
  <dcterms:created xsi:type="dcterms:W3CDTF">2022-08-06T06:37:53Z</dcterms:created>
  <dcterms:modified xsi:type="dcterms:W3CDTF">2022-08-06T08:59:15Z</dcterms:modified>
</cp:coreProperties>
</file>