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6" r:id="rId5"/>
    <p:sldId id="265" r:id="rId6"/>
    <p:sldId id="267" r:id="rId7"/>
    <p:sldId id="262" r:id="rId8"/>
    <p:sldId id="261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6AA"/>
    <a:srgbClr val="1E9994"/>
    <a:srgbClr val="FA3C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2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2019. 10. 1.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vb_2r-iCA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371770"/>
            <a:ext cx="12192000" cy="48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143953"/>
            <a:ext cx="12192000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Spring Security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>
                    <a:lumMod val="75000"/>
                  </a:prstClr>
                </a:solidFill>
              </a:rPr>
              <a:t>Invisible Shield 9</a:t>
            </a:r>
            <a:r>
              <a:rPr lang="ko-KR" altLang="en-US" sz="1200" kern="0" dirty="0">
                <a:solidFill>
                  <a:prstClr val="white">
                    <a:lumMod val="75000"/>
                  </a:prstClr>
                </a:solidFill>
              </a:rPr>
              <a:t>월 정기 세미나</a:t>
            </a:r>
            <a:endParaRPr lang="ko-KR" altLang="en-US" sz="72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588345" y="6457720"/>
            <a:ext cx="276225" cy="276225"/>
            <a:chOff x="203886" y="3778542"/>
            <a:chExt cx="276225" cy="27622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E64729-725E-4910-BEF5-BD9D2266289C}"/>
                </a:ext>
              </a:extLst>
            </p:cNvPr>
            <p:cNvSpPr/>
            <p:nvPr/>
          </p:nvSpPr>
          <p:spPr>
            <a:xfrm>
              <a:off x="203886" y="3778542"/>
              <a:ext cx="276225" cy="2762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0738AE2-CAE4-434F-8B7D-0DAD3705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25" y="3839032"/>
              <a:ext cx="175100" cy="15524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5" name="사각형: 둥근 모서리 29">
            <a:extLst>
              <a:ext uri="{FF2B5EF4-FFF2-40B4-BE49-F238E27FC236}">
                <a16:creationId xmlns:a16="http://schemas.microsoft.com/office/drawing/2014/main" id="{FB1934EF-25AE-4CE5-95F7-DE3F01C38CEA}"/>
              </a:ext>
            </a:extLst>
          </p:cNvPr>
          <p:cNvSpPr/>
          <p:nvPr/>
        </p:nvSpPr>
        <p:spPr>
          <a:xfrm>
            <a:off x="5561288" y="4967142"/>
            <a:ext cx="1090637" cy="395288"/>
          </a:xfrm>
          <a:prstGeom prst="roundRect">
            <a:avLst>
              <a:gd name="adj" fmla="val 50000"/>
            </a:avLst>
          </a:prstGeom>
          <a:solidFill>
            <a:srgbClr val="FA3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6096000" y="5362430"/>
            <a:ext cx="10607" cy="194258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6082666" y="0"/>
            <a:ext cx="10607" cy="1188000"/>
          </a:xfrm>
          <a:prstGeom prst="line">
            <a:avLst/>
          </a:prstGeom>
          <a:ln>
            <a:solidFill>
              <a:srgbClr val="FA3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27429" y="6457721"/>
            <a:ext cx="276225" cy="276225"/>
            <a:chOff x="5327429" y="6457721"/>
            <a:chExt cx="276225" cy="27622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66723-1E68-4B3D-BC15-EA8051D9DD21}"/>
                </a:ext>
              </a:extLst>
            </p:cNvPr>
            <p:cNvSpPr/>
            <p:nvPr/>
          </p:nvSpPr>
          <p:spPr>
            <a:xfrm>
              <a:off x="5327429" y="6457721"/>
              <a:ext cx="276225" cy="2762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364F7EC-7A96-413A-A5AE-EFDCC1F6B05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407656" y="6536395"/>
              <a:ext cx="111637" cy="13705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55160" y="6457720"/>
            <a:ext cx="276225" cy="276225"/>
            <a:chOff x="301857" y="2509837"/>
            <a:chExt cx="276225" cy="27622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7320DD-65FD-4B0B-8A0F-2A2BF13648F6}"/>
                </a:ext>
              </a:extLst>
            </p:cNvPr>
            <p:cNvSpPr/>
            <p:nvPr/>
          </p:nvSpPr>
          <p:spPr>
            <a:xfrm>
              <a:off x="301857" y="2509837"/>
              <a:ext cx="276225" cy="276225"/>
            </a:xfrm>
            <a:prstGeom prst="ellipse">
              <a:avLst/>
            </a:prstGeom>
            <a:solidFill>
              <a:srgbClr val="FA3C7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8228EEE2-C467-41BF-981D-F383A5D190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985" y="2570861"/>
              <a:ext cx="103633" cy="141360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384D3324-5153-46F6-B141-FAE43828C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74D96987-565B-44BD-8860-085B5D172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9B3DC9F2-D66B-4CD8-8376-7F0148EAF4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63F339FE-12D3-4FF3-9BFB-53519382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29CE4F-263F-46B5-A27D-327B7AA784E5}"/>
              </a:ext>
            </a:extLst>
          </p:cNvPr>
          <p:cNvSpPr txBox="1"/>
          <p:nvPr/>
        </p:nvSpPr>
        <p:spPr>
          <a:xfrm>
            <a:off x="8223068" y="4967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이명규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754894-FF9C-40A0-9608-EB77F01C3F56}"/>
              </a:ext>
            </a:extLst>
          </p:cNvPr>
          <p:cNvSpPr txBox="1"/>
          <p:nvPr/>
        </p:nvSpPr>
        <p:spPr>
          <a:xfrm>
            <a:off x="3112982" y="4967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212127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/>
          </p:cNvSpPr>
          <p:nvPr/>
        </p:nvSpPr>
        <p:spPr bwMode="auto">
          <a:xfrm>
            <a:off x="2491305" y="2566458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대회장 내부 스크린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581986" y="3461615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5204885" y="2566459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팀원 당 제공 선물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카카오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목베개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티셔츠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담요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7296303" y="3467223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7903957" y="2566459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점심식사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9994638" y="3461616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90568" y="1102506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5204885" y="1124906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7913630" y="1093436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491305" y="5368881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아침식사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4581986" y="6264038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5204885" y="5368882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야식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296303" y="6269646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7903957" y="5368882"/>
            <a:ext cx="2270681" cy="10660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점심식사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9994638" y="6264039"/>
            <a:ext cx="180000" cy="180000"/>
          </a:xfrm>
          <a:prstGeom prst="rect">
            <a:avLst/>
          </a:prstGeom>
          <a:solidFill>
            <a:srgbClr val="FA3C7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2490568" y="3904929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5204885" y="3927329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7913630" y="3895859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94DE10-FBF7-4CCA-B50C-08358E4C167E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87389-ABAA-4257-902B-E0E206891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13" y="1112666"/>
            <a:ext cx="2281091" cy="1476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F72FD5-9FB2-4B14-A287-B5DB1FCD1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8" y="1107058"/>
            <a:ext cx="2252861" cy="1459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051C36C-BCD4-478A-9437-E5138AB5B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8" y="3917958"/>
            <a:ext cx="2270681" cy="14418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A5288B7-80AF-4F6E-9B4E-794B370900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57" y="1093436"/>
            <a:ext cx="2290764" cy="14594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A8CE5D4-EA0E-4FD6-B865-7DE36A492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4" y="3918257"/>
            <a:ext cx="2270681" cy="145062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4E2A0C7-D6F9-4B74-8A00-01097463E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30" y="3904929"/>
            <a:ext cx="2281091" cy="14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D8B0D2BF-490D-034F-A2A4-1FDD9155F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12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64899B5-1309-9B42-877E-2B11BCE142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C48F1-05A9-164B-8435-EF5A915CD0FA}"/>
              </a:ext>
            </a:extLst>
          </p:cNvPr>
          <p:cNvSpPr/>
          <p:nvPr/>
        </p:nvSpPr>
        <p:spPr>
          <a:xfrm>
            <a:off x="689317" y="1167553"/>
            <a:ext cx="12192000" cy="499533"/>
          </a:xfrm>
          <a:prstGeom prst="rect">
            <a:avLst/>
          </a:prstGeom>
          <a:noFill/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	-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감사합니다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-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endParaRPr lang="en-US" altLang="ko-KR" sz="2800" b="1" i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사각형: 둥근 위쪽 모서리 60">
            <a:extLst>
              <a:ext uri="{FF2B5EF4-FFF2-40B4-BE49-F238E27FC236}">
                <a16:creationId xmlns:a16="http://schemas.microsoft.com/office/drawing/2014/main" id="{4B27BE6E-CE85-4D91-B1E4-6F6B4091719A}"/>
              </a:ext>
            </a:extLst>
          </p:cNvPr>
          <p:cNvSpPr/>
          <p:nvPr/>
        </p:nvSpPr>
        <p:spPr>
          <a:xfrm rot="16200000">
            <a:off x="7805372" y="855557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0" name="사각형: 둥근 위쪽 모서리 4">
            <a:extLst>
              <a:ext uri="{FF2B5EF4-FFF2-40B4-BE49-F238E27FC236}">
                <a16:creationId xmlns:a16="http://schemas.microsoft.com/office/drawing/2014/main" id="{745562E3-1FDC-4869-9BE8-011D385B21E3}"/>
              </a:ext>
            </a:extLst>
          </p:cNvPr>
          <p:cNvSpPr/>
          <p:nvPr/>
        </p:nvSpPr>
        <p:spPr>
          <a:xfrm rot="16200000">
            <a:off x="3461919" y="855559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8FAC2F-6AF9-4CA6-83F8-A0BFC0D47110}"/>
              </a:ext>
            </a:extLst>
          </p:cNvPr>
          <p:cNvGrpSpPr/>
          <p:nvPr/>
        </p:nvGrpSpPr>
        <p:grpSpPr>
          <a:xfrm>
            <a:off x="2198658" y="1699417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FF0000"/>
              </a:gs>
              <a:gs pos="100000">
                <a:srgbClr val="FFC000"/>
              </a:gs>
            </a:gsLst>
            <a:lin ang="18900000" scaled="1"/>
            <a:tileRect/>
          </a:gradFill>
        </p:grpSpPr>
        <p:sp>
          <p:nvSpPr>
            <p:cNvPr id="52" name="막힌 원호 51">
              <a:extLst>
                <a:ext uri="{FF2B5EF4-FFF2-40B4-BE49-F238E27FC236}">
                  <a16:creationId xmlns:a16="http://schemas.microsoft.com/office/drawing/2014/main" id="{081CF2BF-1194-4BE2-B26A-6C62EEF8D1B3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5A41B6D-B666-4A1C-8ADF-A07C958EC4C0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C5A062C-16CD-4C38-9F87-9DBA93DD9B5A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75DCDB-0724-43E3-B170-806C8AB95AD3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45E8FC1-2A59-4E5D-84DE-6EE2DA454F61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BC167F0-5B16-45A1-BBAA-E49FFA57702A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9B5B6F-90D2-47CC-AA7E-5E78A3E4C917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7FF5A8-85BF-486B-852C-B0F1ED16D889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0" name="순서도: 다른 페이지 연결선 13">
              <a:extLst>
                <a:ext uri="{FF2B5EF4-FFF2-40B4-BE49-F238E27FC236}">
                  <a16:creationId xmlns:a16="http://schemas.microsoft.com/office/drawing/2014/main" id="{6CB56E12-7F91-4FDB-A8A9-27E8601012C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BA0C3B-314F-433D-8294-2E5B531AAF28}"/>
              </a:ext>
            </a:extLst>
          </p:cNvPr>
          <p:cNvSpPr/>
          <p:nvPr/>
        </p:nvSpPr>
        <p:spPr>
          <a:xfrm>
            <a:off x="3522555" y="2237895"/>
            <a:ext cx="2296206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소개딩이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뭐지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소개딩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소개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93A0F7-0535-4629-945F-033BBEC41F5D}"/>
              </a:ext>
            </a:extLst>
          </p:cNvPr>
          <p:cNvSpPr/>
          <p:nvPr/>
        </p:nvSpPr>
        <p:spPr>
          <a:xfrm>
            <a:off x="3280011" y="2151094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5AED34-DB19-4CB2-A720-04D3E2B2E5F1}"/>
              </a:ext>
            </a:extLst>
          </p:cNvPr>
          <p:cNvSpPr/>
          <p:nvPr/>
        </p:nvSpPr>
        <p:spPr>
          <a:xfrm>
            <a:off x="2516412" y="2202535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사각형: 둥근 위쪽 모서리 18">
            <a:extLst>
              <a:ext uri="{FF2B5EF4-FFF2-40B4-BE49-F238E27FC236}">
                <a16:creationId xmlns:a16="http://schemas.microsoft.com/office/drawing/2014/main" id="{F3F979DA-3A3C-4294-AB60-650454D7AEF7}"/>
              </a:ext>
            </a:extLst>
          </p:cNvPr>
          <p:cNvSpPr/>
          <p:nvPr/>
        </p:nvSpPr>
        <p:spPr>
          <a:xfrm rot="16200000">
            <a:off x="3350753" y="3146754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653FF5C-C732-43C5-912C-BCF43298041F}"/>
              </a:ext>
            </a:extLst>
          </p:cNvPr>
          <p:cNvGrpSpPr/>
          <p:nvPr/>
        </p:nvGrpSpPr>
        <p:grpSpPr>
          <a:xfrm>
            <a:off x="2087492" y="3990612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FF0000"/>
              </a:gs>
              <a:gs pos="100000">
                <a:srgbClr val="7030A0"/>
              </a:gs>
            </a:gsLst>
            <a:lin ang="18900000" scaled="1"/>
            <a:tileRect/>
          </a:gradFill>
        </p:grpSpPr>
        <p:sp>
          <p:nvSpPr>
            <p:cNvPr id="66" name="막힌 원호 65">
              <a:extLst>
                <a:ext uri="{FF2B5EF4-FFF2-40B4-BE49-F238E27FC236}">
                  <a16:creationId xmlns:a16="http://schemas.microsoft.com/office/drawing/2014/main" id="{9B172CCD-3675-4D85-A1DD-B94A9F03C675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39A2216-9EEC-4013-ADEB-DE9D4F2B8E7B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55800E-7860-48EE-8DB4-ACB1BEC1430C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61EA60-7006-47B5-B62B-380F69D160E5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82770DD-0507-4BC5-8CA7-7062895C4DC3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D5F8EB0-2EC2-45E2-9046-CF538D242F5C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CC29791-691E-41F8-8B29-B42254C1F3C4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FDD484-1852-4755-9B80-740DFBED7551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4" name="순서도: 다른 페이지 연결선 28">
              <a:extLst>
                <a:ext uri="{FF2B5EF4-FFF2-40B4-BE49-F238E27FC236}">
                  <a16:creationId xmlns:a16="http://schemas.microsoft.com/office/drawing/2014/main" id="{48762873-D1EC-41FE-B957-3B2549C9742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E600BE-2C2D-4F63-BC39-4C6B36D29E90}"/>
              </a:ext>
            </a:extLst>
          </p:cNvPr>
          <p:cNvSpPr/>
          <p:nvPr/>
        </p:nvSpPr>
        <p:spPr>
          <a:xfrm>
            <a:off x="7762786" y="2227540"/>
            <a:ext cx="245577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 모듈 및 분석도구 소개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Sparrow, Spring security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소개 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0DA794-2220-446B-B668-2A4FE7602FF7}"/>
              </a:ext>
            </a:extLst>
          </p:cNvPr>
          <p:cNvSpPr/>
          <p:nvPr/>
        </p:nvSpPr>
        <p:spPr>
          <a:xfrm>
            <a:off x="3168845" y="4442288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89935AC-C2FE-4120-B3BB-3DF68E7E8533}"/>
              </a:ext>
            </a:extLst>
          </p:cNvPr>
          <p:cNvSpPr/>
          <p:nvPr/>
        </p:nvSpPr>
        <p:spPr>
          <a:xfrm>
            <a:off x="2405246" y="4493729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8138DEB-E7CD-440B-8638-486ECD32ECCB}"/>
              </a:ext>
            </a:extLst>
          </p:cNvPr>
          <p:cNvGrpSpPr/>
          <p:nvPr/>
        </p:nvGrpSpPr>
        <p:grpSpPr>
          <a:xfrm>
            <a:off x="6542112" y="1699415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00B0F0"/>
              </a:gs>
              <a:gs pos="100000">
                <a:srgbClr val="00B050"/>
              </a:gs>
            </a:gsLst>
            <a:lin ang="18900000" scaled="1"/>
            <a:tileRect/>
          </a:gradFill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10C4AE0F-377D-4FBC-8C02-06701B73B7C6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1905D9-E6A1-4551-B861-E75B2A176F44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6932601-DB11-43C3-9D42-6E69DFD1F3B6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AA4C37F-6411-47D5-A876-C233CD49250E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31EADF4-F401-4B84-AECE-BBA3B21052F9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2ACB80F-2EAD-41BE-A91C-FE5096F5A1C0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DC9DE90-29A7-4D57-BCC0-648152FC2C4C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2D85A37-3AAC-4363-8FC6-7C20E23F2828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8" name="순서도: 다른 페이지 연결선 70">
              <a:extLst>
                <a:ext uri="{FF2B5EF4-FFF2-40B4-BE49-F238E27FC236}">
                  <a16:creationId xmlns:a16="http://schemas.microsoft.com/office/drawing/2014/main" id="{B909F065-1057-4F0A-AF3D-5EAF0AECDACD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3502B3-5BFF-4ED2-A03D-C5FE1DD3E945}"/>
              </a:ext>
            </a:extLst>
          </p:cNvPr>
          <p:cNvSpPr/>
          <p:nvPr/>
        </p:nvSpPr>
        <p:spPr>
          <a:xfrm>
            <a:off x="7623464" y="2151091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0EBDFDB-C8E5-40CD-8C01-A024F67BA72A}"/>
              </a:ext>
            </a:extLst>
          </p:cNvPr>
          <p:cNvSpPr/>
          <p:nvPr/>
        </p:nvSpPr>
        <p:spPr>
          <a:xfrm>
            <a:off x="6859865" y="2202533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사각형: 둥근 위쪽 모서리 74">
            <a:extLst>
              <a:ext uri="{FF2B5EF4-FFF2-40B4-BE49-F238E27FC236}">
                <a16:creationId xmlns:a16="http://schemas.microsoft.com/office/drawing/2014/main" id="{87598299-10D4-417D-BFCD-7C9F13431803}"/>
              </a:ext>
            </a:extLst>
          </p:cNvPr>
          <p:cNvSpPr/>
          <p:nvPr/>
        </p:nvSpPr>
        <p:spPr>
          <a:xfrm rot="16200000">
            <a:off x="7694206" y="3146751"/>
            <a:ext cx="1253155" cy="3345116"/>
          </a:xfrm>
          <a:prstGeom prst="round2SameRect">
            <a:avLst>
              <a:gd name="adj1" fmla="val 50000"/>
              <a:gd name="adj2" fmla="val 16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12B0241-4241-4FB3-BDC1-6A3C745C33CF}"/>
              </a:ext>
            </a:extLst>
          </p:cNvPr>
          <p:cNvGrpSpPr/>
          <p:nvPr/>
        </p:nvGrpSpPr>
        <p:grpSpPr>
          <a:xfrm>
            <a:off x="6430945" y="3990609"/>
            <a:ext cx="2026271" cy="1667506"/>
            <a:chOff x="2774951" y="3479799"/>
            <a:chExt cx="2546350" cy="2095502"/>
          </a:xfrm>
          <a:gradFill flip="none" rotWithShape="1">
            <a:gsLst>
              <a:gs pos="0">
                <a:srgbClr val="0070C0"/>
              </a:gs>
              <a:gs pos="100000">
                <a:srgbClr val="FF0066"/>
              </a:gs>
            </a:gsLst>
            <a:lin ang="18900000" scaled="1"/>
            <a:tileRect/>
          </a:gradFill>
        </p:grpSpPr>
        <p:sp>
          <p:nvSpPr>
            <p:cNvPr id="94" name="막힌 원호 93">
              <a:extLst>
                <a:ext uri="{FF2B5EF4-FFF2-40B4-BE49-F238E27FC236}">
                  <a16:creationId xmlns:a16="http://schemas.microsoft.com/office/drawing/2014/main" id="{1285DE6E-A651-4856-ABAB-083465BF2178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AA8D2EA-F1E6-440B-981F-647F4C9C8839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58B6800-8773-402C-88C6-4DDC55316E89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B5AA7AF-0E41-465D-8D7F-7FAD2A5AE879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2364565-80B3-4BF6-9A87-0C6268BEE4C0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8A4524-B0AD-4AA2-960F-D50E579FA6BD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C6462E3-4CDC-445C-A94A-DE88EC56ACF3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063B844-6932-46F3-89F3-729FA4E9F4D5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2" name="순서도: 다른 페이지 연결선 84">
              <a:extLst>
                <a:ext uri="{FF2B5EF4-FFF2-40B4-BE49-F238E27FC236}">
                  <a16:creationId xmlns:a16="http://schemas.microsoft.com/office/drawing/2014/main" id="{FFD2ECFB-795D-45EB-9506-9EE555CE3DD6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547596A-ABFF-4069-87B8-A0638E7115E8}"/>
              </a:ext>
            </a:extLst>
          </p:cNvPr>
          <p:cNvSpPr/>
          <p:nvPr/>
        </p:nvSpPr>
        <p:spPr>
          <a:xfrm>
            <a:off x="8002442" y="4657553"/>
            <a:ext cx="229620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소개딩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후기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E1FF3B-9000-4B39-B0EE-E0F395E09595}"/>
              </a:ext>
            </a:extLst>
          </p:cNvPr>
          <p:cNvSpPr/>
          <p:nvPr/>
        </p:nvSpPr>
        <p:spPr>
          <a:xfrm>
            <a:off x="6855920" y="4470419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2BA363-4A71-4DE1-8FBF-E5A75E096784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C86479A-4B03-4970-9F55-F58199071222}"/>
              </a:ext>
            </a:extLst>
          </p:cNvPr>
          <p:cNvSpPr/>
          <p:nvPr/>
        </p:nvSpPr>
        <p:spPr>
          <a:xfrm>
            <a:off x="7625054" y="4432286"/>
            <a:ext cx="28647" cy="8307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5320A0-169B-4657-A370-99C842A72D2A}"/>
              </a:ext>
            </a:extLst>
          </p:cNvPr>
          <p:cNvSpPr/>
          <p:nvPr/>
        </p:nvSpPr>
        <p:spPr>
          <a:xfrm>
            <a:off x="3286095" y="4494669"/>
            <a:ext cx="290839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과정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Spring + JPA + Spring-Security</a:t>
            </a:r>
          </a:p>
        </p:txBody>
      </p:sp>
    </p:spTree>
    <p:extLst>
      <p:ext uri="{BB962C8B-B14F-4D97-AF65-F5344CB8AC3E}">
        <p14:creationId xmlns:p14="http://schemas.microsoft.com/office/powerpoint/2010/main" val="30817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E6CB18-DBC2-4D5D-AB53-05E394B56CF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3A43CF-96EC-4887-B48B-485B38B75605}"/>
              </a:ext>
            </a:extLst>
          </p:cNvPr>
          <p:cNvSpPr/>
          <p:nvPr/>
        </p:nvSpPr>
        <p:spPr>
          <a:xfrm>
            <a:off x="762577" y="600150"/>
            <a:ext cx="229620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2000" b="1" dirty="0" err="1">
                <a:solidFill>
                  <a:srgbClr val="1E9994"/>
                </a:solidFill>
              </a:rPr>
              <a:t>소개딩</a:t>
            </a:r>
            <a:r>
              <a:rPr lang="ko-KR" altLang="en-US" sz="1600" b="1" dirty="0" err="1"/>
              <a:t>이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뭐지</a:t>
            </a:r>
            <a:r>
              <a:rPr lang="en-US" altLang="ko-KR" sz="1600" b="1" dirty="0"/>
              <a:t>?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2AEC3-F707-464A-B954-2417AB9E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06" y="1279601"/>
            <a:ext cx="2889524" cy="214939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9AC381-483C-4589-AE27-B951C15F8506}"/>
              </a:ext>
            </a:extLst>
          </p:cNvPr>
          <p:cNvSpPr/>
          <p:nvPr/>
        </p:nvSpPr>
        <p:spPr>
          <a:xfrm>
            <a:off x="762576" y="3655141"/>
            <a:ext cx="36088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2000" b="1" dirty="0">
                <a:solidFill>
                  <a:srgbClr val="ECB6AA"/>
                </a:solidFill>
              </a:rPr>
              <a:t>정적분석</a:t>
            </a:r>
            <a:r>
              <a:rPr lang="ko-KR" altLang="en-US" sz="1600" b="1" dirty="0"/>
              <a:t>으로만 평가한다고</a:t>
            </a:r>
            <a:r>
              <a:rPr lang="en-US" altLang="ko-KR" sz="1600" b="1" dirty="0"/>
              <a:t>??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F5C25BD-D41B-402F-B4E8-1605547409B4}"/>
              </a:ext>
            </a:extLst>
          </p:cNvPr>
          <p:cNvSpPr/>
          <p:nvPr/>
        </p:nvSpPr>
        <p:spPr>
          <a:xfrm>
            <a:off x="5416492" y="1136095"/>
            <a:ext cx="3608849" cy="160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행정안전부 주최</a:t>
            </a:r>
            <a:r>
              <a:rPr lang="en-US" altLang="ko-KR" sz="16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인터넷진흥원 주관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개발보안 </a:t>
            </a:r>
            <a:r>
              <a:rPr lang="ko-KR" altLang="en-US" sz="2000" b="1" dirty="0" err="1">
                <a:solidFill>
                  <a:srgbClr val="FF0000"/>
                </a:solidFill>
              </a:rPr>
              <a:t>시큐어</a:t>
            </a:r>
            <a:r>
              <a:rPr lang="ko-KR" altLang="en-US" sz="1600" b="1" dirty="0"/>
              <a:t> 코딩 </a:t>
            </a:r>
            <a:r>
              <a:rPr lang="ko-KR" altLang="en-US" sz="1600" b="1" dirty="0" err="1"/>
              <a:t>해커톤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965FAC-17B4-4B7F-A7FE-6BFD2651BC22}"/>
              </a:ext>
            </a:extLst>
          </p:cNvPr>
          <p:cNvSpPr/>
          <p:nvPr/>
        </p:nvSpPr>
        <p:spPr>
          <a:xfrm>
            <a:off x="8331481" y="2290040"/>
            <a:ext cx="360884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A3C71"/>
                </a:solidFill>
              </a:rPr>
              <a:t>=&gt; </a:t>
            </a:r>
            <a:r>
              <a:rPr lang="ko-KR" altLang="en-US" sz="1600" b="1" dirty="0">
                <a:solidFill>
                  <a:srgbClr val="FA3C71"/>
                </a:solidFill>
              </a:rPr>
              <a:t>평가는 어떻게 이루어 질까</a:t>
            </a:r>
            <a:r>
              <a:rPr lang="en-US" altLang="ko-KR" sz="1600" b="1" dirty="0">
                <a:solidFill>
                  <a:srgbClr val="FA3C71"/>
                </a:solidFill>
              </a:rPr>
              <a:t>??</a:t>
            </a: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27962C-7C69-4F28-8213-C63A3CFFED12}"/>
              </a:ext>
            </a:extLst>
          </p:cNvPr>
          <p:cNvSpPr/>
          <p:nvPr/>
        </p:nvSpPr>
        <p:spPr>
          <a:xfrm>
            <a:off x="5416492" y="5030117"/>
            <a:ext cx="528702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프로그램을 실행하지 </a:t>
            </a:r>
            <a:r>
              <a:rPr lang="ko-KR" altLang="en-US" b="1" dirty="0">
                <a:solidFill>
                  <a:srgbClr val="FF0000"/>
                </a:solidFill>
              </a:rPr>
              <a:t>않고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코드</a:t>
            </a:r>
            <a:r>
              <a:rPr lang="ko-KR" altLang="en-US" sz="1600" b="1" dirty="0"/>
              <a:t>로만 평가하는 방법</a:t>
            </a:r>
            <a:r>
              <a:rPr lang="en-US" altLang="ko-KR" sz="1600" b="1" dirty="0"/>
              <a:t>!!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2FC686D-E67B-4F2C-A88F-40FFD269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06" y="4126568"/>
            <a:ext cx="2889524" cy="26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E6CB18-DBC2-4D5D-AB53-05E394B56CF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3A43CF-96EC-4887-B48B-485B38B75605}"/>
              </a:ext>
            </a:extLst>
          </p:cNvPr>
          <p:cNvSpPr/>
          <p:nvPr/>
        </p:nvSpPr>
        <p:spPr>
          <a:xfrm>
            <a:off x="762576" y="600150"/>
            <a:ext cx="379264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en-US" altLang="ko-KR" sz="2000" b="1" dirty="0">
                <a:solidFill>
                  <a:srgbClr val="1E9994"/>
                </a:solidFill>
              </a:rPr>
              <a:t>Sparrow</a:t>
            </a:r>
            <a:r>
              <a:rPr lang="ko-KR" altLang="en-US" sz="1600" b="1" dirty="0"/>
              <a:t>툴을 통한 정적분석 실행</a:t>
            </a:r>
            <a:endParaRPr lang="ko-KR" altLang="en-US" sz="800" dirty="0"/>
          </a:p>
        </p:txBody>
      </p:sp>
      <p:pic>
        <p:nvPicPr>
          <p:cNvPr id="3" name="온라인 미디어 2" title="스패로우 SAST 5 (SPARROW SAST 5)-웹분석 다양한분석">
            <a:hlinkClick r:id="" action="ppaction://media"/>
            <a:extLst>
              <a:ext uri="{FF2B5EF4-FFF2-40B4-BE49-F238E27FC236}">
                <a16:creationId xmlns:a16="http://schemas.microsoft.com/office/drawing/2014/main" id="{BF7A2967-EAE9-47D9-B4AB-95E008EBE1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1698" y="1195261"/>
            <a:ext cx="9588616" cy="539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B51BD1-2685-4339-8F84-3D13D7A3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5" y="0"/>
            <a:ext cx="2370809" cy="2203458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E6CB18-DBC2-4D5D-AB53-05E394B56CF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및 보안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3A43CF-96EC-4887-B48B-485B38B75605}"/>
              </a:ext>
            </a:extLst>
          </p:cNvPr>
          <p:cNvSpPr/>
          <p:nvPr/>
        </p:nvSpPr>
        <p:spPr>
          <a:xfrm>
            <a:off x="762577" y="600150"/>
            <a:ext cx="27556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A3C71"/>
                </a:solidFill>
              </a:rPr>
              <a:t>Spring Security </a:t>
            </a:r>
            <a:r>
              <a:rPr lang="ko-KR" altLang="en-US" sz="1600" b="1" dirty="0">
                <a:solidFill>
                  <a:srgbClr val="FA3C71"/>
                </a:solidFill>
              </a:rPr>
              <a:t>개요</a:t>
            </a:r>
            <a:endParaRPr lang="en-US" altLang="ko-KR" sz="1600" b="1" dirty="0">
              <a:solidFill>
                <a:srgbClr val="FA3C71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4EB9C5D-B72F-4DC2-AD8F-A49813CCC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74946"/>
              </p:ext>
            </p:extLst>
          </p:nvPr>
        </p:nvGraphicFramePr>
        <p:xfrm>
          <a:off x="961537" y="1601538"/>
          <a:ext cx="8826500" cy="46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3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C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A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 아키텍처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인증과 인가를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중심으로한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ContextHolder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Implements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Filter Implements,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AuthProvider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평문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암호화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암호화 관련 다양한 설정방법 및 커스터마이징 제공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Bcrypt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encoder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연동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인증기능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JDBC, LDAP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API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연동한 인증기능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JPA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다양한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보안 설정기능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설정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Adapter, Handler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마찬가지로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구현가능한 객체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Adapter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이미 어느정도 구현된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Abstract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WebSecurityConfigurerAdapter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887EAD-B6B8-45E0-AF5C-04084B3F2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5" y="1363518"/>
            <a:ext cx="6958367" cy="52187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CCA0A7-675A-487E-A7EF-C7A13A527E64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및 보안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CD075-527E-4D90-AA50-3498E38D26B7}"/>
              </a:ext>
            </a:extLst>
          </p:cNvPr>
          <p:cNvSpPr/>
          <p:nvPr/>
        </p:nvSpPr>
        <p:spPr>
          <a:xfrm>
            <a:off x="762577" y="600150"/>
            <a:ext cx="341514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A3C71"/>
                </a:solidFill>
              </a:rPr>
              <a:t>Spring Security </a:t>
            </a:r>
            <a:r>
              <a:rPr lang="en-US" altLang="ko-KR" sz="1600" b="1">
                <a:solidFill>
                  <a:srgbClr val="FA3C71"/>
                </a:solidFill>
              </a:rPr>
              <a:t>– </a:t>
            </a:r>
            <a:r>
              <a:rPr lang="ko-KR" altLang="en-US" sz="1600" b="1" dirty="0">
                <a:solidFill>
                  <a:srgbClr val="FA3C71"/>
                </a:solidFill>
              </a:rPr>
              <a:t>인증 구조</a:t>
            </a:r>
            <a:endParaRPr lang="en-US" altLang="ko-KR" sz="1600" b="1" dirty="0">
              <a:solidFill>
                <a:srgbClr val="FA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1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8BBB6E-67DC-4D5E-84C4-7AA3C3E44DAF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개발 및 보안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14614-DF30-4606-A3E6-FBD9F70AEE10}"/>
              </a:ext>
            </a:extLst>
          </p:cNvPr>
          <p:cNvSpPr/>
          <p:nvPr/>
        </p:nvSpPr>
        <p:spPr>
          <a:xfrm>
            <a:off x="309572" y="861387"/>
            <a:ext cx="36835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A3C71"/>
                </a:solidFill>
              </a:rPr>
              <a:t>Spring Security –</a:t>
            </a:r>
            <a:r>
              <a:rPr lang="ko-KR" altLang="en-US" sz="1600" b="1" dirty="0">
                <a:solidFill>
                  <a:srgbClr val="FA3C71"/>
                </a:solidFill>
              </a:rPr>
              <a:t>보안 설정</a:t>
            </a:r>
            <a:endParaRPr lang="en-US" altLang="ko-KR" sz="1600" b="1" dirty="0">
              <a:solidFill>
                <a:srgbClr val="FA3C7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A686CD-686F-43F6-8A15-2FF57EA3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71" y="1434381"/>
            <a:ext cx="6239746" cy="5096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FC0DFA-C15E-45D5-A0BB-13940AFFAB90}"/>
              </a:ext>
            </a:extLst>
          </p:cNvPr>
          <p:cNvSpPr txBox="1"/>
          <p:nvPr/>
        </p:nvSpPr>
        <p:spPr>
          <a:xfrm>
            <a:off x="7382242" y="5071526"/>
            <a:ext cx="409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CSRF</a:t>
            </a:r>
            <a:r>
              <a:rPr lang="ko-KR" altLang="en-US" dirty="0"/>
              <a:t> 방지 </a:t>
            </a:r>
            <a:r>
              <a:rPr lang="en-US" altLang="ko-KR" dirty="0"/>
              <a:t>– </a:t>
            </a:r>
            <a:r>
              <a:rPr lang="ko-KR" altLang="en-US" dirty="0"/>
              <a:t>토큰 삽입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Login Process</a:t>
            </a:r>
            <a:r>
              <a:rPr lang="ko-KR" altLang="en-US" dirty="0"/>
              <a:t>처리 객체 커스터마이징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50EE0-1F5B-4631-9EAD-37A6CE62F350}"/>
              </a:ext>
            </a:extLst>
          </p:cNvPr>
          <p:cNvSpPr txBox="1"/>
          <p:nvPr/>
        </p:nvSpPr>
        <p:spPr>
          <a:xfrm>
            <a:off x="7382242" y="3429000"/>
            <a:ext cx="427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, </a:t>
            </a:r>
            <a:r>
              <a:rPr lang="ko-KR" altLang="en-US" dirty="0"/>
              <a:t>로그인 성공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로그인 실패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Handler </a:t>
            </a:r>
            <a:r>
              <a:rPr lang="ko-KR" altLang="en-US" dirty="0"/>
              <a:t>정의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B42A939-D1F4-4B51-BC1B-0E6CBCC3CB33}"/>
              </a:ext>
            </a:extLst>
          </p:cNvPr>
          <p:cNvSpPr/>
          <p:nvPr/>
        </p:nvSpPr>
        <p:spPr>
          <a:xfrm>
            <a:off x="1398602" y="5830358"/>
            <a:ext cx="2594558" cy="63755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FE0B2289-1500-4FD8-8A4E-9C1D2685DBB5}"/>
              </a:ext>
            </a:extLst>
          </p:cNvPr>
          <p:cNvSpPr/>
          <p:nvPr/>
        </p:nvSpPr>
        <p:spPr>
          <a:xfrm>
            <a:off x="1332889" y="5268046"/>
            <a:ext cx="797915" cy="235132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7AC53B-138B-4F59-A785-57447D57B534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및 보안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027960-34FF-46A0-847D-EA3EEA1A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99" y="3238319"/>
            <a:ext cx="9215474" cy="2978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B4B87-C8FA-4374-83C1-888C8E788963}"/>
              </a:ext>
            </a:extLst>
          </p:cNvPr>
          <p:cNvSpPr txBox="1"/>
          <p:nvPr/>
        </p:nvSpPr>
        <p:spPr>
          <a:xfrm>
            <a:off x="3714511" y="6216653"/>
            <a:ext cx="38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 결과에 따라 </a:t>
            </a:r>
            <a:r>
              <a:rPr lang="en-US" altLang="ko-KR" dirty="0"/>
              <a:t>Authority </a:t>
            </a:r>
            <a:r>
              <a:rPr lang="ko-KR" altLang="en-US" dirty="0"/>
              <a:t>부여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A7D298-4F09-4AAA-872C-EFDACC9CE4BA}"/>
              </a:ext>
            </a:extLst>
          </p:cNvPr>
          <p:cNvSpPr/>
          <p:nvPr/>
        </p:nvSpPr>
        <p:spPr>
          <a:xfrm>
            <a:off x="309572" y="861387"/>
            <a:ext cx="275568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A3C71"/>
                </a:solidFill>
              </a:rPr>
              <a:t>Spring Security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A3C71"/>
                </a:solidFill>
              </a:rPr>
              <a:t> –Login </a:t>
            </a:r>
            <a:r>
              <a:rPr lang="ko-KR" altLang="en-US" sz="1600" b="1" dirty="0">
                <a:solidFill>
                  <a:srgbClr val="FA3C71"/>
                </a:solidFill>
              </a:rPr>
              <a:t>주요 소스코드</a:t>
            </a:r>
            <a:endParaRPr lang="en-US" altLang="ko-KR" sz="1600" b="1" dirty="0">
              <a:solidFill>
                <a:srgbClr val="FA3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49F46-9841-4B6A-9DB9-54F815F5D46F}"/>
              </a:ext>
            </a:extLst>
          </p:cNvPr>
          <p:cNvSpPr txBox="1"/>
          <p:nvPr/>
        </p:nvSpPr>
        <p:spPr>
          <a:xfrm>
            <a:off x="10108734" y="3593486"/>
            <a:ext cx="1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Authprovider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역할 분할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인증객체 생성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F3E457-D482-42A0-B1D4-9729339F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89" y="824753"/>
            <a:ext cx="8097380" cy="2333951"/>
          </a:xfrm>
          <a:prstGeom prst="rect">
            <a:avLst/>
          </a:prstGeom>
        </p:spPr>
      </p:pic>
      <p:sp>
        <p:nvSpPr>
          <p:cNvPr id="73" name="액자 72">
            <a:extLst>
              <a:ext uri="{FF2B5EF4-FFF2-40B4-BE49-F238E27FC236}">
                <a16:creationId xmlns:a16="http://schemas.microsoft.com/office/drawing/2014/main" id="{74F26EEF-0C17-4EEA-8563-BC3137E44F20}"/>
              </a:ext>
            </a:extLst>
          </p:cNvPr>
          <p:cNvSpPr/>
          <p:nvPr/>
        </p:nvSpPr>
        <p:spPr>
          <a:xfrm>
            <a:off x="1923025" y="5331121"/>
            <a:ext cx="8185709" cy="381782"/>
          </a:xfrm>
          <a:prstGeom prst="frame">
            <a:avLst>
              <a:gd name="adj1" fmla="val 5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액자 73">
            <a:extLst>
              <a:ext uri="{FF2B5EF4-FFF2-40B4-BE49-F238E27FC236}">
                <a16:creationId xmlns:a16="http://schemas.microsoft.com/office/drawing/2014/main" id="{898842F4-2314-43CC-839D-4E2125AC8D61}"/>
              </a:ext>
            </a:extLst>
          </p:cNvPr>
          <p:cNvSpPr/>
          <p:nvPr/>
        </p:nvSpPr>
        <p:spPr>
          <a:xfrm>
            <a:off x="3204086" y="1905422"/>
            <a:ext cx="7366042" cy="854314"/>
          </a:xfrm>
          <a:prstGeom prst="frame">
            <a:avLst>
              <a:gd name="adj1" fmla="val 2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2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66C550-5216-4127-AD08-A06B6B89804C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Spring Security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 웹 프로젝트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개발 및 보안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04B9E-E703-4407-864B-D4A9EC037DD5}"/>
              </a:ext>
            </a:extLst>
          </p:cNvPr>
          <p:cNvSpPr/>
          <p:nvPr/>
        </p:nvSpPr>
        <p:spPr>
          <a:xfrm>
            <a:off x="309571" y="861387"/>
            <a:ext cx="51348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FA3C71"/>
                </a:solidFill>
              </a:rPr>
              <a:t>Spring Security –</a:t>
            </a:r>
            <a:r>
              <a:rPr lang="ko-KR" altLang="en-US" sz="1600" b="1" dirty="0">
                <a:solidFill>
                  <a:srgbClr val="FA3C71"/>
                </a:solidFill>
              </a:rPr>
              <a:t>보안 설정이 사용되는 예시</a:t>
            </a:r>
            <a:endParaRPr lang="en-US" altLang="ko-KR" sz="1600" b="1" dirty="0">
              <a:solidFill>
                <a:srgbClr val="FA3C7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5D1BA2-30D5-423C-AF11-8280B2E8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487055"/>
            <a:ext cx="5836705" cy="51592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C28A1-B4F4-45C8-BF84-DCDCBE324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8" y="1487055"/>
            <a:ext cx="4839375" cy="464884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DFEB558-6D44-40E7-B528-B474343D438C}"/>
              </a:ext>
            </a:extLst>
          </p:cNvPr>
          <p:cNvSpPr/>
          <p:nvPr/>
        </p:nvSpPr>
        <p:spPr>
          <a:xfrm>
            <a:off x="6761018" y="2665920"/>
            <a:ext cx="1505527" cy="3325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6984713-D034-4387-BE1E-D017D1001BD9}"/>
              </a:ext>
            </a:extLst>
          </p:cNvPr>
          <p:cNvSpPr/>
          <p:nvPr/>
        </p:nvSpPr>
        <p:spPr>
          <a:xfrm>
            <a:off x="6761017" y="4384134"/>
            <a:ext cx="1505527" cy="3325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D2C9B4-9389-460D-86F0-8A4181112C8F}"/>
              </a:ext>
            </a:extLst>
          </p:cNvPr>
          <p:cNvCxnSpPr/>
          <p:nvPr/>
        </p:nvCxnSpPr>
        <p:spPr>
          <a:xfrm>
            <a:off x="1073791" y="4550388"/>
            <a:ext cx="201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6E33E4-410B-498E-9EC5-306AD3E7A1C3}"/>
              </a:ext>
            </a:extLst>
          </p:cNvPr>
          <p:cNvCxnSpPr>
            <a:cxnSpLocks/>
          </p:cNvCxnSpPr>
          <p:nvPr/>
        </p:nvCxnSpPr>
        <p:spPr>
          <a:xfrm>
            <a:off x="1073791" y="4054845"/>
            <a:ext cx="604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936CD8-3EF2-47A0-9865-EC41CDEAED06}"/>
              </a:ext>
            </a:extLst>
          </p:cNvPr>
          <p:cNvSpPr txBox="1"/>
          <p:nvPr/>
        </p:nvSpPr>
        <p:spPr>
          <a:xfrm>
            <a:off x="67112" y="3811479"/>
            <a:ext cx="201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필터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인터셉터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78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253</Words>
  <Application>Microsoft Macintosh PowerPoint</Application>
  <PresentationFormat>와이드스크린</PresentationFormat>
  <Paragraphs>94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이동준</cp:lastModifiedBy>
  <cp:revision>25</cp:revision>
  <dcterms:created xsi:type="dcterms:W3CDTF">2019-06-19T05:11:07Z</dcterms:created>
  <dcterms:modified xsi:type="dcterms:W3CDTF">2019-10-01T05:09:18Z</dcterms:modified>
</cp:coreProperties>
</file>