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8" r:id="rId2"/>
    <p:sldId id="263" r:id="rId3"/>
    <p:sldId id="264" r:id="rId4"/>
    <p:sldId id="267" r:id="rId5"/>
    <p:sldId id="265" r:id="rId6"/>
    <p:sldId id="269" r:id="rId7"/>
    <p:sldId id="270" r:id="rId8"/>
    <p:sldId id="268" r:id="rId9"/>
    <p:sldId id="266" r:id="rId10"/>
    <p:sldId id="27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61" autoAdjust="0"/>
    <p:restoredTop sz="86377"/>
  </p:normalViewPr>
  <p:slideViewPr>
    <p:cSldViewPr snapToGrid="0">
      <p:cViewPr varScale="1">
        <p:scale>
          <a:sx n="85" d="100"/>
          <a:sy n="85" d="100"/>
        </p:scale>
        <p:origin x="208" y="7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D9B00-198A-004D-97A9-86816647F47F}" type="datetimeFigureOut">
              <a:rPr kumimoji="1" lang="ko-KR" altLang="en-US" smtClean="0"/>
              <a:t>2019. 9. 25.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1C0CE1-E3F4-6C44-B631-A0F92E565CB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35129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8470-9417-5E45-A98E-0E0EF442026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2019. 9. 25.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전북대학교 컴퓨터공학부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492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E8A3-BC48-3941-9E66-98F1ADC90AC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2019. 9. 25.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전북대학교 컴퓨터공학부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29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28BE-5AB5-0745-9EC1-2B1FD3A9BF8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2019. 9. 25.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전북대학교 컴퓨터공학부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23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2824-7175-4144-8363-F8DDAFC5DE0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2019. 9. 25.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전북대학교 컴퓨터공학부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34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67FF-DC7D-BA43-A9D2-04476AA03D4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2019. 9. 25.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전북대학교 컴퓨터공학부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09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3B77-49A2-7247-94C4-4E7FCEA6DD9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2019. 9. 25.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전북대학교 컴퓨터공학부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61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E4EFD-866E-994C-8AEB-F9A9E8B46D4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2019. 9. 25.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전북대학교 컴퓨터공학부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98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D090-9345-0E4A-8D62-592F8BB086A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2019. 9. 25.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전북대학교 컴퓨터공학부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009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91DC-DC9F-9A44-BE45-75E149AC59E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2019. 9. 25.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전북대학교 컴퓨터공학부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46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748CC-ECB1-4A4A-A21C-CFD41921B04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2019. 9. 25.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전북대학교 컴퓨터공학부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77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DD56-0D47-F84C-8AAF-54391C46FA0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2019. 9. 25.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전북대학교 컴퓨터공학부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23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738D6-4090-CA42-B2E7-3A99506A45F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2019. 9. 25.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전북대학교 컴퓨터공학부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70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9B%B9_%ED%81%AC%EB%A1%A4%EB%9F%AC" TargetMode="External"/><Relationship Id="rId2" Type="http://schemas.openxmlformats.org/officeDocument/2006/relationships/hyperlink" Target="https://ko.wikipedia.org/wiki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ko/docs/Web/API/Document_Object_Model" TargetMode="External"/><Relationship Id="rId5" Type="http://schemas.openxmlformats.org/officeDocument/2006/relationships/hyperlink" Target="https://frontera.readthedocs.io/en/v0.2.0/topics/what-is-a-crawl-frontier.html" TargetMode="External"/><Relationship Id="rId4" Type="http://schemas.openxmlformats.org/officeDocument/2006/relationships/hyperlink" Target="http://crawljax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D8241E59-0646-41EB-8ED0-090409856B7D}"/>
              </a:ext>
            </a:extLst>
          </p:cNvPr>
          <p:cNvSpPr/>
          <p:nvPr/>
        </p:nvSpPr>
        <p:spPr>
          <a:xfrm>
            <a:off x="0" y="3329431"/>
            <a:ext cx="12192000" cy="1301188"/>
          </a:xfrm>
          <a:prstGeom prst="rect">
            <a:avLst/>
          </a:prstGeom>
          <a:solidFill>
            <a:srgbClr val="181E2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4EDB60A-88EE-4624-924F-1D4B6948100C}"/>
              </a:ext>
            </a:extLst>
          </p:cNvPr>
          <p:cNvSpPr/>
          <p:nvPr/>
        </p:nvSpPr>
        <p:spPr>
          <a:xfrm>
            <a:off x="4018998" y="2057315"/>
            <a:ext cx="5518159" cy="795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000" i="1" kern="0" dirty="0">
                <a:solidFill>
                  <a:prstClr val="white"/>
                </a:solidFill>
              </a:rPr>
              <a:t>웹 </a:t>
            </a:r>
            <a:r>
              <a:rPr lang="ko-KR" altLang="en-US" sz="2000" i="1" kern="0" dirty="0" err="1">
                <a:solidFill>
                  <a:prstClr val="white"/>
                </a:solidFill>
              </a:rPr>
              <a:t>크롤러</a:t>
            </a:r>
            <a:r>
              <a:rPr lang="en-US" altLang="ko-KR" sz="2000" i="1" kern="0" dirty="0">
                <a:solidFill>
                  <a:prstClr val="white"/>
                </a:solidFill>
              </a:rPr>
              <a:t> (Web Crawler) 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050" i="1" kern="0" dirty="0">
                <a:solidFill>
                  <a:prstClr val="white"/>
                </a:solidFill>
              </a:rPr>
              <a:t>전북대학교 컴퓨터공학부 정보검색 </a:t>
            </a:r>
            <a:r>
              <a:rPr lang="en-US" altLang="ko-KR" sz="1050" i="1" kern="0" dirty="0">
                <a:solidFill>
                  <a:prstClr val="white"/>
                </a:solidFill>
              </a:rPr>
              <a:t>1</a:t>
            </a:r>
            <a:r>
              <a:rPr lang="ko-KR" altLang="en-US" sz="1050" i="1" kern="0" dirty="0">
                <a:solidFill>
                  <a:prstClr val="white"/>
                </a:solidFill>
              </a:rPr>
              <a:t>분반</a:t>
            </a:r>
            <a:r>
              <a:rPr lang="en-US" altLang="ko-KR" sz="1050" i="1" kern="0" dirty="0">
                <a:solidFill>
                  <a:prstClr val="white"/>
                </a:solidFill>
              </a:rPr>
              <a:t>(</a:t>
            </a:r>
            <a:r>
              <a:rPr lang="ko-KR" altLang="en-US" sz="1050" i="1" kern="0" dirty="0">
                <a:solidFill>
                  <a:prstClr val="white"/>
                </a:solidFill>
              </a:rPr>
              <a:t>이경순 교수</a:t>
            </a:r>
            <a:r>
              <a:rPr lang="en-US" altLang="ko-KR" sz="1050" i="1" kern="0" dirty="0">
                <a:solidFill>
                  <a:prstClr val="white"/>
                </a:solidFill>
              </a:rPr>
              <a:t>)</a:t>
            </a:r>
            <a:endParaRPr lang="ko-KR" altLang="en-US" sz="1050" kern="0" dirty="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B56811-2E7B-4FBF-99CB-4CECF20A9AC0}"/>
              </a:ext>
            </a:extLst>
          </p:cNvPr>
          <p:cNvSpPr/>
          <p:nvPr/>
        </p:nvSpPr>
        <p:spPr>
          <a:xfrm>
            <a:off x="3681047" y="2160862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110879" y="3465515"/>
            <a:ext cx="372221" cy="372221"/>
            <a:chOff x="4110879" y="3817205"/>
            <a:chExt cx="276225" cy="276225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D8241E59-0646-41EB-8ED0-090409856B7D}"/>
                </a:ext>
              </a:extLst>
            </p:cNvPr>
            <p:cNvSpPr/>
            <p:nvPr/>
          </p:nvSpPr>
          <p:spPr>
            <a:xfrm>
              <a:off x="4110879" y="3817205"/>
              <a:ext cx="276225" cy="276225"/>
            </a:xfrm>
            <a:prstGeom prst="ellipse">
              <a:avLst/>
            </a:prstGeom>
            <a:solidFill>
              <a:srgbClr val="090C0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C4F9A130-FA06-4C64-B9C8-AF00295A3700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4181795" y="3892653"/>
              <a:ext cx="111637" cy="137059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110879" y="4090990"/>
            <a:ext cx="372221" cy="372221"/>
            <a:chOff x="4110879" y="4322030"/>
            <a:chExt cx="276225" cy="276225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D8241E59-0646-41EB-8ED0-090409856B7D}"/>
                </a:ext>
              </a:extLst>
            </p:cNvPr>
            <p:cNvSpPr/>
            <p:nvPr/>
          </p:nvSpPr>
          <p:spPr>
            <a:xfrm>
              <a:off x="4110879" y="4322030"/>
              <a:ext cx="276225" cy="276225"/>
            </a:xfrm>
            <a:prstGeom prst="ellipse">
              <a:avLst/>
            </a:prstGeom>
            <a:solidFill>
              <a:srgbClr val="090C0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Group 20">
              <a:extLst>
                <a:ext uri="{FF2B5EF4-FFF2-40B4-BE49-F238E27FC236}">
                  <a16:creationId xmlns:a16="http://schemas.microsoft.com/office/drawing/2014/main" id="{1C7089A4-20D7-4AF1-BE6E-531433FE9E6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00844" y="4384003"/>
              <a:ext cx="111637" cy="152278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39" name="Freeform 22">
                <a:extLst>
                  <a:ext uri="{FF2B5EF4-FFF2-40B4-BE49-F238E27FC236}">
                    <a16:creationId xmlns:a16="http://schemas.microsoft.com/office/drawing/2014/main" id="{4FD96A79-3125-4B4D-9D0F-5318695145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3">
                <a:extLst>
                  <a:ext uri="{FF2B5EF4-FFF2-40B4-BE49-F238E27FC236}">
                    <a16:creationId xmlns:a16="http://schemas.microsoft.com/office/drawing/2014/main" id="{1E104CFD-44EE-4744-892C-82D81F2C00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4">
                <a:extLst>
                  <a:ext uri="{FF2B5EF4-FFF2-40B4-BE49-F238E27FC236}">
                    <a16:creationId xmlns:a16="http://schemas.microsoft.com/office/drawing/2014/main" id="{E013D346-0728-4628-A7B9-15F1191C1C6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5">
                <a:extLst>
                  <a:ext uri="{FF2B5EF4-FFF2-40B4-BE49-F238E27FC236}">
                    <a16:creationId xmlns:a16="http://schemas.microsoft.com/office/drawing/2014/main" id="{388D3E4B-8569-4D4B-B6C3-A3B9FCAA81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0" name="직사각형 9"/>
          <p:cNvSpPr/>
          <p:nvPr/>
        </p:nvSpPr>
        <p:spPr>
          <a:xfrm>
            <a:off x="4631276" y="3528723"/>
            <a:ext cx="8547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2019-09-30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631276" y="4150142"/>
            <a:ext cx="215636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kern="0" dirty="0">
                <a:solidFill>
                  <a:prstClr val="white"/>
                </a:solidFill>
              </a:rPr>
              <a:t>컴퓨터공학부 </a:t>
            </a:r>
            <a:r>
              <a:rPr lang="en-US" altLang="ko-KR" sz="1050" kern="0" dirty="0">
                <a:solidFill>
                  <a:prstClr val="white"/>
                </a:solidFill>
              </a:rPr>
              <a:t>201514740</a:t>
            </a:r>
            <a:r>
              <a:rPr lang="ko-KR" altLang="en-US" sz="1050" kern="0" dirty="0">
                <a:solidFill>
                  <a:prstClr val="white"/>
                </a:solidFill>
              </a:rPr>
              <a:t> 이동준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C2F88D-680C-6B46-B6FC-956807673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전북대학교 컴퓨터공학부</a:t>
            </a:r>
          </a:p>
        </p:txBody>
      </p:sp>
    </p:spTree>
    <p:extLst>
      <p:ext uri="{BB962C8B-B14F-4D97-AF65-F5344CB8AC3E}">
        <p14:creationId xmlns:p14="http://schemas.microsoft.com/office/powerpoint/2010/main" val="3530669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62FF0B-4940-EE4E-B083-84AD0FDF88E0}"/>
              </a:ext>
            </a:extLst>
          </p:cNvPr>
          <p:cNvSpPr/>
          <p:nvPr/>
        </p:nvSpPr>
        <p:spPr>
          <a:xfrm>
            <a:off x="0" y="361226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9E34260-0CCF-D641-9483-0AA13AC87F46}"/>
              </a:ext>
            </a:extLst>
          </p:cNvPr>
          <p:cNvSpPr/>
          <p:nvPr/>
        </p:nvSpPr>
        <p:spPr>
          <a:xfrm>
            <a:off x="259893" y="242877"/>
            <a:ext cx="5518159" cy="714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Reference</a:t>
            </a:r>
          </a:p>
          <a:p>
            <a:pPr latinLnBrk="0">
              <a:lnSpc>
                <a:spcPct val="150000"/>
              </a:lnSpc>
              <a:defRPr/>
            </a:pPr>
            <a:endParaRPr lang="ko-KR" altLang="en-US" sz="800" kern="0" dirty="0">
              <a:solidFill>
                <a:prstClr val="white"/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E4DC3A-E950-454B-85FE-8CFA420D6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전북대학교 컴퓨터공학부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26FF4B5-8DC5-A34A-BEC3-1B276298EE7B}"/>
              </a:ext>
            </a:extLst>
          </p:cNvPr>
          <p:cNvSpPr/>
          <p:nvPr/>
        </p:nvSpPr>
        <p:spPr>
          <a:xfrm>
            <a:off x="783771" y="2497888"/>
            <a:ext cx="114082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>
                <a:solidFill>
                  <a:schemeClr val="bg1"/>
                </a:solidFill>
              </a:rPr>
              <a:t>DIVAKAR YADAV . “Parallel Crawler Architecture and Web Page Change Detection”.(2008).ISSN: 1109-2750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E22F94-17C9-C44D-A7E3-DE34D8D28573}"/>
              </a:ext>
            </a:extLst>
          </p:cNvPr>
          <p:cNvSpPr/>
          <p:nvPr/>
        </p:nvSpPr>
        <p:spPr>
          <a:xfrm>
            <a:off x="994058" y="1966142"/>
            <a:ext cx="202491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accent2"/>
                </a:solidFill>
              </a:rPr>
              <a:t>Parallel Crawling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2C2D70-C927-AF48-88C8-8C08629998FA}"/>
              </a:ext>
            </a:extLst>
          </p:cNvPr>
          <p:cNvSpPr/>
          <p:nvPr/>
        </p:nvSpPr>
        <p:spPr>
          <a:xfrm>
            <a:off x="783771" y="1392803"/>
            <a:ext cx="7415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 err="1">
                <a:solidFill>
                  <a:schemeClr val="bg1"/>
                </a:solidFill>
              </a:rPr>
              <a:t>Seyed</a:t>
            </a:r>
            <a:r>
              <a:rPr lang="en" altLang="ko-KR" dirty="0">
                <a:solidFill>
                  <a:schemeClr val="bg1"/>
                </a:solidFill>
              </a:rPr>
              <a:t> M. </a:t>
            </a:r>
            <a:r>
              <a:rPr lang="en" altLang="ko-KR" dirty="0" err="1">
                <a:solidFill>
                  <a:schemeClr val="bg1"/>
                </a:solidFill>
              </a:rPr>
              <a:t>Mirtaheri</a:t>
            </a:r>
            <a:r>
              <a:rPr lang="en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 외 </a:t>
            </a:r>
            <a:r>
              <a:rPr lang="en-US" altLang="ko-KR" dirty="0">
                <a:solidFill>
                  <a:schemeClr val="bg1"/>
                </a:solidFill>
              </a:rPr>
              <a:t>4</a:t>
            </a:r>
            <a:r>
              <a:rPr lang="ko-KR" altLang="en-US" dirty="0">
                <a:solidFill>
                  <a:schemeClr val="bg1"/>
                </a:solidFill>
              </a:rPr>
              <a:t>명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”A Brief History of Web Crawlers”.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(2014)</a:t>
            </a:r>
            <a:endParaRPr lang="en" altLang="ko-KR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7BBFEC-96B9-A24A-A78E-A945289EA25B}"/>
              </a:ext>
            </a:extLst>
          </p:cNvPr>
          <p:cNvSpPr/>
          <p:nvPr/>
        </p:nvSpPr>
        <p:spPr>
          <a:xfrm>
            <a:off x="994058" y="890958"/>
            <a:ext cx="1593578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accent2"/>
                </a:solidFill>
              </a:rPr>
              <a:t>Web Crawler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D264DA3-5FD2-C543-B0AE-0C3EA28DA2DE}"/>
              </a:ext>
            </a:extLst>
          </p:cNvPr>
          <p:cNvSpPr/>
          <p:nvPr/>
        </p:nvSpPr>
        <p:spPr>
          <a:xfrm>
            <a:off x="783771" y="370177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R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https://ko.wikipedia.org/wiki/</a:t>
            </a:r>
            <a:r>
              <a:rPr lang="ko-KR" altLang="en-US" u="sng" dirty="0">
                <a:solidFill>
                  <a:schemeClr val="bg1"/>
                </a:solidFill>
              </a:rPr>
              <a:t>리치</a:t>
            </a:r>
            <a:r>
              <a:rPr lang="en-US" altLang="ko-KR" u="sng" dirty="0">
                <a:solidFill>
                  <a:schemeClr val="bg1"/>
                </a:solidFill>
              </a:rPr>
              <a:t>_</a:t>
            </a:r>
            <a:r>
              <a:rPr lang="ko-KR" altLang="en-US" u="sng" dirty="0">
                <a:solidFill>
                  <a:schemeClr val="bg1"/>
                </a:solidFill>
              </a:rPr>
              <a:t>인터넷</a:t>
            </a:r>
            <a:r>
              <a:rPr lang="en-US" altLang="ko-KR" u="sng" dirty="0">
                <a:solidFill>
                  <a:schemeClr val="bg1"/>
                </a:solidFill>
              </a:rPr>
              <a:t>_</a:t>
            </a:r>
            <a:r>
              <a:rPr lang="ko-KR" altLang="en-US" u="sng" dirty="0">
                <a:solidFill>
                  <a:schemeClr val="bg1"/>
                </a:solidFill>
              </a:rPr>
              <a:t>어플리케이션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BB0F6B-77A9-6547-B275-18282A8688A4}"/>
              </a:ext>
            </a:extLst>
          </p:cNvPr>
          <p:cNvSpPr/>
          <p:nvPr/>
        </p:nvSpPr>
        <p:spPr>
          <a:xfrm>
            <a:off x="987764" y="3091580"/>
            <a:ext cx="305083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accent2"/>
                </a:solidFill>
              </a:rPr>
              <a:t>기타 웹 </a:t>
            </a:r>
            <a:r>
              <a:rPr lang="ko-KR" altLang="en-US" b="1" dirty="0" err="1">
                <a:solidFill>
                  <a:schemeClr val="accent2"/>
                </a:solidFill>
              </a:rPr>
              <a:t>크롤러에</a:t>
            </a:r>
            <a:r>
              <a:rPr lang="ko-KR" altLang="en-US" b="1" dirty="0">
                <a:solidFill>
                  <a:schemeClr val="accent2"/>
                </a:solidFill>
              </a:rPr>
              <a:t> 대한 검색</a:t>
            </a:r>
            <a:endParaRPr lang="en-US" altLang="ko-KR" b="1" dirty="0">
              <a:solidFill>
                <a:schemeClr val="accent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F44D911-587B-EC4E-877F-EF6D3CA68FC6}"/>
              </a:ext>
            </a:extLst>
          </p:cNvPr>
          <p:cNvSpPr/>
          <p:nvPr/>
        </p:nvSpPr>
        <p:spPr>
          <a:xfrm>
            <a:off x="783771" y="4242453"/>
            <a:ext cx="9685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https://ko.wikipedia.org/wiki</a:t>
            </a:r>
            <a:r>
              <a:rPr lang="en" altLang="ko-KR" u="sng" dirty="0">
                <a:solidFill>
                  <a:schemeClr val="bg1"/>
                </a:solidFill>
              </a:rPr>
              <a:t>/</a:t>
            </a:r>
            <a:r>
              <a:rPr lang="ko-KR" altLang="en-US" u="sng" dirty="0">
                <a:solidFill>
                  <a:schemeClr val="bg1"/>
                </a:solidFill>
              </a:rPr>
              <a:t>웹</a:t>
            </a:r>
            <a:r>
              <a:rPr lang="en-US" altLang="ko-KR" u="sng" dirty="0">
                <a:solidFill>
                  <a:schemeClr val="bg1"/>
                </a:solidFill>
              </a:rPr>
              <a:t>_</a:t>
            </a:r>
            <a:r>
              <a:rPr lang="ko-KR" altLang="en-US" u="sng" dirty="0" err="1">
                <a:solidFill>
                  <a:schemeClr val="bg1"/>
                </a:solidFill>
              </a:rPr>
              <a:t>크롤러</a:t>
            </a:r>
            <a:endParaRPr lang="ko-KR" altLang="en-US" u="sng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049380-00B2-8D41-AC98-99F8D8409EFC}"/>
              </a:ext>
            </a:extLst>
          </p:cNvPr>
          <p:cNvSpPr/>
          <p:nvPr/>
        </p:nvSpPr>
        <p:spPr>
          <a:xfrm>
            <a:off x="755211" y="4783135"/>
            <a:ext cx="2345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http://crawljax.com/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81C124-670D-C445-B760-638EA323338B}"/>
              </a:ext>
            </a:extLst>
          </p:cNvPr>
          <p:cNvSpPr/>
          <p:nvPr/>
        </p:nvSpPr>
        <p:spPr>
          <a:xfrm>
            <a:off x="783771" y="5241889"/>
            <a:ext cx="8627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https://frontera.readthedocs.io/en/v0.2.0/topics/what-is-a-crawl-frontier.html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E35FAA-EF4A-3948-9B25-51262A381B26}"/>
              </a:ext>
            </a:extLst>
          </p:cNvPr>
          <p:cNvSpPr/>
          <p:nvPr/>
        </p:nvSpPr>
        <p:spPr>
          <a:xfrm>
            <a:off x="783771" y="5733304"/>
            <a:ext cx="114082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https://developer.mozilla.org/ko/docs/Web/API/Document_Object_Model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44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62FF0B-4940-EE4E-B083-84AD0FDF88E0}"/>
              </a:ext>
            </a:extLst>
          </p:cNvPr>
          <p:cNvSpPr/>
          <p:nvPr/>
        </p:nvSpPr>
        <p:spPr>
          <a:xfrm>
            <a:off x="0" y="361226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9E34260-0CCF-D641-9483-0AA13AC87F46}"/>
              </a:ext>
            </a:extLst>
          </p:cNvPr>
          <p:cNvSpPr/>
          <p:nvPr/>
        </p:nvSpPr>
        <p:spPr>
          <a:xfrm>
            <a:off x="259893" y="242877"/>
            <a:ext cx="5518159" cy="714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Index</a:t>
            </a:r>
            <a:endParaRPr lang="en-US" altLang="ko-KR" sz="2800" b="1" i="1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800" i="1" kern="0" dirty="0">
                <a:solidFill>
                  <a:prstClr val="white"/>
                </a:solidFill>
              </a:rPr>
              <a:t>전북대학교 컴퓨터공학부 정보검색 </a:t>
            </a:r>
            <a:r>
              <a:rPr lang="en-US" altLang="ko-KR" sz="800" i="1" kern="0" dirty="0">
                <a:solidFill>
                  <a:prstClr val="white"/>
                </a:solidFill>
              </a:rPr>
              <a:t>1</a:t>
            </a:r>
            <a:r>
              <a:rPr lang="ko-KR" altLang="en-US" sz="800" i="1" kern="0" dirty="0">
                <a:solidFill>
                  <a:prstClr val="white"/>
                </a:solidFill>
              </a:rPr>
              <a:t>분반</a:t>
            </a:r>
            <a:r>
              <a:rPr lang="en-US" altLang="ko-KR" sz="800" i="1" kern="0" dirty="0">
                <a:solidFill>
                  <a:prstClr val="white"/>
                </a:solidFill>
              </a:rPr>
              <a:t>(</a:t>
            </a:r>
            <a:r>
              <a:rPr lang="ko-KR" altLang="en-US" sz="800" i="1" kern="0" dirty="0">
                <a:solidFill>
                  <a:prstClr val="white"/>
                </a:solidFill>
              </a:rPr>
              <a:t>이경순 교수</a:t>
            </a:r>
            <a:r>
              <a:rPr lang="en-US" altLang="ko-KR" sz="800" i="1" kern="0" dirty="0">
                <a:solidFill>
                  <a:prstClr val="white"/>
                </a:solidFill>
              </a:rPr>
              <a:t>)</a:t>
            </a:r>
            <a:r>
              <a:rPr lang="ko-KR" altLang="en-US" sz="800" i="1" kern="0" dirty="0">
                <a:solidFill>
                  <a:prstClr val="white"/>
                </a:solidFill>
              </a:rPr>
              <a:t> </a:t>
            </a:r>
            <a:r>
              <a:rPr lang="en-US" altLang="ko-KR" sz="800" i="1" kern="0" dirty="0">
                <a:solidFill>
                  <a:prstClr val="white"/>
                </a:solidFill>
              </a:rPr>
              <a:t> </a:t>
            </a:r>
            <a:r>
              <a:rPr lang="ko-KR" altLang="en-US" sz="800" i="1" kern="0" dirty="0">
                <a:solidFill>
                  <a:prstClr val="white"/>
                </a:solidFill>
              </a:rPr>
              <a:t>웹 </a:t>
            </a:r>
            <a:r>
              <a:rPr lang="ko-KR" altLang="en-US" sz="800" i="1" kern="0" dirty="0" err="1">
                <a:solidFill>
                  <a:prstClr val="white"/>
                </a:solidFill>
              </a:rPr>
              <a:t>크롤러</a:t>
            </a:r>
            <a:r>
              <a:rPr lang="ko-KR" altLang="en-US" sz="800" i="1" kern="0" dirty="0">
                <a:solidFill>
                  <a:prstClr val="white"/>
                </a:solidFill>
              </a:rPr>
              <a:t> 조사</a:t>
            </a:r>
            <a:endParaRPr lang="ko-KR" altLang="en-US" sz="800" kern="0" dirty="0">
              <a:solidFill>
                <a:prstClr val="white"/>
              </a:solidFill>
            </a:endParaRPr>
          </a:p>
        </p:txBody>
      </p:sp>
      <p:sp>
        <p:nvSpPr>
          <p:cNvPr id="22" name="사각형: 둥근 위쪽 모서리 6">
            <a:extLst>
              <a:ext uri="{FF2B5EF4-FFF2-40B4-BE49-F238E27FC236}">
                <a16:creationId xmlns:a16="http://schemas.microsoft.com/office/drawing/2014/main" id="{A5EBA485-2064-FF40-8901-DD879CD505E3}"/>
              </a:ext>
            </a:extLst>
          </p:cNvPr>
          <p:cNvSpPr/>
          <p:nvPr/>
        </p:nvSpPr>
        <p:spPr>
          <a:xfrm rot="5400000">
            <a:off x="8085142" y="-141925"/>
            <a:ext cx="919612" cy="4889500"/>
          </a:xfrm>
          <a:prstGeom prst="round2SameRect">
            <a:avLst>
              <a:gd name="adj1" fmla="val 16619"/>
              <a:gd name="adj2" fmla="val 0"/>
            </a:avLst>
          </a:prstGeom>
          <a:solidFill>
            <a:srgbClr val="181E2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</a:endParaRPr>
          </a:p>
        </p:txBody>
      </p:sp>
      <p:sp>
        <p:nvSpPr>
          <p:cNvPr id="31" name="Freeform 11">
            <a:extLst>
              <a:ext uri="{FF2B5EF4-FFF2-40B4-BE49-F238E27FC236}">
                <a16:creationId xmlns:a16="http://schemas.microsoft.com/office/drawing/2014/main" id="{BD2270BD-A6EB-8B4F-8A0C-8C92FB42B229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6437271" y="2077814"/>
            <a:ext cx="367537" cy="451232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83A3E5C-E7DB-8542-AB88-DB46079F1DFD}"/>
              </a:ext>
            </a:extLst>
          </p:cNvPr>
          <p:cNvSpPr/>
          <p:nvPr/>
        </p:nvSpPr>
        <p:spPr>
          <a:xfrm>
            <a:off x="7000013" y="2007583"/>
            <a:ext cx="3089869" cy="590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Web Crawler ?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</a:rPr>
              <a:t>정의와 발전과정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5" name="사각형: 둥근 위쪽 모서리 20">
            <a:extLst>
              <a:ext uri="{FF2B5EF4-FFF2-40B4-BE49-F238E27FC236}">
                <a16:creationId xmlns:a16="http://schemas.microsoft.com/office/drawing/2014/main" id="{DFED0310-7FE0-F44B-9279-6530349F7D81}"/>
              </a:ext>
            </a:extLst>
          </p:cNvPr>
          <p:cNvSpPr/>
          <p:nvPr/>
        </p:nvSpPr>
        <p:spPr>
          <a:xfrm rot="5400000">
            <a:off x="8080944" y="1273981"/>
            <a:ext cx="919612" cy="4889500"/>
          </a:xfrm>
          <a:prstGeom prst="round2SameRect">
            <a:avLst>
              <a:gd name="adj1" fmla="val 16619"/>
              <a:gd name="adj2" fmla="val 0"/>
            </a:avLst>
          </a:prstGeom>
          <a:solidFill>
            <a:srgbClr val="181E26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18B2164-FBC5-1B47-BB7E-B9BB147ABB8F}"/>
              </a:ext>
            </a:extLst>
          </p:cNvPr>
          <p:cNvSpPr/>
          <p:nvPr/>
        </p:nvSpPr>
        <p:spPr>
          <a:xfrm>
            <a:off x="7000013" y="3429000"/>
            <a:ext cx="3089869" cy="590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How to Web Crawler operate ?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</a:rPr>
              <a:t>작동원리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A1F0C3A7-01E2-9F4A-831A-DAC3F69455A4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6399246" y="3493115"/>
            <a:ext cx="367537" cy="451232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48" name="사각형: 둥근 위쪽 모서리 6">
            <a:extLst>
              <a:ext uri="{FF2B5EF4-FFF2-40B4-BE49-F238E27FC236}">
                <a16:creationId xmlns:a16="http://schemas.microsoft.com/office/drawing/2014/main" id="{E3DABF9F-A324-CD46-B4AE-A3736575EDF2}"/>
              </a:ext>
            </a:extLst>
          </p:cNvPr>
          <p:cNvSpPr/>
          <p:nvPr/>
        </p:nvSpPr>
        <p:spPr>
          <a:xfrm rot="5400000">
            <a:off x="8080944" y="2689887"/>
            <a:ext cx="919612" cy="4889500"/>
          </a:xfrm>
          <a:prstGeom prst="round2SameRect">
            <a:avLst>
              <a:gd name="adj1" fmla="val 16619"/>
              <a:gd name="adj2" fmla="val 0"/>
            </a:avLst>
          </a:prstGeom>
          <a:solidFill>
            <a:srgbClr val="181E2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</a:endParaRPr>
          </a:p>
        </p:txBody>
      </p:sp>
      <p:grpSp>
        <p:nvGrpSpPr>
          <p:cNvPr id="49" name="Group 20">
            <a:extLst>
              <a:ext uri="{FF2B5EF4-FFF2-40B4-BE49-F238E27FC236}">
                <a16:creationId xmlns:a16="http://schemas.microsoft.com/office/drawing/2014/main" id="{1C9EA2A4-1B0E-314C-8D8D-954E1C1DF4B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51885" y="4909626"/>
            <a:ext cx="329915" cy="450019"/>
            <a:chOff x="2597" y="4163"/>
            <a:chExt cx="217" cy="296"/>
          </a:xfrm>
          <a:solidFill>
            <a:schemeClr val="bg1">
              <a:lumMod val="75000"/>
            </a:schemeClr>
          </a:solidFill>
        </p:grpSpPr>
        <p:sp>
          <p:nvSpPr>
            <p:cNvPr id="50" name="Freeform 22">
              <a:extLst>
                <a:ext uri="{FF2B5EF4-FFF2-40B4-BE49-F238E27FC236}">
                  <a16:creationId xmlns:a16="http://schemas.microsoft.com/office/drawing/2014/main" id="{C3FAA693-1492-EA49-9C8D-97F15E0C5E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51" name="Freeform 23">
              <a:extLst>
                <a:ext uri="{FF2B5EF4-FFF2-40B4-BE49-F238E27FC236}">
                  <a16:creationId xmlns:a16="http://schemas.microsoft.com/office/drawing/2014/main" id="{BAB913E3-1F4D-1C4D-B672-E02C27D03C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52" name="Freeform 24">
              <a:extLst>
                <a:ext uri="{FF2B5EF4-FFF2-40B4-BE49-F238E27FC236}">
                  <a16:creationId xmlns:a16="http://schemas.microsoft.com/office/drawing/2014/main" id="{903D09E4-FABE-9840-8165-CF2070ACD5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53" name="Freeform 25">
              <a:extLst>
                <a:ext uri="{FF2B5EF4-FFF2-40B4-BE49-F238E27FC236}">
                  <a16:creationId xmlns:a16="http://schemas.microsoft.com/office/drawing/2014/main" id="{E9E32B8A-DB7F-F04C-978E-665847AB44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schemeClr val="bg1"/>
                </a:solidFill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41823CB-22AD-8A45-98CE-2F2A33646002}"/>
              </a:ext>
            </a:extLst>
          </p:cNvPr>
          <p:cNvSpPr/>
          <p:nvPr/>
        </p:nvSpPr>
        <p:spPr>
          <a:xfrm>
            <a:off x="6995815" y="4839395"/>
            <a:ext cx="3089869" cy="590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Let’s practice Web Crawler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>
                <a:solidFill>
                  <a:schemeClr val="bg1"/>
                </a:solidFill>
              </a:rPr>
              <a:t>!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</a:rPr>
              <a:t>Python</a:t>
            </a:r>
            <a:r>
              <a:rPr lang="ko-KR" altLang="en-US" sz="1100" dirty="0">
                <a:solidFill>
                  <a:schemeClr val="bg1"/>
                </a:solidFill>
              </a:rPr>
              <a:t>을 이용한 실습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920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62FF0B-4940-EE4E-B083-84AD0FDF88E0}"/>
              </a:ext>
            </a:extLst>
          </p:cNvPr>
          <p:cNvSpPr/>
          <p:nvPr/>
        </p:nvSpPr>
        <p:spPr>
          <a:xfrm>
            <a:off x="0" y="361226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9E34260-0CCF-D641-9483-0AA13AC87F46}"/>
              </a:ext>
            </a:extLst>
          </p:cNvPr>
          <p:cNvSpPr/>
          <p:nvPr/>
        </p:nvSpPr>
        <p:spPr>
          <a:xfrm>
            <a:off x="259893" y="242877"/>
            <a:ext cx="5518159" cy="714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Web Crawler ?</a:t>
            </a:r>
            <a:endParaRPr lang="en-US" altLang="ko-KR" sz="2800" b="1" i="1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800" i="1" kern="0" dirty="0">
                <a:solidFill>
                  <a:prstClr val="white"/>
                </a:solidFill>
              </a:rPr>
              <a:t>정의와 발전과정</a:t>
            </a:r>
            <a:endParaRPr lang="ko-KR" altLang="en-US" sz="800" kern="0" dirty="0">
              <a:solidFill>
                <a:prstClr val="white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6A15B30-F97F-E548-AEC0-5EABD10919EF}"/>
              </a:ext>
            </a:extLst>
          </p:cNvPr>
          <p:cNvSpPr/>
          <p:nvPr/>
        </p:nvSpPr>
        <p:spPr>
          <a:xfrm>
            <a:off x="1731949" y="3364216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A128B48-D824-6146-A7CF-621A1AC7DDC4}"/>
              </a:ext>
            </a:extLst>
          </p:cNvPr>
          <p:cNvSpPr/>
          <p:nvPr/>
        </p:nvSpPr>
        <p:spPr>
          <a:xfrm>
            <a:off x="1731948" y="56442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3E6DC1E8-ACA7-BE44-98D0-5F94F01FE54C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802865" y="3442338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cxnSp>
        <p:nvCxnSpPr>
          <p:cNvPr id="10" name="직선 연결선 2">
            <a:extLst>
              <a:ext uri="{FF2B5EF4-FFF2-40B4-BE49-F238E27FC236}">
                <a16:creationId xmlns:a16="http://schemas.microsoft.com/office/drawing/2014/main" id="{FA30BD82-C68D-194A-AD41-063B5D42BF01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1870061" y="3640441"/>
            <a:ext cx="1" cy="20037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2F57F8-5005-9D47-B12B-F7EA0D37C610}"/>
              </a:ext>
            </a:extLst>
          </p:cNvPr>
          <p:cNvSpPr/>
          <p:nvPr/>
        </p:nvSpPr>
        <p:spPr>
          <a:xfrm>
            <a:off x="1278669" y="1375088"/>
            <a:ext cx="1031936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FFC000"/>
                </a:solidFill>
              </a:rPr>
              <a:t>조직적</a:t>
            </a:r>
            <a:r>
              <a:rPr lang="en-US" altLang="ko-KR" sz="1600" b="1" dirty="0">
                <a:solidFill>
                  <a:srgbClr val="FFC000"/>
                </a:solidFill>
              </a:rPr>
              <a:t>,</a:t>
            </a:r>
            <a:r>
              <a:rPr lang="ko-KR" altLang="en-US" sz="1600" b="1" dirty="0">
                <a:solidFill>
                  <a:srgbClr val="FFC000"/>
                </a:solidFill>
              </a:rPr>
              <a:t> 자동화된 방법</a:t>
            </a:r>
            <a:r>
              <a:rPr lang="ko-KR" altLang="en-US" sz="1400" dirty="0">
                <a:solidFill>
                  <a:prstClr val="white"/>
                </a:solidFill>
              </a:rPr>
              <a:t>으로 </a:t>
            </a:r>
            <a:r>
              <a:rPr lang="ko-KR" altLang="en-US" sz="1600" b="1" dirty="0" err="1">
                <a:solidFill>
                  <a:prstClr val="white"/>
                </a:solidFill>
              </a:rPr>
              <a:t>월드와이드</a:t>
            </a:r>
            <a:r>
              <a:rPr lang="ko-KR" altLang="en-US" sz="1600" b="1" dirty="0">
                <a:solidFill>
                  <a:prstClr val="white"/>
                </a:solidFill>
              </a:rPr>
              <a:t> 웹</a:t>
            </a:r>
            <a:r>
              <a:rPr lang="en-US" altLang="ko-KR" sz="1600" b="1" dirty="0">
                <a:solidFill>
                  <a:prstClr val="white"/>
                </a:solidFill>
              </a:rPr>
              <a:t>(WWW)</a:t>
            </a:r>
            <a:r>
              <a:rPr lang="ko-KR" altLang="en-US" sz="1400" dirty="0">
                <a:solidFill>
                  <a:prstClr val="white"/>
                </a:solidFill>
              </a:rPr>
              <a:t>을</a:t>
            </a:r>
            <a:r>
              <a:rPr lang="ko-KR" altLang="en-US" sz="1400" b="1" dirty="0">
                <a:solidFill>
                  <a:prstClr val="white"/>
                </a:solidFill>
              </a:rPr>
              <a:t> </a:t>
            </a:r>
            <a:r>
              <a:rPr lang="ko-KR" altLang="en-US" sz="1600" b="1" dirty="0">
                <a:solidFill>
                  <a:srgbClr val="FFC000"/>
                </a:solidFill>
              </a:rPr>
              <a:t>탐색</a:t>
            </a:r>
            <a:r>
              <a:rPr lang="ko-KR" altLang="en-US" sz="1400" dirty="0">
                <a:solidFill>
                  <a:prstClr val="white"/>
                </a:solidFill>
              </a:rPr>
              <a:t>하는 </a:t>
            </a:r>
            <a:r>
              <a:rPr lang="ko-KR" altLang="en-US" sz="1600" b="1" dirty="0">
                <a:solidFill>
                  <a:prstClr val="white"/>
                </a:solidFill>
              </a:rPr>
              <a:t>컴퓨터 프로그램</a:t>
            </a:r>
            <a:r>
              <a:rPr lang="ko-KR" altLang="en-US" sz="1400" dirty="0">
                <a:solidFill>
                  <a:prstClr val="white"/>
                </a:solidFill>
              </a:rPr>
              <a:t>이다</a:t>
            </a:r>
            <a:r>
              <a:rPr lang="en-US" altLang="ko-KR" sz="1400" b="1" dirty="0">
                <a:solidFill>
                  <a:prstClr val="white"/>
                </a:solidFill>
              </a:rPr>
              <a:t>. </a:t>
            </a:r>
            <a:r>
              <a:rPr lang="en-US" altLang="ko-KR" sz="1100" dirty="0">
                <a:solidFill>
                  <a:prstClr val="white"/>
                </a:solidFill>
              </a:rPr>
              <a:t>(</a:t>
            </a:r>
            <a:r>
              <a:rPr lang="ko-KR" altLang="en-US" sz="1100" dirty="0">
                <a:solidFill>
                  <a:prstClr val="white"/>
                </a:solidFill>
              </a:rPr>
              <a:t>위키피디아 웹 </a:t>
            </a:r>
            <a:r>
              <a:rPr lang="ko-KR" altLang="en-US" sz="1100" dirty="0" err="1">
                <a:solidFill>
                  <a:prstClr val="white"/>
                </a:solidFill>
              </a:rPr>
              <a:t>크롤러</a:t>
            </a:r>
            <a:r>
              <a:rPr lang="en-US" altLang="ko-KR" sz="1100" dirty="0">
                <a:solidFill>
                  <a:prstClr val="white"/>
                </a:solidFill>
              </a:rPr>
              <a:t>)</a:t>
            </a: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E4CB1A7-21F2-E345-8D60-2D2560EC41C2}"/>
              </a:ext>
            </a:extLst>
          </p:cNvPr>
          <p:cNvSpPr/>
          <p:nvPr/>
        </p:nvSpPr>
        <p:spPr>
          <a:xfrm>
            <a:off x="1745110" y="4510645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A8C04974-0AD7-274B-BF9E-2672FC622457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822745" y="4589465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B13C9BE8-5EAF-2D4E-805D-A876A655DD25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822745" y="5726453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95CA2E-DBCB-CE45-B842-796F60D7ED54}"/>
              </a:ext>
            </a:extLst>
          </p:cNvPr>
          <p:cNvSpPr txBox="1"/>
          <p:nvPr/>
        </p:nvSpPr>
        <p:spPr>
          <a:xfrm>
            <a:off x="1278669" y="2308883"/>
            <a:ext cx="2246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err="1">
                <a:solidFill>
                  <a:schemeClr val="bg1"/>
                </a:solidFill>
              </a:rPr>
              <a:t>크롤링을</a:t>
            </a:r>
            <a:r>
              <a:rPr kumimoji="1" lang="ko-KR" altLang="en-US" b="1" dirty="0">
                <a:solidFill>
                  <a:schemeClr val="bg1"/>
                </a:solidFill>
              </a:rPr>
              <a:t> 하는 </a:t>
            </a:r>
            <a:r>
              <a:rPr kumimoji="1" lang="ko-KR" altLang="en-US" sz="2000" b="1" dirty="0">
                <a:solidFill>
                  <a:srgbClr val="FF0000"/>
                </a:solidFill>
              </a:rPr>
              <a:t>이유</a:t>
            </a:r>
            <a:endParaRPr kumimoji="1"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29AE0C-5928-6D41-AA87-8E61BA88109A}"/>
              </a:ext>
            </a:extLst>
          </p:cNvPr>
          <p:cNvSpPr txBox="1"/>
          <p:nvPr/>
        </p:nvSpPr>
        <p:spPr>
          <a:xfrm>
            <a:off x="2269803" y="3344959"/>
            <a:ext cx="6383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solidFill>
                  <a:schemeClr val="bg1"/>
                </a:solidFill>
              </a:rPr>
              <a:t>Content indexing for search engines</a:t>
            </a:r>
            <a:r>
              <a:rPr kumimoji="1" lang="en-US" altLang="ko-KR" sz="1600" b="1" dirty="0">
                <a:solidFill>
                  <a:schemeClr val="accent2"/>
                </a:solidFill>
              </a:rPr>
              <a:t> ( </a:t>
            </a:r>
            <a:r>
              <a:rPr kumimoji="1" lang="ko-KR" altLang="en-US" sz="1600" b="1" dirty="0">
                <a:solidFill>
                  <a:schemeClr val="accent2"/>
                </a:solidFill>
              </a:rPr>
              <a:t>검색 엔진의 색인 컨텐츠</a:t>
            </a:r>
            <a:r>
              <a:rPr kumimoji="1" lang="en-US" altLang="ko-KR" sz="1600" b="1" dirty="0">
                <a:solidFill>
                  <a:schemeClr val="accent2"/>
                </a:solidFill>
              </a:rPr>
              <a:t> )</a:t>
            </a:r>
            <a:endParaRPr kumimoji="1" lang="ko-KR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B4A311-D0EC-BD48-8044-E8F279FD45BB}"/>
              </a:ext>
            </a:extLst>
          </p:cNvPr>
          <p:cNvSpPr txBox="1"/>
          <p:nvPr/>
        </p:nvSpPr>
        <p:spPr>
          <a:xfrm>
            <a:off x="2269803" y="4404836"/>
            <a:ext cx="6434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solidFill>
                  <a:schemeClr val="bg1"/>
                </a:solidFill>
              </a:rPr>
              <a:t>Automated testing and model checking of the web application </a:t>
            </a:r>
          </a:p>
          <a:p>
            <a:r>
              <a:rPr kumimoji="1" lang="en-US" altLang="ko-KR" sz="1600" b="1" dirty="0">
                <a:solidFill>
                  <a:schemeClr val="accent2"/>
                </a:solidFill>
              </a:rPr>
              <a:t>( </a:t>
            </a:r>
            <a:r>
              <a:rPr kumimoji="1" lang="ko-KR" altLang="en-US" sz="1600" b="1" dirty="0">
                <a:solidFill>
                  <a:schemeClr val="accent2"/>
                </a:solidFill>
              </a:rPr>
              <a:t>웹 어플리케이션에서 자동화된 테스트와 모델 체크를 위함</a:t>
            </a:r>
            <a:r>
              <a:rPr kumimoji="1" lang="en-US" altLang="ko-KR" sz="1600" b="1" dirty="0">
                <a:solidFill>
                  <a:schemeClr val="accent2"/>
                </a:solidFill>
              </a:rPr>
              <a:t>)</a:t>
            </a:r>
            <a:endParaRPr kumimoji="1" lang="ko-KR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25B8C5-CB2B-034D-9DDC-2F48787A5763}"/>
              </a:ext>
            </a:extLst>
          </p:cNvPr>
          <p:cNvSpPr txBox="1"/>
          <p:nvPr/>
        </p:nvSpPr>
        <p:spPr>
          <a:xfrm>
            <a:off x="2374190" y="5489936"/>
            <a:ext cx="5820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solidFill>
                  <a:schemeClr val="bg1"/>
                </a:solidFill>
              </a:rPr>
              <a:t>Automated security testing and vulnerability assessment </a:t>
            </a:r>
          </a:p>
          <a:p>
            <a:r>
              <a:rPr kumimoji="1" lang="en-US" altLang="ko-KR" sz="1600" b="1" dirty="0">
                <a:solidFill>
                  <a:schemeClr val="accent2"/>
                </a:solidFill>
              </a:rPr>
              <a:t>( </a:t>
            </a:r>
            <a:r>
              <a:rPr kumimoji="1" lang="ko-KR" altLang="en-US" sz="1600" b="1" dirty="0">
                <a:solidFill>
                  <a:schemeClr val="accent2"/>
                </a:solidFill>
              </a:rPr>
              <a:t>자동화된 보안 테스트와 취약점 평가를 위함</a:t>
            </a:r>
            <a:r>
              <a:rPr kumimoji="1" lang="en-US" altLang="ko-KR" sz="1600" b="1" dirty="0">
                <a:solidFill>
                  <a:schemeClr val="accent2"/>
                </a:solidFill>
              </a:rPr>
              <a:t>)</a:t>
            </a:r>
            <a:endParaRPr kumimoji="1" lang="ko-KR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1FFD70-1C5C-2E42-A2F6-D7E716D356C5}"/>
              </a:ext>
            </a:extLst>
          </p:cNvPr>
          <p:cNvSpPr/>
          <p:nvPr/>
        </p:nvSpPr>
        <p:spPr>
          <a:xfrm>
            <a:off x="5573367" y="6160737"/>
            <a:ext cx="52425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sz="1200" dirty="0" err="1">
                <a:solidFill>
                  <a:schemeClr val="bg1"/>
                </a:solidFill>
              </a:rPr>
              <a:t>Seyed</a:t>
            </a:r>
            <a:r>
              <a:rPr lang="en" altLang="ko-KR" sz="1200" dirty="0">
                <a:solidFill>
                  <a:schemeClr val="bg1"/>
                </a:solidFill>
              </a:rPr>
              <a:t> M. </a:t>
            </a:r>
            <a:r>
              <a:rPr lang="en" altLang="ko-KR" sz="1200" dirty="0" err="1">
                <a:solidFill>
                  <a:schemeClr val="bg1"/>
                </a:solidFill>
              </a:rPr>
              <a:t>Mirtaheri</a:t>
            </a:r>
            <a:r>
              <a:rPr lang="en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 외 </a:t>
            </a:r>
            <a:r>
              <a:rPr lang="en-US" altLang="ko-KR" sz="1200" dirty="0">
                <a:solidFill>
                  <a:schemeClr val="bg1"/>
                </a:solidFill>
              </a:rPr>
              <a:t>4</a:t>
            </a:r>
            <a:r>
              <a:rPr lang="ko-KR" altLang="en-US" sz="1200" dirty="0">
                <a:solidFill>
                  <a:schemeClr val="bg1"/>
                </a:solidFill>
              </a:rPr>
              <a:t>명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”A Brief History of Web Crawlers”.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(2014)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p1</a:t>
            </a:r>
            <a:endParaRPr lang="en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314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62FF0B-4940-EE4E-B083-84AD0FDF88E0}"/>
              </a:ext>
            </a:extLst>
          </p:cNvPr>
          <p:cNvSpPr/>
          <p:nvPr/>
        </p:nvSpPr>
        <p:spPr>
          <a:xfrm>
            <a:off x="0" y="361226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9E34260-0CCF-D641-9483-0AA13AC87F46}"/>
              </a:ext>
            </a:extLst>
          </p:cNvPr>
          <p:cNvSpPr/>
          <p:nvPr/>
        </p:nvSpPr>
        <p:spPr>
          <a:xfrm>
            <a:off x="259893" y="242877"/>
            <a:ext cx="5518159" cy="714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Web Crawler ?</a:t>
            </a:r>
            <a:endParaRPr lang="en-US" altLang="ko-KR" sz="2800" b="1" i="1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800" i="1" kern="0" dirty="0">
                <a:solidFill>
                  <a:prstClr val="white"/>
                </a:solidFill>
              </a:rPr>
              <a:t>정의와 발전과정</a:t>
            </a:r>
            <a:endParaRPr lang="ko-KR" altLang="en-US" sz="800" kern="0" dirty="0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C3CE2CA-4908-6D4D-BD15-A32FA113D6BF}"/>
              </a:ext>
            </a:extLst>
          </p:cNvPr>
          <p:cNvSpPr/>
          <p:nvPr/>
        </p:nvSpPr>
        <p:spPr>
          <a:xfrm>
            <a:off x="528985" y="3265417"/>
            <a:ext cx="36000" cy="3600000"/>
          </a:xfrm>
          <a:prstGeom prst="rect">
            <a:avLst/>
          </a:prstGeom>
          <a:solidFill>
            <a:srgbClr val="18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3DDE9B5-ADB9-ED4A-B3DA-311B79F076C1}"/>
              </a:ext>
            </a:extLst>
          </p:cNvPr>
          <p:cNvSpPr/>
          <p:nvPr/>
        </p:nvSpPr>
        <p:spPr>
          <a:xfrm>
            <a:off x="0" y="1600394"/>
            <a:ext cx="12192000" cy="919611"/>
          </a:xfrm>
          <a:prstGeom prst="rect">
            <a:avLst/>
          </a:prstGeom>
          <a:solidFill>
            <a:srgbClr val="18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28" name="직선 연결선 6">
            <a:extLst>
              <a:ext uri="{FF2B5EF4-FFF2-40B4-BE49-F238E27FC236}">
                <a16:creationId xmlns:a16="http://schemas.microsoft.com/office/drawing/2014/main" id="{492B07EB-3B8A-0240-812B-071E273E0B74}"/>
              </a:ext>
            </a:extLst>
          </p:cNvPr>
          <p:cNvCxnSpPr/>
          <p:nvPr/>
        </p:nvCxnSpPr>
        <p:spPr>
          <a:xfrm flipH="1">
            <a:off x="2819845" y="1850712"/>
            <a:ext cx="232229" cy="4499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D114C6-9B89-9E44-9ABC-E29FAD2572E8}"/>
              </a:ext>
            </a:extLst>
          </p:cNvPr>
          <p:cNvSpPr/>
          <p:nvPr/>
        </p:nvSpPr>
        <p:spPr>
          <a:xfrm>
            <a:off x="733698" y="1795616"/>
            <a:ext cx="1350242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Traditional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2913097-A6E0-2940-B8FA-7821455E9DE2}"/>
              </a:ext>
            </a:extLst>
          </p:cNvPr>
          <p:cNvSpPr/>
          <p:nvPr/>
        </p:nvSpPr>
        <p:spPr>
          <a:xfrm>
            <a:off x="4087292" y="1795616"/>
            <a:ext cx="753732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Deep</a:t>
            </a:r>
          </a:p>
        </p:txBody>
      </p:sp>
      <p:cxnSp>
        <p:nvCxnSpPr>
          <p:cNvPr id="32" name="직선 연결선 43">
            <a:extLst>
              <a:ext uri="{FF2B5EF4-FFF2-40B4-BE49-F238E27FC236}">
                <a16:creationId xmlns:a16="http://schemas.microsoft.com/office/drawing/2014/main" id="{BE923660-BBF1-B648-9151-A8C4EAFC1E24}"/>
              </a:ext>
            </a:extLst>
          </p:cNvPr>
          <p:cNvCxnSpPr/>
          <p:nvPr/>
        </p:nvCxnSpPr>
        <p:spPr>
          <a:xfrm flipH="1">
            <a:off x="5874127" y="1832293"/>
            <a:ext cx="232229" cy="4499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BAEEC6E-C19C-294E-BF98-174438EAC9E5}"/>
              </a:ext>
            </a:extLst>
          </p:cNvPr>
          <p:cNvSpPr/>
          <p:nvPr/>
        </p:nvSpPr>
        <p:spPr>
          <a:xfrm>
            <a:off x="6494365" y="1712057"/>
            <a:ext cx="1864613" cy="7289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RIA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</a:rPr>
              <a:t>(Rich Internet Application)</a:t>
            </a:r>
          </a:p>
        </p:txBody>
      </p:sp>
      <p:cxnSp>
        <p:nvCxnSpPr>
          <p:cNvPr id="34" name="직선 연결선 45">
            <a:extLst>
              <a:ext uri="{FF2B5EF4-FFF2-40B4-BE49-F238E27FC236}">
                <a16:creationId xmlns:a16="http://schemas.microsoft.com/office/drawing/2014/main" id="{9CF6F957-38FA-104F-BDB9-16CE108EF2E3}"/>
              </a:ext>
            </a:extLst>
          </p:cNvPr>
          <p:cNvCxnSpPr/>
          <p:nvPr/>
        </p:nvCxnSpPr>
        <p:spPr>
          <a:xfrm flipH="1">
            <a:off x="8699934" y="1850712"/>
            <a:ext cx="232229" cy="4499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AAC0901-C015-8545-AEF6-E19455BBF8DB}"/>
              </a:ext>
            </a:extLst>
          </p:cNvPr>
          <p:cNvSpPr/>
          <p:nvPr/>
        </p:nvSpPr>
        <p:spPr>
          <a:xfrm>
            <a:off x="9460857" y="1850712"/>
            <a:ext cx="1762022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Unified Model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8B5419-8866-D041-BDD1-C9978B940368}"/>
              </a:ext>
            </a:extLst>
          </p:cNvPr>
          <p:cNvSpPr/>
          <p:nvPr/>
        </p:nvSpPr>
        <p:spPr>
          <a:xfrm rot="10800000">
            <a:off x="528985" y="4957417"/>
            <a:ext cx="36000" cy="190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A6F6D28-0019-BE4C-B386-BC3720532541}"/>
              </a:ext>
            </a:extLst>
          </p:cNvPr>
          <p:cNvSpPr/>
          <p:nvPr/>
        </p:nvSpPr>
        <p:spPr>
          <a:xfrm>
            <a:off x="3382810" y="3265417"/>
            <a:ext cx="36000" cy="3600000"/>
          </a:xfrm>
          <a:prstGeom prst="rect">
            <a:avLst/>
          </a:prstGeom>
          <a:solidFill>
            <a:srgbClr val="18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A47F18B-D5FB-7A40-9482-465C9C15C9C2}"/>
              </a:ext>
            </a:extLst>
          </p:cNvPr>
          <p:cNvSpPr/>
          <p:nvPr/>
        </p:nvSpPr>
        <p:spPr>
          <a:xfrm rot="10800000">
            <a:off x="3382810" y="4957417"/>
            <a:ext cx="36000" cy="190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2612BC6-04EB-EE42-BB10-26F1A68196F4}"/>
              </a:ext>
            </a:extLst>
          </p:cNvPr>
          <p:cNvSpPr/>
          <p:nvPr/>
        </p:nvSpPr>
        <p:spPr>
          <a:xfrm>
            <a:off x="6516551" y="3265417"/>
            <a:ext cx="36000" cy="3600000"/>
          </a:xfrm>
          <a:prstGeom prst="rect">
            <a:avLst/>
          </a:prstGeom>
          <a:solidFill>
            <a:srgbClr val="18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C0DA2A4-3CBA-5D4F-9144-3A9965BB58B9}"/>
              </a:ext>
            </a:extLst>
          </p:cNvPr>
          <p:cNvSpPr/>
          <p:nvPr/>
        </p:nvSpPr>
        <p:spPr>
          <a:xfrm rot="10800000">
            <a:off x="6516551" y="4309416"/>
            <a:ext cx="36000" cy="2556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9A3D0EE-FCF5-AD47-8D7E-EA5564EBD626}"/>
              </a:ext>
            </a:extLst>
          </p:cNvPr>
          <p:cNvSpPr/>
          <p:nvPr/>
        </p:nvSpPr>
        <p:spPr>
          <a:xfrm>
            <a:off x="9482344" y="3265417"/>
            <a:ext cx="36000" cy="3600000"/>
          </a:xfrm>
          <a:prstGeom prst="rect">
            <a:avLst/>
          </a:prstGeom>
          <a:solidFill>
            <a:srgbClr val="18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0C4D598-4413-8A44-BB0F-57341FAEE05C}"/>
              </a:ext>
            </a:extLst>
          </p:cNvPr>
          <p:cNvSpPr/>
          <p:nvPr/>
        </p:nvSpPr>
        <p:spPr>
          <a:xfrm rot="10800000">
            <a:off x="9482344" y="3517416"/>
            <a:ext cx="36000" cy="33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888685-9542-A844-AF5C-95DB60BB5F7E}"/>
              </a:ext>
            </a:extLst>
          </p:cNvPr>
          <p:cNvSpPr/>
          <p:nvPr/>
        </p:nvSpPr>
        <p:spPr>
          <a:xfrm>
            <a:off x="564985" y="4854450"/>
            <a:ext cx="2631202" cy="1052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</a:rPr>
              <a:t>Set of seed URLs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단순 하이퍼링크를 통한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URL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접속</a:t>
            </a:r>
            <a:endParaRPr lang="ko-KR" altLang="en-US" sz="7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C70D1D9-8B47-3340-ACC5-D03404DBE70E}"/>
              </a:ext>
            </a:extLst>
          </p:cNvPr>
          <p:cNvSpPr/>
          <p:nvPr/>
        </p:nvSpPr>
        <p:spPr>
          <a:xfrm>
            <a:off x="3413668" y="4854450"/>
            <a:ext cx="2373778" cy="1675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</a:rPr>
              <a:t>Set of seed URLs</a:t>
            </a:r>
            <a:r>
              <a:rPr lang="ko-KR" altLang="en-US" sz="2400" b="1" dirty="0">
                <a:solidFill>
                  <a:prstClr val="white"/>
                </a:solidFill>
              </a:rPr>
              <a:t> </a:t>
            </a:r>
            <a:r>
              <a:rPr lang="en-US" altLang="ko-KR" sz="2400" b="1" dirty="0">
                <a:solidFill>
                  <a:prstClr val="white"/>
                </a:solidFill>
              </a:rPr>
              <a:t>, User context data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Form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Tag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 사용자에 따른 다른 결과를 얻음</a:t>
            </a:r>
            <a:endParaRPr lang="ko-KR" altLang="en-US" sz="7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E54F5E7-A2C4-8D4C-A57E-120E92C9FF79}"/>
              </a:ext>
            </a:extLst>
          </p:cNvPr>
          <p:cNvSpPr/>
          <p:nvPr/>
        </p:nvSpPr>
        <p:spPr>
          <a:xfrm>
            <a:off x="6542268" y="4191263"/>
            <a:ext cx="2270915" cy="1190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</a:rPr>
              <a:t>Starting page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어플리케이션의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DOM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을 이용한 연결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(JavaScript event,HTML5,Ajax) </a:t>
            </a:r>
            <a:endParaRPr lang="ko-KR" altLang="en-US" sz="7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BCBBCFB-7165-B947-BE1D-36C39D3650A8}"/>
              </a:ext>
            </a:extLst>
          </p:cNvPr>
          <p:cNvSpPr/>
          <p:nvPr/>
        </p:nvSpPr>
        <p:spPr>
          <a:xfrm>
            <a:off x="9502921" y="3417537"/>
            <a:ext cx="2204054" cy="936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</a:rPr>
              <a:t>A seed URL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URL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변화없이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DOM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에 근거함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 클라이언트 측면 이벤트 발생</a:t>
            </a:r>
            <a:endParaRPr lang="ko-KR" altLang="en-US" sz="7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6616F5E-616E-9A4B-BC58-B255296D2414}"/>
              </a:ext>
            </a:extLst>
          </p:cNvPr>
          <p:cNvSpPr/>
          <p:nvPr/>
        </p:nvSpPr>
        <p:spPr>
          <a:xfrm>
            <a:off x="6570978" y="6072618"/>
            <a:ext cx="1120820" cy="5674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</a:rPr>
              <a:t>MS </a:t>
            </a:r>
            <a:r>
              <a:rPr lang="en-US" altLang="ko-KR" sz="1100" b="1" dirty="0" err="1">
                <a:solidFill>
                  <a:schemeClr val="bg1"/>
                </a:solidFill>
              </a:rPr>
              <a:t>Sliverlight</a:t>
            </a:r>
            <a:endParaRPr lang="en-US" altLang="ko-KR" sz="11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</a:rPr>
              <a:t>Oracle JavaFX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D8D4EEA-2C12-9948-9C06-2E221372C3A3}"/>
              </a:ext>
            </a:extLst>
          </p:cNvPr>
          <p:cNvSpPr/>
          <p:nvPr/>
        </p:nvSpPr>
        <p:spPr>
          <a:xfrm>
            <a:off x="6776250" y="1083866"/>
            <a:ext cx="52425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sz="1200" dirty="0" err="1">
                <a:solidFill>
                  <a:schemeClr val="bg1"/>
                </a:solidFill>
              </a:rPr>
              <a:t>Seyed</a:t>
            </a:r>
            <a:r>
              <a:rPr lang="en" altLang="ko-KR" sz="1200" dirty="0">
                <a:solidFill>
                  <a:schemeClr val="bg1"/>
                </a:solidFill>
              </a:rPr>
              <a:t> M. </a:t>
            </a:r>
            <a:r>
              <a:rPr lang="en" altLang="ko-KR" sz="1200" dirty="0" err="1">
                <a:solidFill>
                  <a:schemeClr val="bg1"/>
                </a:solidFill>
              </a:rPr>
              <a:t>Mirtaheri</a:t>
            </a:r>
            <a:r>
              <a:rPr lang="en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 외 </a:t>
            </a:r>
            <a:r>
              <a:rPr lang="en-US" altLang="ko-KR" sz="1200" dirty="0">
                <a:solidFill>
                  <a:schemeClr val="bg1"/>
                </a:solidFill>
              </a:rPr>
              <a:t>4</a:t>
            </a:r>
            <a:r>
              <a:rPr lang="ko-KR" altLang="en-US" sz="1200" dirty="0">
                <a:solidFill>
                  <a:schemeClr val="bg1"/>
                </a:solidFill>
              </a:rPr>
              <a:t>명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”A Brief History of Web Crawlers”.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(2014)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p3</a:t>
            </a:r>
            <a:endParaRPr lang="en" altLang="ko-KR" sz="12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4DA87B-6F41-9D4E-A206-F249498A5B70}"/>
              </a:ext>
            </a:extLst>
          </p:cNvPr>
          <p:cNvSpPr txBox="1"/>
          <p:nvPr/>
        </p:nvSpPr>
        <p:spPr>
          <a:xfrm>
            <a:off x="590702" y="4649640"/>
            <a:ext cx="1362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rgbClr val="FF0000"/>
                </a:solidFill>
              </a:rPr>
              <a:t>Seed :</a:t>
            </a:r>
            <a:r>
              <a:rPr kumimoji="1" lang="ko-KR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ko-KR" sz="1400" dirty="0">
                <a:solidFill>
                  <a:srgbClr val="FF0000"/>
                </a:solidFill>
              </a:rPr>
              <a:t>URL list</a:t>
            </a:r>
            <a:endParaRPr kumimoji="1"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03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E4DC3A-E950-454B-85FE-8CFA420D6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전북대학교 컴퓨터공학부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4A9836-143F-7A4A-A890-227C814E28A8}"/>
              </a:ext>
            </a:extLst>
          </p:cNvPr>
          <p:cNvSpPr/>
          <p:nvPr/>
        </p:nvSpPr>
        <p:spPr>
          <a:xfrm>
            <a:off x="827004" y="1347746"/>
            <a:ext cx="1350242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Traditional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0F5274-650B-2743-8037-16A51FDAD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653" y="957753"/>
            <a:ext cx="6629400" cy="15621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0673330-87FD-A945-9DBF-27263DCCA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671" y="2744824"/>
            <a:ext cx="8053382" cy="340659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9D1AAF-E489-664A-BB84-3A6C771AA0BA}"/>
              </a:ext>
            </a:extLst>
          </p:cNvPr>
          <p:cNvSpPr/>
          <p:nvPr/>
        </p:nvSpPr>
        <p:spPr>
          <a:xfrm>
            <a:off x="6096000" y="527190"/>
            <a:ext cx="52425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sz="1200" dirty="0" err="1">
                <a:solidFill>
                  <a:schemeClr val="bg1"/>
                </a:solidFill>
              </a:rPr>
              <a:t>Seyed</a:t>
            </a:r>
            <a:r>
              <a:rPr lang="en" altLang="ko-KR" sz="1200" dirty="0">
                <a:solidFill>
                  <a:schemeClr val="bg1"/>
                </a:solidFill>
              </a:rPr>
              <a:t> M. </a:t>
            </a:r>
            <a:r>
              <a:rPr lang="en" altLang="ko-KR" sz="1200" dirty="0" err="1">
                <a:solidFill>
                  <a:schemeClr val="bg1"/>
                </a:solidFill>
              </a:rPr>
              <a:t>Mirtaheri</a:t>
            </a:r>
            <a:r>
              <a:rPr lang="en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 외 </a:t>
            </a:r>
            <a:r>
              <a:rPr lang="en-US" altLang="ko-KR" sz="1200" dirty="0">
                <a:solidFill>
                  <a:schemeClr val="bg1"/>
                </a:solidFill>
              </a:rPr>
              <a:t>4</a:t>
            </a:r>
            <a:r>
              <a:rPr lang="ko-KR" altLang="en-US" sz="1200" dirty="0">
                <a:solidFill>
                  <a:schemeClr val="bg1"/>
                </a:solidFill>
              </a:rPr>
              <a:t>명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”A Brief History of Web Crawlers”.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(2014)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p8</a:t>
            </a:r>
            <a:endParaRPr lang="en" altLang="ko-KR" sz="12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21961F-899D-B04B-BA0A-94E4FE3EBEA2}"/>
              </a:ext>
            </a:extLst>
          </p:cNvPr>
          <p:cNvSpPr/>
          <p:nvPr/>
        </p:nvSpPr>
        <p:spPr>
          <a:xfrm>
            <a:off x="0" y="361226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D7F00A9-A346-F74B-B07B-6B94BB597B30}"/>
              </a:ext>
            </a:extLst>
          </p:cNvPr>
          <p:cNvSpPr/>
          <p:nvPr/>
        </p:nvSpPr>
        <p:spPr>
          <a:xfrm>
            <a:off x="259893" y="242877"/>
            <a:ext cx="5518159" cy="714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How to Web Crawler operate ?</a:t>
            </a:r>
            <a:endParaRPr lang="en-US" altLang="ko-KR" sz="2800" b="1" i="1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800" i="1" kern="0" dirty="0">
                <a:solidFill>
                  <a:prstClr val="white"/>
                </a:solidFill>
              </a:rPr>
              <a:t>작동원리</a:t>
            </a:r>
            <a:endParaRPr lang="ko-KR" altLang="en-US" sz="800" kern="0" dirty="0">
              <a:solidFill>
                <a:prstClr val="whit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464328-964B-6B4F-907F-79D0F4DE886D}"/>
              </a:ext>
            </a:extLst>
          </p:cNvPr>
          <p:cNvSpPr txBox="1"/>
          <p:nvPr/>
        </p:nvSpPr>
        <p:spPr>
          <a:xfrm>
            <a:off x="5327504" y="1394850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>
                <a:solidFill>
                  <a:srgbClr val="FF0000"/>
                </a:solidFill>
              </a:rPr>
              <a:t>정책과 </a:t>
            </a:r>
            <a:r>
              <a:rPr kumimoji="1" lang="ko-KR" altLang="en-US" sz="1100" dirty="0" err="1">
                <a:solidFill>
                  <a:srgbClr val="FF0000"/>
                </a:solidFill>
              </a:rPr>
              <a:t>로직</a:t>
            </a:r>
            <a:r>
              <a:rPr kumimoji="1" lang="ko-KR" altLang="en-US" sz="1100" dirty="0">
                <a:solidFill>
                  <a:srgbClr val="FF0000"/>
                </a:solidFill>
              </a:rPr>
              <a:t> 결정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798928-815A-0D41-B192-A45E6A44096C}"/>
              </a:ext>
            </a:extLst>
          </p:cNvPr>
          <p:cNvSpPr txBox="1"/>
          <p:nvPr/>
        </p:nvSpPr>
        <p:spPr>
          <a:xfrm>
            <a:off x="8319278" y="1398376"/>
            <a:ext cx="13676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>
                <a:solidFill>
                  <a:srgbClr val="FF0000"/>
                </a:solidFill>
              </a:rPr>
              <a:t>Meta Tag &amp; </a:t>
            </a:r>
            <a:r>
              <a:rPr kumimoji="1" lang="en-US" altLang="ko-KR" sz="1100" dirty="0" err="1">
                <a:solidFill>
                  <a:srgbClr val="FF0000"/>
                </a:solidFill>
              </a:rPr>
              <a:t>Img</a:t>
            </a:r>
            <a:r>
              <a:rPr kumimoji="1" lang="en-US" altLang="ko-KR" sz="1100" dirty="0">
                <a:solidFill>
                  <a:srgbClr val="FF0000"/>
                </a:solidFill>
              </a:rPr>
              <a:t> ..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4F3E00-EB6D-3443-8328-E4CFE32AE6EC}"/>
              </a:ext>
            </a:extLst>
          </p:cNvPr>
          <p:cNvSpPr txBox="1"/>
          <p:nvPr/>
        </p:nvSpPr>
        <p:spPr>
          <a:xfrm>
            <a:off x="8319278" y="2033703"/>
            <a:ext cx="15408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 err="1">
                <a:solidFill>
                  <a:srgbClr val="FF0000"/>
                </a:solidFill>
              </a:rPr>
              <a:t>관련없는</a:t>
            </a:r>
            <a:r>
              <a:rPr kumimoji="1" lang="ko-KR" altLang="en-US" sz="1050" dirty="0">
                <a:solidFill>
                  <a:srgbClr val="FF0000"/>
                </a:solidFill>
              </a:rPr>
              <a:t> 정보 </a:t>
            </a:r>
            <a:r>
              <a:rPr kumimoji="1" lang="ko-KR" altLang="en-US" sz="1050" dirty="0" err="1">
                <a:solidFill>
                  <a:srgbClr val="FF0000"/>
                </a:solidFill>
              </a:rPr>
              <a:t>필터링</a:t>
            </a:r>
            <a:r>
              <a:rPr kumimoji="1" lang="ko-KR" altLang="en-US" sz="105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C1359C-E44F-C547-A2A5-F5F1B0AF31C6}"/>
              </a:ext>
            </a:extLst>
          </p:cNvPr>
          <p:cNvSpPr txBox="1"/>
          <p:nvPr/>
        </p:nvSpPr>
        <p:spPr>
          <a:xfrm>
            <a:off x="6742028" y="2031336"/>
            <a:ext cx="15408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>
                <a:solidFill>
                  <a:srgbClr val="FF0000"/>
                </a:solidFill>
              </a:rPr>
              <a:t>탐색 전인 사이트 확인</a:t>
            </a:r>
          </a:p>
        </p:txBody>
      </p:sp>
    </p:spTree>
    <p:extLst>
      <p:ext uri="{BB962C8B-B14F-4D97-AF65-F5344CB8AC3E}">
        <p14:creationId xmlns:p14="http://schemas.microsoft.com/office/powerpoint/2010/main" val="1584241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E4DC3A-E950-454B-85FE-8CFA420D6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전북대학교 컴퓨터공학부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4A9836-143F-7A4A-A890-227C814E28A8}"/>
              </a:ext>
            </a:extLst>
          </p:cNvPr>
          <p:cNvSpPr/>
          <p:nvPr/>
        </p:nvSpPr>
        <p:spPr>
          <a:xfrm>
            <a:off x="835982" y="1347746"/>
            <a:ext cx="1332288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Deep Web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F1A261D-E237-AF41-8352-1E3A9010A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343" y="361226"/>
            <a:ext cx="7003511" cy="21667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7BD35B-F23F-944E-A442-A755C1E18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342" y="2646350"/>
            <a:ext cx="7003511" cy="415655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7EC9ACB-A239-0742-B3B3-D9A9E7ACBA4B}"/>
              </a:ext>
            </a:extLst>
          </p:cNvPr>
          <p:cNvSpPr/>
          <p:nvPr/>
        </p:nvSpPr>
        <p:spPr>
          <a:xfrm>
            <a:off x="6165328" y="104377"/>
            <a:ext cx="53900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sz="1200" dirty="0" err="1">
                <a:solidFill>
                  <a:schemeClr val="bg1"/>
                </a:solidFill>
              </a:rPr>
              <a:t>Seyed</a:t>
            </a:r>
            <a:r>
              <a:rPr lang="en" altLang="ko-KR" sz="1200" dirty="0">
                <a:solidFill>
                  <a:schemeClr val="bg1"/>
                </a:solidFill>
              </a:rPr>
              <a:t> M. </a:t>
            </a:r>
            <a:r>
              <a:rPr lang="en" altLang="ko-KR" sz="1200" dirty="0" err="1">
                <a:solidFill>
                  <a:schemeClr val="bg1"/>
                </a:solidFill>
              </a:rPr>
              <a:t>Mirtaheri</a:t>
            </a:r>
            <a:r>
              <a:rPr lang="en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 외 </a:t>
            </a:r>
            <a:r>
              <a:rPr lang="en-US" altLang="ko-KR" sz="1200" dirty="0">
                <a:solidFill>
                  <a:schemeClr val="bg1"/>
                </a:solidFill>
              </a:rPr>
              <a:t>4</a:t>
            </a:r>
            <a:r>
              <a:rPr lang="ko-KR" altLang="en-US" sz="1200" dirty="0">
                <a:solidFill>
                  <a:schemeClr val="bg1"/>
                </a:solidFill>
              </a:rPr>
              <a:t>명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”A Brief History of Web Crawlers”.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(2014)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p8-9</a:t>
            </a:r>
            <a:endParaRPr lang="en" altLang="ko-KR" sz="12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EB44C6-F29E-684A-B9AF-9706B3B2D1D1}"/>
              </a:ext>
            </a:extLst>
          </p:cNvPr>
          <p:cNvSpPr/>
          <p:nvPr/>
        </p:nvSpPr>
        <p:spPr>
          <a:xfrm>
            <a:off x="0" y="361226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0A611EA-7910-A041-BF53-D6D652BBB031}"/>
              </a:ext>
            </a:extLst>
          </p:cNvPr>
          <p:cNvSpPr/>
          <p:nvPr/>
        </p:nvSpPr>
        <p:spPr>
          <a:xfrm>
            <a:off x="259893" y="242877"/>
            <a:ext cx="5518159" cy="714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How to Web Crawler operate ?</a:t>
            </a:r>
            <a:endParaRPr lang="en-US" altLang="ko-KR" sz="2800" b="1" i="1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800" i="1" kern="0" dirty="0">
                <a:solidFill>
                  <a:prstClr val="white"/>
                </a:solidFill>
              </a:rPr>
              <a:t>작동원리</a:t>
            </a:r>
            <a:endParaRPr lang="ko-KR" altLang="en-US" sz="800" kern="0" dirty="0">
              <a:solidFill>
                <a:prstClr val="white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EB6134-036D-934E-80A6-F508F58CCFFB}"/>
              </a:ext>
            </a:extLst>
          </p:cNvPr>
          <p:cNvSpPr txBox="1"/>
          <p:nvPr/>
        </p:nvSpPr>
        <p:spPr>
          <a:xfrm>
            <a:off x="5529577" y="975788"/>
            <a:ext cx="13644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>
                <a:solidFill>
                  <a:srgbClr val="FF0000"/>
                </a:solidFill>
              </a:rPr>
              <a:t>URL, Domain Data</a:t>
            </a:r>
          </a:p>
          <a:p>
            <a:r>
              <a:rPr kumimoji="1" lang="en-US" altLang="ko-KR" sz="1100" dirty="0">
                <a:solidFill>
                  <a:srgbClr val="FF0000"/>
                </a:solidFill>
              </a:rPr>
              <a:t>User specific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2FDC51-7B29-D845-AB53-9DF3A8A5A775}"/>
              </a:ext>
            </a:extLst>
          </p:cNvPr>
          <p:cNvSpPr txBox="1"/>
          <p:nvPr/>
        </p:nvSpPr>
        <p:spPr>
          <a:xfrm>
            <a:off x="7491536" y="984974"/>
            <a:ext cx="16385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>
                <a:solidFill>
                  <a:srgbClr val="FF0000"/>
                </a:solidFill>
              </a:rPr>
              <a:t>Fill up HTML form Tag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499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E4DC3A-E950-454B-85FE-8CFA420D6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전북대학교 컴퓨터공학부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4A9836-143F-7A4A-A890-227C814E28A8}"/>
              </a:ext>
            </a:extLst>
          </p:cNvPr>
          <p:cNvSpPr/>
          <p:nvPr/>
        </p:nvSpPr>
        <p:spPr>
          <a:xfrm>
            <a:off x="1217437" y="1347746"/>
            <a:ext cx="569387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RIA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142C75-448E-604C-8363-4889159F0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93" y="2658257"/>
            <a:ext cx="4872851" cy="199758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1DACBB4-128A-F541-BD65-A325507AC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936" y="1802038"/>
            <a:ext cx="6041312" cy="388370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00A67C-85BB-A34E-AE88-15981804CFC5}"/>
              </a:ext>
            </a:extLst>
          </p:cNvPr>
          <p:cNvSpPr/>
          <p:nvPr/>
        </p:nvSpPr>
        <p:spPr>
          <a:xfrm>
            <a:off x="6269246" y="1328233"/>
            <a:ext cx="53900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sz="1200" dirty="0" err="1">
                <a:solidFill>
                  <a:schemeClr val="bg1"/>
                </a:solidFill>
              </a:rPr>
              <a:t>Seyed</a:t>
            </a:r>
            <a:r>
              <a:rPr lang="en" altLang="ko-KR" sz="1200" dirty="0">
                <a:solidFill>
                  <a:schemeClr val="bg1"/>
                </a:solidFill>
              </a:rPr>
              <a:t> M. </a:t>
            </a:r>
            <a:r>
              <a:rPr lang="en" altLang="ko-KR" sz="1200" dirty="0" err="1">
                <a:solidFill>
                  <a:schemeClr val="bg1"/>
                </a:solidFill>
              </a:rPr>
              <a:t>Mirtaheri</a:t>
            </a:r>
            <a:r>
              <a:rPr lang="en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 외 </a:t>
            </a:r>
            <a:r>
              <a:rPr lang="en-US" altLang="ko-KR" sz="1200" dirty="0">
                <a:solidFill>
                  <a:schemeClr val="bg1"/>
                </a:solidFill>
              </a:rPr>
              <a:t>4</a:t>
            </a:r>
            <a:r>
              <a:rPr lang="ko-KR" altLang="en-US" sz="1200" dirty="0">
                <a:solidFill>
                  <a:schemeClr val="bg1"/>
                </a:solidFill>
              </a:rPr>
              <a:t>명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”A Brief History of Web Crawlers”.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(2014)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p8-9</a:t>
            </a:r>
            <a:endParaRPr lang="en" altLang="ko-KR" sz="12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452840-D0F3-7D4D-8B04-049F83C8153A}"/>
              </a:ext>
            </a:extLst>
          </p:cNvPr>
          <p:cNvSpPr/>
          <p:nvPr/>
        </p:nvSpPr>
        <p:spPr>
          <a:xfrm>
            <a:off x="0" y="361226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AB7561-8613-174C-80B1-23DCA617A915}"/>
              </a:ext>
            </a:extLst>
          </p:cNvPr>
          <p:cNvSpPr/>
          <p:nvPr/>
        </p:nvSpPr>
        <p:spPr>
          <a:xfrm>
            <a:off x="259893" y="242877"/>
            <a:ext cx="5518159" cy="714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How to Web Crawler operate ?</a:t>
            </a:r>
            <a:endParaRPr lang="en-US" altLang="ko-KR" sz="2800" b="1" i="1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800" i="1" kern="0" dirty="0">
                <a:solidFill>
                  <a:prstClr val="white"/>
                </a:solidFill>
              </a:rPr>
              <a:t>작동원리</a:t>
            </a:r>
            <a:endParaRPr lang="ko-KR" altLang="en-US" sz="800" kern="0" dirty="0">
              <a:solidFill>
                <a:prstClr val="white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EB8933-D6B3-F547-AB4E-7177D791E23F}"/>
              </a:ext>
            </a:extLst>
          </p:cNvPr>
          <p:cNvSpPr txBox="1"/>
          <p:nvPr/>
        </p:nvSpPr>
        <p:spPr>
          <a:xfrm>
            <a:off x="639554" y="2227370"/>
            <a:ext cx="17251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>
                <a:solidFill>
                  <a:srgbClr val="FF0000"/>
                </a:solidFill>
              </a:rPr>
              <a:t>Start Virtual browser </a:t>
            </a:r>
          </a:p>
          <a:p>
            <a:r>
              <a:rPr kumimoji="1" lang="en-US" altLang="ko-KR" sz="1100" dirty="0">
                <a:solidFill>
                  <a:srgbClr val="FF0000"/>
                </a:solidFill>
              </a:rPr>
              <a:t>&amp; run </a:t>
            </a:r>
            <a:r>
              <a:rPr kumimoji="1" lang="en-US" altLang="ko-KR" sz="1100" dirty="0" err="1">
                <a:solidFill>
                  <a:srgbClr val="FF0000"/>
                </a:solidFill>
              </a:rPr>
              <a:t>javascript</a:t>
            </a:r>
            <a:r>
              <a:rPr kumimoji="1" lang="en-US" altLang="ko-KR" sz="1100" dirty="0">
                <a:solidFill>
                  <a:srgbClr val="FF0000"/>
                </a:solidFill>
              </a:rPr>
              <a:t> engine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F9DCAD-C31C-A04C-9A16-7327BD7A58EB}"/>
              </a:ext>
            </a:extLst>
          </p:cNvPr>
          <p:cNvSpPr txBox="1"/>
          <p:nvPr/>
        </p:nvSpPr>
        <p:spPr>
          <a:xfrm>
            <a:off x="3588732" y="2312008"/>
            <a:ext cx="1544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>
                <a:solidFill>
                  <a:srgbClr val="FF0000"/>
                </a:solidFill>
              </a:rPr>
              <a:t>JavaScript Event </a:t>
            </a:r>
            <a:r>
              <a:rPr kumimoji="1" lang="ko-KR" altLang="en-US" sz="1100" dirty="0">
                <a:solidFill>
                  <a:srgbClr val="FF0000"/>
                </a:solidFill>
              </a:rPr>
              <a:t>추출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0A1FB0-6A8D-DA45-8B8D-E0D167A38E48}"/>
              </a:ext>
            </a:extLst>
          </p:cNvPr>
          <p:cNvSpPr txBox="1"/>
          <p:nvPr/>
        </p:nvSpPr>
        <p:spPr>
          <a:xfrm>
            <a:off x="2158368" y="4318788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>
                <a:solidFill>
                  <a:srgbClr val="FF0000"/>
                </a:solidFill>
              </a:rPr>
              <a:t>어떤 이벤트를 실행할지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803A38-C16A-F545-A678-E7067F3998AD}"/>
              </a:ext>
            </a:extLst>
          </p:cNvPr>
          <p:cNvSpPr txBox="1"/>
          <p:nvPr/>
        </p:nvSpPr>
        <p:spPr>
          <a:xfrm>
            <a:off x="2507833" y="3264636"/>
            <a:ext cx="856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>
                <a:solidFill>
                  <a:srgbClr val="FF0000"/>
                </a:solidFill>
              </a:rPr>
              <a:t>DOM </a:t>
            </a:r>
            <a:r>
              <a:rPr kumimoji="1" lang="ko-KR" altLang="en-US" sz="1100" dirty="0">
                <a:solidFill>
                  <a:srgbClr val="FF0000"/>
                </a:solidFill>
              </a:rPr>
              <a:t>분석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829FED-9ADE-1949-8D82-A4CCC5263EB5}"/>
              </a:ext>
            </a:extLst>
          </p:cNvPr>
          <p:cNvSpPr txBox="1"/>
          <p:nvPr/>
        </p:nvSpPr>
        <p:spPr>
          <a:xfrm>
            <a:off x="645805" y="5424129"/>
            <a:ext cx="4294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chemeClr val="accent2"/>
                </a:solidFill>
              </a:rPr>
              <a:t>DOM : </a:t>
            </a:r>
            <a:r>
              <a:rPr kumimoji="1" lang="ko-KR" altLang="en-US" sz="1200" dirty="0">
                <a:solidFill>
                  <a:schemeClr val="accent2"/>
                </a:solidFill>
              </a:rPr>
              <a:t>문서 객체 모델</a:t>
            </a:r>
            <a:endParaRPr kumimoji="1" lang="en-US" altLang="ko-KR" sz="1200" dirty="0">
              <a:solidFill>
                <a:schemeClr val="accent2"/>
              </a:solidFill>
            </a:endParaRPr>
          </a:p>
          <a:p>
            <a:r>
              <a:rPr kumimoji="1" lang="ko-KR" altLang="en-US" sz="1200" dirty="0">
                <a:solidFill>
                  <a:schemeClr val="accent2"/>
                </a:solidFill>
              </a:rPr>
              <a:t>특징 </a:t>
            </a:r>
            <a:r>
              <a:rPr kumimoji="1" lang="en-US" altLang="ko-KR" sz="1200" dirty="0">
                <a:solidFill>
                  <a:schemeClr val="accent2"/>
                </a:solidFill>
              </a:rPr>
              <a:t>:</a:t>
            </a:r>
            <a:r>
              <a:rPr kumimoji="1" lang="ko-KR" altLang="en-US" sz="1200" dirty="0">
                <a:solidFill>
                  <a:schemeClr val="accent2"/>
                </a:solidFill>
              </a:rPr>
              <a:t>  </a:t>
            </a:r>
            <a:r>
              <a:rPr lang="en" altLang="ko-KR" sz="1200" dirty="0">
                <a:solidFill>
                  <a:schemeClr val="accent2"/>
                </a:solidFill>
              </a:rPr>
              <a:t>HTML, SVG, </a:t>
            </a:r>
            <a:r>
              <a:rPr lang="ko-KR" altLang="en-US" sz="1200" dirty="0">
                <a:solidFill>
                  <a:schemeClr val="accent2"/>
                </a:solidFill>
              </a:rPr>
              <a:t>또는 </a:t>
            </a:r>
            <a:r>
              <a:rPr lang="en" altLang="ko-KR" sz="1200" dirty="0">
                <a:solidFill>
                  <a:schemeClr val="accent2"/>
                </a:solidFill>
              </a:rPr>
              <a:t>XML </a:t>
            </a:r>
            <a:r>
              <a:rPr lang="ko-KR" altLang="en-US" sz="1200" dirty="0">
                <a:solidFill>
                  <a:schemeClr val="accent2"/>
                </a:solidFill>
              </a:rPr>
              <a:t>객체를 문서로 모델링하는 것</a:t>
            </a:r>
            <a:endParaRPr kumimoji="1" lang="ko-KR" altLang="en-US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639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62FF0B-4940-EE4E-B083-84AD0FDF88E0}"/>
              </a:ext>
            </a:extLst>
          </p:cNvPr>
          <p:cNvSpPr/>
          <p:nvPr/>
        </p:nvSpPr>
        <p:spPr>
          <a:xfrm>
            <a:off x="0" y="361226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9E34260-0CCF-D641-9483-0AA13AC87F46}"/>
              </a:ext>
            </a:extLst>
          </p:cNvPr>
          <p:cNvSpPr/>
          <p:nvPr/>
        </p:nvSpPr>
        <p:spPr>
          <a:xfrm>
            <a:off x="259893" y="242877"/>
            <a:ext cx="5518159" cy="714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How to Web Crawler operate ?</a:t>
            </a:r>
            <a:endParaRPr lang="en-US" altLang="ko-KR" sz="2800" b="1" i="1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800" i="1" kern="0" dirty="0">
                <a:solidFill>
                  <a:prstClr val="white"/>
                </a:solidFill>
              </a:rPr>
              <a:t>전략</a:t>
            </a:r>
            <a:endParaRPr lang="ko-KR" altLang="en-US" sz="800" kern="0" dirty="0">
              <a:solidFill>
                <a:prstClr val="white"/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E4DC3A-E950-454B-85FE-8CFA420D6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전북대학교 컴퓨터공학부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E0B6592-C699-F34A-AE8F-A58B106FD557}"/>
              </a:ext>
            </a:extLst>
          </p:cNvPr>
          <p:cNvSpPr/>
          <p:nvPr/>
        </p:nvSpPr>
        <p:spPr>
          <a:xfrm>
            <a:off x="1513972" y="2782425"/>
            <a:ext cx="202491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Parallel Crawling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AD289F-49AB-6B47-A3B5-ACA50D218973}"/>
              </a:ext>
            </a:extLst>
          </p:cNvPr>
          <p:cNvSpPr/>
          <p:nvPr/>
        </p:nvSpPr>
        <p:spPr>
          <a:xfrm>
            <a:off x="1513972" y="4057055"/>
            <a:ext cx="2279022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Automated Testing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71B9CA-B272-184B-8A42-2DFC947FE3C3}"/>
              </a:ext>
            </a:extLst>
          </p:cNvPr>
          <p:cNvSpPr/>
          <p:nvPr/>
        </p:nvSpPr>
        <p:spPr>
          <a:xfrm>
            <a:off x="1513972" y="5351690"/>
            <a:ext cx="1079142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Ranking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C4CFC49-0AD6-7B43-8BB8-BD5CDD345011}"/>
              </a:ext>
            </a:extLst>
          </p:cNvPr>
          <p:cNvSpPr/>
          <p:nvPr/>
        </p:nvSpPr>
        <p:spPr>
          <a:xfrm>
            <a:off x="817888" y="2871459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8750C4E-E698-0B4B-885E-FEF0B91FB544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888804" y="2946907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ADD5D91-83A0-714D-A5BB-C14E73B75E53}"/>
              </a:ext>
            </a:extLst>
          </p:cNvPr>
          <p:cNvSpPr/>
          <p:nvPr/>
        </p:nvSpPr>
        <p:spPr>
          <a:xfrm>
            <a:off x="817888" y="4179198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03B58BEB-5409-8E47-AB14-10D85B677C75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888804" y="4254646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C072892-9D52-BC42-9943-123525AE507B}"/>
              </a:ext>
            </a:extLst>
          </p:cNvPr>
          <p:cNvSpPr/>
          <p:nvPr/>
        </p:nvSpPr>
        <p:spPr>
          <a:xfrm>
            <a:off x="817888" y="54869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A871387F-2D5F-8D4A-A6B2-3E60216CC409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888804" y="5562385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A03EB4-4003-0146-AA52-F209054AB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726528"/>
            <a:ext cx="714876" cy="71487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64012B0-37CE-8E4B-82C1-5D7805A86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175" y="2726528"/>
            <a:ext cx="714877" cy="71487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39F45A5-AF07-DF4D-884D-BAB318885C2C}"/>
              </a:ext>
            </a:extLst>
          </p:cNvPr>
          <p:cNvSpPr txBox="1"/>
          <p:nvPr/>
        </p:nvSpPr>
        <p:spPr>
          <a:xfrm>
            <a:off x="6087751" y="2791578"/>
            <a:ext cx="6239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>
                <a:solidFill>
                  <a:schemeClr val="bg1"/>
                </a:solidFill>
              </a:rPr>
              <a:t>반복되는 페이지 다운로드를 피하고 오버헤드를 최소화 하면서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다운로드율을 높이기 위함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5BC69F-3A98-7647-9156-08FDF0C89E10}"/>
              </a:ext>
            </a:extLst>
          </p:cNvPr>
          <p:cNvSpPr/>
          <p:nvPr/>
        </p:nvSpPr>
        <p:spPr>
          <a:xfrm>
            <a:off x="1513972" y="1553140"/>
            <a:ext cx="402129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DOM Equivalence and Comparison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DF53473-0400-AD40-9B4B-910BF6D252C6}"/>
              </a:ext>
            </a:extLst>
          </p:cNvPr>
          <p:cNvSpPr/>
          <p:nvPr/>
        </p:nvSpPr>
        <p:spPr>
          <a:xfrm>
            <a:off x="817888" y="1721078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4D13B7DA-0905-8F42-B987-B7333607461A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888804" y="1796526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24A63C-5AFF-964A-AB2B-6994ABCF9B94}"/>
              </a:ext>
            </a:extLst>
          </p:cNvPr>
          <p:cNvSpPr txBox="1"/>
          <p:nvPr/>
        </p:nvSpPr>
        <p:spPr>
          <a:xfrm>
            <a:off x="6096000" y="1627249"/>
            <a:ext cx="6239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DOM</a:t>
            </a:r>
            <a:r>
              <a:rPr kumimoji="1" lang="ko-KR" altLang="en-US" sz="1600" dirty="0">
                <a:solidFill>
                  <a:schemeClr val="bg1"/>
                </a:solidFill>
              </a:rPr>
              <a:t>의</a:t>
            </a:r>
            <a:r>
              <a:rPr kumimoji="1" lang="en-US" altLang="ko-KR" sz="1600" dirty="0">
                <a:solidFill>
                  <a:schemeClr val="bg1"/>
                </a:solidFill>
              </a:rPr>
              <a:t> Hash </a:t>
            </a:r>
            <a:r>
              <a:rPr kumimoji="1" lang="ko-KR" altLang="en-US" sz="1600" dirty="0">
                <a:solidFill>
                  <a:schemeClr val="bg1"/>
                </a:solidFill>
              </a:rPr>
              <a:t>값을 통해서 비교를 함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27142F-58A1-D649-AAD1-AC2F1A6B21C1}"/>
              </a:ext>
            </a:extLst>
          </p:cNvPr>
          <p:cNvSpPr txBox="1"/>
          <p:nvPr/>
        </p:nvSpPr>
        <p:spPr>
          <a:xfrm>
            <a:off x="3206620" y="5467780"/>
            <a:ext cx="8736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>
                <a:solidFill>
                  <a:schemeClr val="bg1"/>
                </a:solidFill>
              </a:rPr>
              <a:t>기존의 </a:t>
            </a:r>
            <a:r>
              <a:rPr kumimoji="1" lang="en-US" altLang="ko-KR" sz="1600" dirty="0">
                <a:solidFill>
                  <a:schemeClr val="bg1"/>
                </a:solidFill>
              </a:rPr>
              <a:t>PageRank</a:t>
            </a:r>
            <a:r>
              <a:rPr kumimoji="1" lang="ko-KR" altLang="en-US" sz="1600" dirty="0">
                <a:solidFill>
                  <a:schemeClr val="bg1"/>
                </a:solidFill>
              </a:rPr>
              <a:t>와는 달리 </a:t>
            </a:r>
            <a:r>
              <a:rPr kumimoji="1" lang="en-US" altLang="ko-KR" sz="1600" dirty="0" err="1">
                <a:solidFill>
                  <a:schemeClr val="bg1"/>
                </a:solidFill>
              </a:rPr>
              <a:t>AjaxRank</a:t>
            </a:r>
            <a:r>
              <a:rPr kumimoji="1" lang="ko-KR" altLang="en-US" sz="1600" dirty="0">
                <a:solidFill>
                  <a:schemeClr val="bg1"/>
                </a:solidFill>
              </a:rPr>
              <a:t> 등 하이퍼링크 중심을 벗어나려 함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1FAD8269-F998-5843-A0CB-568CB70F5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76" y="3692522"/>
            <a:ext cx="4085342" cy="152413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1FC4D18-0334-7D4E-965B-260616479A09}"/>
              </a:ext>
            </a:extLst>
          </p:cNvPr>
          <p:cNvSpPr txBox="1"/>
          <p:nvPr/>
        </p:nvSpPr>
        <p:spPr>
          <a:xfrm>
            <a:off x="8838818" y="4945975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err="1">
                <a:solidFill>
                  <a:schemeClr val="bg1"/>
                </a:solidFill>
              </a:rPr>
              <a:t>crawljax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576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62FF0B-4940-EE4E-B083-84AD0FDF88E0}"/>
              </a:ext>
            </a:extLst>
          </p:cNvPr>
          <p:cNvSpPr/>
          <p:nvPr/>
        </p:nvSpPr>
        <p:spPr>
          <a:xfrm>
            <a:off x="0" y="361226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9E34260-0CCF-D641-9483-0AA13AC87F46}"/>
              </a:ext>
            </a:extLst>
          </p:cNvPr>
          <p:cNvSpPr/>
          <p:nvPr/>
        </p:nvSpPr>
        <p:spPr>
          <a:xfrm>
            <a:off x="259893" y="242877"/>
            <a:ext cx="5518159" cy="714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Let’s Practice Web Crawler !</a:t>
            </a:r>
            <a:endParaRPr lang="en-US" altLang="ko-KR" sz="2800" b="1" i="1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i="1" kern="0" dirty="0">
                <a:solidFill>
                  <a:prstClr val="white"/>
                </a:solidFill>
              </a:rPr>
              <a:t>Python</a:t>
            </a:r>
            <a:r>
              <a:rPr lang="ko-KR" altLang="en-US" sz="800" i="1" kern="0" dirty="0">
                <a:solidFill>
                  <a:prstClr val="white"/>
                </a:solidFill>
              </a:rPr>
              <a:t>을 이용한 실습</a:t>
            </a:r>
            <a:endParaRPr lang="ko-KR" altLang="en-US" sz="800" kern="0" dirty="0">
              <a:solidFill>
                <a:prstClr val="white"/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E4DC3A-E950-454B-85FE-8CFA420D6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전북대학교 컴퓨터공학부</a:t>
            </a:r>
          </a:p>
        </p:txBody>
      </p:sp>
    </p:spTree>
    <p:extLst>
      <p:ext uri="{BB962C8B-B14F-4D97-AF65-F5344CB8AC3E}">
        <p14:creationId xmlns:p14="http://schemas.microsoft.com/office/powerpoint/2010/main" val="261573812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567</Words>
  <Application>Microsoft Macintosh PowerPoint</Application>
  <PresentationFormat>와이드스크린</PresentationFormat>
  <Paragraphs>98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이동준</cp:lastModifiedBy>
  <cp:revision>51</cp:revision>
  <dcterms:created xsi:type="dcterms:W3CDTF">2019-04-30T07:08:39Z</dcterms:created>
  <dcterms:modified xsi:type="dcterms:W3CDTF">2019-09-26T05:12:10Z</dcterms:modified>
</cp:coreProperties>
</file>