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8"/>
    <p:restoredTop sz="94655"/>
  </p:normalViewPr>
  <p:slideViewPr>
    <p:cSldViewPr snapToGrid="0" snapToObjects="1">
      <p:cViewPr varScale="1">
        <p:scale>
          <a:sx n="115" d="100"/>
          <a:sy n="115"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499C-5270-174F-B785-E81E268A0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492F9-6FD3-854D-A39F-C54608DBA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CF969-7E1C-4E46-9175-7A0E4FCDF5B4}"/>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F5D933D9-B722-374E-8E96-4DBD6B3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57D31-16AE-F342-AACC-FB5045B68E0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41858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1197-F2DF-1F4D-8452-6EDDAF218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5F201C-036C-8E4B-BD10-24C498B0F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E3AD-9141-6C48-A1CD-8D0D8E2C7BA7}"/>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04783C2F-D600-744F-A812-7E9D5FAA3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01363-413A-B94B-9E19-A90BE90B0AC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389677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FA92A-6967-AB48-B0FB-0288105E2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66215-477C-604A-99A8-9E7D6B7C2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2BD5-BDF4-6642-96E7-493980DE70EA}"/>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F2E5ECC2-108C-A04B-AA3E-7D0BE15D7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7A849-504A-CF40-8C14-F20D0E291B33}"/>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46135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16F2-BDD4-3C44-96B6-95185B526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44AF1-B70C-0544-B4B0-70D13BDA9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74013-875B-5A4A-BBD6-14C8A6C7A8E4}"/>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82F49A10-E391-7C41-BDB5-7ACC37BC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6CA19-4F35-7646-AA2F-DAF7E253C382}"/>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86895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D789-A064-E841-80E3-9231F5A86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D673E9-EA49-B046-9658-C93A169BE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4118EA-27E9-4741-B7DD-D4BDA9AF2403}"/>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02A39C58-35AC-D147-A73C-31FB8F6C4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63BBE-5465-604B-BE6F-34F094B3AF67}"/>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3037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C38B-D02D-C64F-B10E-0C5DD99FB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DCEBC-E8F4-3640-8E33-DC5B54E247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55FA0-1077-5543-AA7D-CB21C1A63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6C88-5E3E-5145-8DCE-3A31B6BD3974}"/>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6" name="Footer Placeholder 5">
            <a:extLst>
              <a:ext uri="{FF2B5EF4-FFF2-40B4-BE49-F238E27FC236}">
                <a16:creationId xmlns:a16="http://schemas.microsoft.com/office/drawing/2014/main" id="{3812E616-CA7B-054C-9DBE-42CBD071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FEF84-E7B9-4547-AF21-45AAAC2E84F6}"/>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7124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56D0-2185-454A-902F-4BCF9155FE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8F954C-88CB-9643-B591-BEA6BF605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B510C-113E-0A48-80AF-6AADF1597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DC723-E2D1-6A4E-8CE3-01AF742A6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2440F-654B-2C4B-B443-5835D8D84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5C957-1282-5345-B006-F05A09EBBCDC}"/>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8" name="Footer Placeholder 7">
            <a:extLst>
              <a:ext uri="{FF2B5EF4-FFF2-40B4-BE49-F238E27FC236}">
                <a16:creationId xmlns:a16="http://schemas.microsoft.com/office/drawing/2014/main" id="{7AF94114-0F5D-1E4B-A4F6-94578CDA75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8E9A9-9568-B849-8830-26F5975DCA62}"/>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389905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1BAF-866F-574E-AA48-E7A9B957FD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901521-1793-4541-800B-C7AA06EB60EA}"/>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4" name="Footer Placeholder 3">
            <a:extLst>
              <a:ext uri="{FF2B5EF4-FFF2-40B4-BE49-F238E27FC236}">
                <a16:creationId xmlns:a16="http://schemas.microsoft.com/office/drawing/2014/main" id="{49600471-A89E-DA4B-AE20-1FAC317C1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875697-B107-694A-BE2A-642A10048914}"/>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24645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8127A-DA20-CD49-8438-24B04E40671A}"/>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3" name="Footer Placeholder 2">
            <a:extLst>
              <a:ext uri="{FF2B5EF4-FFF2-40B4-BE49-F238E27FC236}">
                <a16:creationId xmlns:a16="http://schemas.microsoft.com/office/drawing/2014/main" id="{3A02B9E0-832D-9F44-9670-C2398E2AB4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87552-A152-EF43-9353-50399EC85CBB}"/>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24101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995D-AAB8-6F4E-A718-2F3D1D34A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E98B8-7167-934C-A506-E938D8DC4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58D903-7FF1-814C-83E5-FFB69CE5C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86DBE-DB1F-4F48-AB0C-C609918743C2}"/>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6" name="Footer Placeholder 5">
            <a:extLst>
              <a:ext uri="{FF2B5EF4-FFF2-40B4-BE49-F238E27FC236}">
                <a16:creationId xmlns:a16="http://schemas.microsoft.com/office/drawing/2014/main" id="{1F7E0553-69D5-FF4F-9C75-15C64B596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1E3A1-9FBB-9345-8296-FA5EF8F0E1DB}"/>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8340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B7B6-0F02-1446-B88B-ECC69B892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6051F-4A48-B04E-98D2-A560EFA8C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F20E32-99E6-9A4B-A7ED-EF6C1EF0A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5B7C0-4588-DB43-8004-3DCF9DD80EC8}"/>
              </a:ext>
            </a:extLst>
          </p:cNvPr>
          <p:cNvSpPr>
            <a:spLocks noGrp="1"/>
          </p:cNvSpPr>
          <p:nvPr>
            <p:ph type="dt" sz="half" idx="10"/>
          </p:nvPr>
        </p:nvSpPr>
        <p:spPr/>
        <p:txBody>
          <a:bodyPr/>
          <a:lstStyle/>
          <a:p>
            <a:fld id="{5B9A3954-6318-4941-A8DE-C610D2021E8C}" type="datetimeFigureOut">
              <a:rPr lang="en-US" smtClean="0"/>
              <a:t>12/19/19</a:t>
            </a:fld>
            <a:endParaRPr lang="en-US"/>
          </a:p>
        </p:txBody>
      </p:sp>
      <p:sp>
        <p:nvSpPr>
          <p:cNvPr id="6" name="Footer Placeholder 5">
            <a:extLst>
              <a:ext uri="{FF2B5EF4-FFF2-40B4-BE49-F238E27FC236}">
                <a16:creationId xmlns:a16="http://schemas.microsoft.com/office/drawing/2014/main" id="{BFAFA329-A828-9642-87A9-5016549F8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17C1C-4C4E-3746-A4FF-6590D2B06A7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84473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7E827-9671-3A40-A351-4F10C3285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2DB41-48B5-3F47-B303-FF364A5DF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B0118-9FB8-984A-9954-A721B0B1F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3954-6318-4941-A8DE-C610D2021E8C}" type="datetimeFigureOut">
              <a:rPr lang="en-US" smtClean="0"/>
              <a:t>12/19/19</a:t>
            </a:fld>
            <a:endParaRPr lang="en-US"/>
          </a:p>
        </p:txBody>
      </p:sp>
      <p:sp>
        <p:nvSpPr>
          <p:cNvPr id="5" name="Footer Placeholder 4">
            <a:extLst>
              <a:ext uri="{FF2B5EF4-FFF2-40B4-BE49-F238E27FC236}">
                <a16:creationId xmlns:a16="http://schemas.microsoft.com/office/drawing/2014/main" id="{33BFEBBC-5401-FE4F-9CF3-E700CB7AF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36629E-0912-D749-BE64-A2A3167B8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62CB6-3F9D-0244-9E4D-75DB8EF65025}" type="slidenum">
              <a:rPr lang="en-US" smtClean="0"/>
              <a:t>‹#›</a:t>
            </a:fld>
            <a:endParaRPr lang="en-US"/>
          </a:p>
        </p:txBody>
      </p:sp>
    </p:spTree>
    <p:extLst>
      <p:ext uri="{BB962C8B-B14F-4D97-AF65-F5344CB8AC3E}">
        <p14:creationId xmlns:p14="http://schemas.microsoft.com/office/powerpoint/2010/main" val="339532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prepscholar.com/act-scores-by-state-averages-highs-and-lows" TargetMode="External"/><Relationship Id="rId2" Type="http://schemas.openxmlformats.org/officeDocument/2006/relationships/hyperlink" Target="https://reports.collegeboard.org/archive/sat-suite-program-results/2017/detailed-2017-report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5321-B2F4-A34E-AB9C-E2120B4A49E5}"/>
              </a:ext>
            </a:extLst>
          </p:cNvPr>
          <p:cNvSpPr>
            <a:spLocks noGrp="1"/>
          </p:cNvSpPr>
          <p:nvPr>
            <p:ph type="title"/>
          </p:nvPr>
        </p:nvSpPr>
        <p:spPr>
          <a:xfrm>
            <a:off x="1409700" y="2908301"/>
            <a:ext cx="10515600" cy="1325563"/>
          </a:xfrm>
          <a:ln w="25400">
            <a:noFill/>
          </a:ln>
        </p:spPr>
        <p:txBody>
          <a:bodyPr>
            <a:normAutofit fontScale="90000"/>
          </a:bodyPr>
          <a:lstStyle/>
          <a:p>
            <a:r>
              <a:rPr lang="en-US" dirty="0"/>
              <a:t> </a:t>
            </a:r>
            <a:r>
              <a:rPr lang="en-US" sz="6000" b="1" dirty="0"/>
              <a:t>NATIONWIDE SAT and ACT TEST 					2017 &amp; 2018</a:t>
            </a:r>
            <a:br>
              <a:rPr lang="en-US" sz="6000" b="1" dirty="0"/>
            </a:br>
            <a:r>
              <a:rPr lang="en-US" sz="6000" b="1" dirty="0"/>
              <a:t>		RESULT SUMMARY</a:t>
            </a:r>
          </a:p>
        </p:txBody>
      </p:sp>
      <p:sp>
        <p:nvSpPr>
          <p:cNvPr id="5" name="TextBox 4">
            <a:extLst>
              <a:ext uri="{FF2B5EF4-FFF2-40B4-BE49-F238E27FC236}">
                <a16:creationId xmlns:a16="http://schemas.microsoft.com/office/drawing/2014/main" id="{54E3CA4F-4BA9-274C-B7DD-2C5F7FFA60F1}"/>
              </a:ext>
            </a:extLst>
          </p:cNvPr>
          <p:cNvSpPr txBox="1"/>
          <p:nvPr/>
        </p:nvSpPr>
        <p:spPr>
          <a:xfrm>
            <a:off x="2094709" y="5829301"/>
            <a:ext cx="9145581" cy="646331"/>
          </a:xfrm>
          <a:prstGeom prst="rect">
            <a:avLst/>
          </a:prstGeom>
          <a:noFill/>
        </p:spPr>
        <p:txBody>
          <a:bodyPr wrap="none" rtlCol="0">
            <a:spAutoFit/>
          </a:bodyPr>
          <a:lstStyle/>
          <a:p>
            <a:r>
              <a:rPr lang="en-US" dirty="0">
                <a:hlinkClick r:id="rId2"/>
              </a:rPr>
              <a:t>https://reports.collegeboard.org/archive/sat-suite-program-results/2017/detailed-2017-reports</a:t>
            </a:r>
            <a:endParaRPr lang="en-US" dirty="0"/>
          </a:p>
          <a:p>
            <a:r>
              <a:rPr lang="en-US" dirty="0">
                <a:hlinkClick r:id="rId3"/>
              </a:rPr>
              <a:t>https://blog.prepscholar.com/act-scores-by-state-averages-highs-and-lows</a:t>
            </a:r>
            <a:endParaRPr lang="en-US" dirty="0"/>
          </a:p>
        </p:txBody>
      </p:sp>
    </p:spTree>
    <p:extLst>
      <p:ext uri="{BB962C8B-B14F-4D97-AF65-F5344CB8AC3E}">
        <p14:creationId xmlns:p14="http://schemas.microsoft.com/office/powerpoint/2010/main" val="358199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6BDCF-BC8C-C346-8AD6-1106B8C5E5DA}"/>
              </a:ext>
            </a:extLst>
          </p:cNvPr>
          <p:cNvPicPr>
            <a:picLocks noChangeAspect="1"/>
          </p:cNvPicPr>
          <p:nvPr/>
        </p:nvPicPr>
        <p:blipFill>
          <a:blip r:embed="rId2"/>
          <a:stretch>
            <a:fillRect/>
          </a:stretch>
        </p:blipFill>
        <p:spPr>
          <a:xfrm>
            <a:off x="2554327" y="0"/>
            <a:ext cx="7083345" cy="6858000"/>
          </a:xfrm>
          <a:prstGeom prst="rect">
            <a:avLst/>
          </a:prstGeom>
        </p:spPr>
      </p:pic>
      <p:sp>
        <p:nvSpPr>
          <p:cNvPr id="11" name="TextBox 10">
            <a:extLst>
              <a:ext uri="{FF2B5EF4-FFF2-40B4-BE49-F238E27FC236}">
                <a16:creationId xmlns:a16="http://schemas.microsoft.com/office/drawing/2014/main" id="{836EEA90-7116-0B47-B258-5AFD603102D1}"/>
              </a:ext>
            </a:extLst>
          </p:cNvPr>
          <p:cNvSpPr txBox="1"/>
          <p:nvPr/>
        </p:nvSpPr>
        <p:spPr>
          <a:xfrm>
            <a:off x="314326" y="2471737"/>
            <a:ext cx="2146333" cy="369332"/>
          </a:xfrm>
          <a:prstGeom prst="rect">
            <a:avLst/>
          </a:prstGeom>
          <a:noFill/>
        </p:spPr>
        <p:txBody>
          <a:bodyPr wrap="square" rtlCol="0">
            <a:spAutoFit/>
          </a:bodyPr>
          <a:lstStyle/>
          <a:p>
            <a:r>
              <a:rPr lang="en-US" dirty="0"/>
              <a:t>ACT Total Score 2017</a:t>
            </a:r>
          </a:p>
        </p:txBody>
      </p:sp>
      <p:grpSp>
        <p:nvGrpSpPr>
          <p:cNvPr id="13" name="Group 12">
            <a:extLst>
              <a:ext uri="{FF2B5EF4-FFF2-40B4-BE49-F238E27FC236}">
                <a16:creationId xmlns:a16="http://schemas.microsoft.com/office/drawing/2014/main" id="{BA075672-3203-2C47-A3C5-ABAD7AD20F63}"/>
              </a:ext>
            </a:extLst>
          </p:cNvPr>
          <p:cNvGrpSpPr/>
          <p:nvPr/>
        </p:nvGrpSpPr>
        <p:grpSpPr>
          <a:xfrm>
            <a:off x="9931658" y="567929"/>
            <a:ext cx="2110417" cy="1812727"/>
            <a:chOff x="9931658" y="567929"/>
            <a:chExt cx="2110417" cy="1812727"/>
          </a:xfrm>
        </p:grpSpPr>
        <p:grpSp>
          <p:nvGrpSpPr>
            <p:cNvPr id="6" name="Group 5">
              <a:extLst>
                <a:ext uri="{FF2B5EF4-FFF2-40B4-BE49-F238E27FC236}">
                  <a16:creationId xmlns:a16="http://schemas.microsoft.com/office/drawing/2014/main" id="{35E2BFAA-A029-F645-94C5-4E334693C969}"/>
                </a:ext>
              </a:extLst>
            </p:cNvPr>
            <p:cNvGrpSpPr/>
            <p:nvPr/>
          </p:nvGrpSpPr>
          <p:grpSpPr>
            <a:xfrm>
              <a:off x="9931658" y="567929"/>
              <a:ext cx="2023662" cy="1443395"/>
              <a:chOff x="9931658" y="567929"/>
              <a:chExt cx="2023662" cy="1443395"/>
            </a:xfrm>
          </p:grpSpPr>
          <p:sp>
            <p:nvSpPr>
              <p:cNvPr id="7" name="TextBox 6">
                <a:extLst>
                  <a:ext uri="{FF2B5EF4-FFF2-40B4-BE49-F238E27FC236}">
                    <a16:creationId xmlns:a16="http://schemas.microsoft.com/office/drawing/2014/main" id="{BAB3A347-B057-C043-9816-285E0107B14F}"/>
                  </a:ext>
                </a:extLst>
              </p:cNvPr>
              <p:cNvSpPr txBox="1"/>
              <p:nvPr/>
            </p:nvSpPr>
            <p:spPr>
              <a:xfrm>
                <a:off x="9956183" y="567929"/>
                <a:ext cx="1366080" cy="369332"/>
              </a:xfrm>
              <a:prstGeom prst="rect">
                <a:avLst/>
              </a:prstGeom>
              <a:noFill/>
            </p:spPr>
            <p:txBody>
              <a:bodyPr wrap="none" rtlCol="0">
                <a:spAutoFit/>
              </a:bodyPr>
              <a:lstStyle/>
              <a:p>
                <a:r>
                  <a:rPr lang="en-US" dirty="0"/>
                  <a:t>Median 21.4</a:t>
                </a:r>
              </a:p>
            </p:txBody>
          </p:sp>
          <p:sp>
            <p:nvSpPr>
              <p:cNvPr id="8" name="TextBox 7">
                <a:extLst>
                  <a:ext uri="{FF2B5EF4-FFF2-40B4-BE49-F238E27FC236}">
                    <a16:creationId xmlns:a16="http://schemas.microsoft.com/office/drawing/2014/main" id="{050E117F-B258-0540-A648-0F218CFBCDEE}"/>
                  </a:ext>
                </a:extLst>
              </p:cNvPr>
              <p:cNvSpPr txBox="1"/>
              <p:nvPr/>
            </p:nvSpPr>
            <p:spPr>
              <a:xfrm>
                <a:off x="9931658" y="903328"/>
                <a:ext cx="1219693" cy="369332"/>
              </a:xfrm>
              <a:prstGeom prst="rect">
                <a:avLst/>
              </a:prstGeom>
              <a:noFill/>
            </p:spPr>
            <p:txBody>
              <a:bodyPr wrap="none" rtlCol="0">
                <a:spAutoFit/>
              </a:bodyPr>
              <a:lstStyle/>
              <a:p>
                <a:r>
                  <a:rPr lang="en-US" dirty="0"/>
                  <a:t>Max = 25.5</a:t>
                </a:r>
              </a:p>
            </p:txBody>
          </p:sp>
          <p:sp>
            <p:nvSpPr>
              <p:cNvPr id="10" name="TextBox 9">
                <a:extLst>
                  <a:ext uri="{FF2B5EF4-FFF2-40B4-BE49-F238E27FC236}">
                    <a16:creationId xmlns:a16="http://schemas.microsoft.com/office/drawing/2014/main" id="{6606C1A5-43E9-1146-B359-7D99348E7234}"/>
                  </a:ext>
                </a:extLst>
              </p:cNvPr>
              <p:cNvSpPr txBox="1"/>
              <p:nvPr/>
            </p:nvSpPr>
            <p:spPr>
              <a:xfrm>
                <a:off x="9956183" y="1641992"/>
                <a:ext cx="1999137" cy="369332"/>
              </a:xfrm>
              <a:prstGeom prst="rect">
                <a:avLst/>
              </a:prstGeom>
              <a:noFill/>
            </p:spPr>
            <p:txBody>
              <a:bodyPr wrap="none" rtlCol="0">
                <a:spAutoFit/>
              </a:bodyPr>
              <a:lstStyle/>
              <a:p>
                <a:r>
                  <a:rPr lang="en-US" dirty="0"/>
                  <a:t>First quartile = 19.8</a:t>
                </a:r>
              </a:p>
            </p:txBody>
          </p:sp>
        </p:grpSp>
        <p:sp>
          <p:nvSpPr>
            <p:cNvPr id="12" name="TextBox 11">
              <a:extLst>
                <a:ext uri="{FF2B5EF4-FFF2-40B4-BE49-F238E27FC236}">
                  <a16:creationId xmlns:a16="http://schemas.microsoft.com/office/drawing/2014/main" id="{DDCC92A9-9641-8B42-99D1-A0BDAB9F679D}"/>
                </a:ext>
              </a:extLst>
            </p:cNvPr>
            <p:cNvSpPr txBox="1"/>
            <p:nvPr/>
          </p:nvSpPr>
          <p:spPr>
            <a:xfrm>
              <a:off x="9956183" y="2011324"/>
              <a:ext cx="2085892" cy="369332"/>
            </a:xfrm>
            <a:prstGeom prst="rect">
              <a:avLst/>
            </a:prstGeom>
            <a:noFill/>
          </p:spPr>
          <p:txBody>
            <a:bodyPr wrap="none" rtlCol="0">
              <a:spAutoFit/>
            </a:bodyPr>
            <a:lstStyle/>
            <a:p>
              <a:r>
                <a:rPr lang="en-US" dirty="0"/>
                <a:t>Third quartile = 23.6</a:t>
              </a:r>
            </a:p>
          </p:txBody>
        </p:sp>
      </p:grpSp>
      <p:sp>
        <p:nvSpPr>
          <p:cNvPr id="14" name="TextBox 13">
            <a:extLst>
              <a:ext uri="{FF2B5EF4-FFF2-40B4-BE49-F238E27FC236}">
                <a16:creationId xmlns:a16="http://schemas.microsoft.com/office/drawing/2014/main" id="{E9248ABE-CE34-5A4A-B57E-33745C13BC0A}"/>
              </a:ext>
            </a:extLst>
          </p:cNvPr>
          <p:cNvSpPr txBox="1"/>
          <p:nvPr/>
        </p:nvSpPr>
        <p:spPr>
          <a:xfrm>
            <a:off x="9956183" y="1272660"/>
            <a:ext cx="1186543" cy="369332"/>
          </a:xfrm>
          <a:prstGeom prst="rect">
            <a:avLst/>
          </a:prstGeom>
          <a:noFill/>
        </p:spPr>
        <p:txBody>
          <a:bodyPr wrap="none" rtlCol="0">
            <a:spAutoFit/>
          </a:bodyPr>
          <a:lstStyle/>
          <a:p>
            <a:r>
              <a:rPr lang="en-US" dirty="0"/>
              <a:t>Min = 17.8</a:t>
            </a:r>
          </a:p>
        </p:txBody>
      </p:sp>
    </p:spTree>
    <p:extLst>
      <p:ext uri="{BB962C8B-B14F-4D97-AF65-F5344CB8AC3E}">
        <p14:creationId xmlns:p14="http://schemas.microsoft.com/office/powerpoint/2010/main" val="338382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0668A2-EF5C-B94D-92A6-95677105CE79}"/>
              </a:ext>
            </a:extLst>
          </p:cNvPr>
          <p:cNvPicPr>
            <a:picLocks noChangeAspect="1"/>
          </p:cNvPicPr>
          <p:nvPr/>
        </p:nvPicPr>
        <p:blipFill>
          <a:blip r:embed="rId2"/>
          <a:stretch>
            <a:fillRect/>
          </a:stretch>
        </p:blipFill>
        <p:spPr>
          <a:xfrm>
            <a:off x="2554327" y="0"/>
            <a:ext cx="7083345" cy="6858000"/>
          </a:xfrm>
          <a:prstGeom prst="rect">
            <a:avLst/>
          </a:prstGeom>
        </p:spPr>
      </p:pic>
      <p:grpSp>
        <p:nvGrpSpPr>
          <p:cNvPr id="6" name="Group 5">
            <a:extLst>
              <a:ext uri="{FF2B5EF4-FFF2-40B4-BE49-F238E27FC236}">
                <a16:creationId xmlns:a16="http://schemas.microsoft.com/office/drawing/2014/main" id="{1CE064E2-534C-8E4A-835B-E78380D6F2E0}"/>
              </a:ext>
            </a:extLst>
          </p:cNvPr>
          <p:cNvGrpSpPr/>
          <p:nvPr/>
        </p:nvGrpSpPr>
        <p:grpSpPr>
          <a:xfrm>
            <a:off x="9931658" y="567929"/>
            <a:ext cx="2110417" cy="1812727"/>
            <a:chOff x="9931658" y="567929"/>
            <a:chExt cx="2110417" cy="1812727"/>
          </a:xfrm>
        </p:grpSpPr>
        <p:grpSp>
          <p:nvGrpSpPr>
            <p:cNvPr id="7" name="Group 6">
              <a:extLst>
                <a:ext uri="{FF2B5EF4-FFF2-40B4-BE49-F238E27FC236}">
                  <a16:creationId xmlns:a16="http://schemas.microsoft.com/office/drawing/2014/main" id="{405379E7-B425-C141-A75D-78C31DF9B143}"/>
                </a:ext>
              </a:extLst>
            </p:cNvPr>
            <p:cNvGrpSpPr/>
            <p:nvPr/>
          </p:nvGrpSpPr>
          <p:grpSpPr>
            <a:xfrm>
              <a:off x="9931658" y="567929"/>
              <a:ext cx="1848935" cy="1443395"/>
              <a:chOff x="9931658" y="567929"/>
              <a:chExt cx="1848935" cy="1443395"/>
            </a:xfrm>
          </p:grpSpPr>
          <p:sp>
            <p:nvSpPr>
              <p:cNvPr id="9" name="TextBox 8">
                <a:extLst>
                  <a:ext uri="{FF2B5EF4-FFF2-40B4-BE49-F238E27FC236}">
                    <a16:creationId xmlns:a16="http://schemas.microsoft.com/office/drawing/2014/main" id="{CABB9691-A8B5-A04F-9331-DF206E06B226}"/>
                  </a:ext>
                </a:extLst>
              </p:cNvPr>
              <p:cNvSpPr txBox="1"/>
              <p:nvPr/>
            </p:nvSpPr>
            <p:spPr>
              <a:xfrm>
                <a:off x="9956183" y="567929"/>
                <a:ext cx="1366080" cy="369332"/>
              </a:xfrm>
              <a:prstGeom prst="rect">
                <a:avLst/>
              </a:prstGeom>
              <a:noFill/>
            </p:spPr>
            <p:txBody>
              <a:bodyPr wrap="none" rtlCol="0">
                <a:spAutoFit/>
              </a:bodyPr>
              <a:lstStyle/>
              <a:p>
                <a:r>
                  <a:rPr lang="en-US" dirty="0"/>
                  <a:t>Median 21.3</a:t>
                </a:r>
              </a:p>
            </p:txBody>
          </p:sp>
          <p:sp>
            <p:nvSpPr>
              <p:cNvPr id="10" name="TextBox 9">
                <a:extLst>
                  <a:ext uri="{FF2B5EF4-FFF2-40B4-BE49-F238E27FC236}">
                    <a16:creationId xmlns:a16="http://schemas.microsoft.com/office/drawing/2014/main" id="{9128C533-52C1-FA4B-BC3C-80DC9151FE26}"/>
                  </a:ext>
                </a:extLst>
              </p:cNvPr>
              <p:cNvSpPr txBox="1"/>
              <p:nvPr/>
            </p:nvSpPr>
            <p:spPr>
              <a:xfrm>
                <a:off x="9931658" y="903328"/>
                <a:ext cx="1219693" cy="369332"/>
              </a:xfrm>
              <a:prstGeom prst="rect">
                <a:avLst/>
              </a:prstGeom>
              <a:noFill/>
            </p:spPr>
            <p:txBody>
              <a:bodyPr wrap="none" rtlCol="0">
                <a:spAutoFit/>
              </a:bodyPr>
              <a:lstStyle/>
              <a:p>
                <a:r>
                  <a:rPr lang="en-US" dirty="0"/>
                  <a:t>Max = 25.6</a:t>
                </a:r>
              </a:p>
            </p:txBody>
          </p:sp>
          <p:sp>
            <p:nvSpPr>
              <p:cNvPr id="11" name="TextBox 10">
                <a:extLst>
                  <a:ext uri="{FF2B5EF4-FFF2-40B4-BE49-F238E27FC236}">
                    <a16:creationId xmlns:a16="http://schemas.microsoft.com/office/drawing/2014/main" id="{3DE40340-D39A-7C4E-BAF4-B26B49055CED}"/>
                  </a:ext>
                </a:extLst>
              </p:cNvPr>
              <p:cNvSpPr txBox="1"/>
              <p:nvPr/>
            </p:nvSpPr>
            <p:spPr>
              <a:xfrm>
                <a:off x="9931658" y="1272660"/>
                <a:ext cx="1186543" cy="369332"/>
              </a:xfrm>
              <a:prstGeom prst="rect">
                <a:avLst/>
              </a:prstGeom>
              <a:noFill/>
            </p:spPr>
            <p:txBody>
              <a:bodyPr wrap="none" rtlCol="0">
                <a:spAutoFit/>
              </a:bodyPr>
              <a:lstStyle/>
              <a:p>
                <a:r>
                  <a:rPr lang="en-US" dirty="0"/>
                  <a:t>Min = 17.7</a:t>
                </a:r>
              </a:p>
            </p:txBody>
          </p:sp>
          <p:sp>
            <p:nvSpPr>
              <p:cNvPr id="12" name="TextBox 11">
                <a:extLst>
                  <a:ext uri="{FF2B5EF4-FFF2-40B4-BE49-F238E27FC236}">
                    <a16:creationId xmlns:a16="http://schemas.microsoft.com/office/drawing/2014/main" id="{A5D76C33-6754-E14B-A10B-7A2BDBDE9DB7}"/>
                  </a:ext>
                </a:extLst>
              </p:cNvPr>
              <p:cNvSpPr txBox="1"/>
              <p:nvPr/>
            </p:nvSpPr>
            <p:spPr>
              <a:xfrm>
                <a:off x="9956183" y="1641992"/>
                <a:ext cx="1824410" cy="369332"/>
              </a:xfrm>
              <a:prstGeom prst="rect">
                <a:avLst/>
              </a:prstGeom>
              <a:noFill/>
            </p:spPr>
            <p:txBody>
              <a:bodyPr wrap="none" rtlCol="0">
                <a:spAutoFit/>
              </a:bodyPr>
              <a:lstStyle/>
              <a:p>
                <a:r>
                  <a:rPr lang="en-US" dirty="0"/>
                  <a:t>First quartile = 20</a:t>
                </a:r>
              </a:p>
            </p:txBody>
          </p:sp>
        </p:grpSp>
        <p:sp>
          <p:nvSpPr>
            <p:cNvPr id="8" name="TextBox 7">
              <a:extLst>
                <a:ext uri="{FF2B5EF4-FFF2-40B4-BE49-F238E27FC236}">
                  <a16:creationId xmlns:a16="http://schemas.microsoft.com/office/drawing/2014/main" id="{D984D8E3-9CAB-7549-8804-AFD194756FA2}"/>
                </a:ext>
              </a:extLst>
            </p:cNvPr>
            <p:cNvSpPr txBox="1"/>
            <p:nvPr/>
          </p:nvSpPr>
          <p:spPr>
            <a:xfrm>
              <a:off x="9956183" y="2011324"/>
              <a:ext cx="2085892" cy="369332"/>
            </a:xfrm>
            <a:prstGeom prst="rect">
              <a:avLst/>
            </a:prstGeom>
            <a:noFill/>
          </p:spPr>
          <p:txBody>
            <a:bodyPr wrap="none" rtlCol="0">
              <a:spAutoFit/>
            </a:bodyPr>
            <a:lstStyle/>
            <a:p>
              <a:r>
                <a:rPr lang="en-US" dirty="0"/>
                <a:t>Third quartile = 23.6</a:t>
              </a:r>
            </a:p>
          </p:txBody>
        </p:sp>
      </p:grpSp>
      <p:sp>
        <p:nvSpPr>
          <p:cNvPr id="13" name="TextBox 12">
            <a:extLst>
              <a:ext uri="{FF2B5EF4-FFF2-40B4-BE49-F238E27FC236}">
                <a16:creationId xmlns:a16="http://schemas.microsoft.com/office/drawing/2014/main" id="{9896D445-6849-C140-B35D-26B70BFF1D93}"/>
              </a:ext>
            </a:extLst>
          </p:cNvPr>
          <p:cNvSpPr txBox="1"/>
          <p:nvPr/>
        </p:nvSpPr>
        <p:spPr>
          <a:xfrm>
            <a:off x="314326" y="2471737"/>
            <a:ext cx="2146333" cy="369332"/>
          </a:xfrm>
          <a:prstGeom prst="rect">
            <a:avLst/>
          </a:prstGeom>
          <a:noFill/>
        </p:spPr>
        <p:txBody>
          <a:bodyPr wrap="square" rtlCol="0">
            <a:spAutoFit/>
          </a:bodyPr>
          <a:lstStyle/>
          <a:p>
            <a:r>
              <a:rPr lang="en-US" dirty="0"/>
              <a:t>ACT Total Score 2018</a:t>
            </a:r>
          </a:p>
        </p:txBody>
      </p:sp>
    </p:spTree>
    <p:extLst>
      <p:ext uri="{BB962C8B-B14F-4D97-AF65-F5344CB8AC3E}">
        <p14:creationId xmlns:p14="http://schemas.microsoft.com/office/powerpoint/2010/main" val="373078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986A2E-1B76-4F41-B869-FF1E44056939}"/>
              </a:ext>
            </a:extLst>
          </p:cNvPr>
          <p:cNvPicPr>
            <a:picLocks noChangeAspect="1"/>
          </p:cNvPicPr>
          <p:nvPr/>
        </p:nvPicPr>
        <p:blipFill>
          <a:blip r:embed="rId2"/>
          <a:stretch>
            <a:fillRect/>
          </a:stretch>
        </p:blipFill>
        <p:spPr>
          <a:xfrm>
            <a:off x="1937475" y="500063"/>
            <a:ext cx="8198795" cy="5943600"/>
          </a:xfrm>
          <a:prstGeom prst="rect">
            <a:avLst/>
          </a:prstGeom>
        </p:spPr>
      </p:pic>
    </p:spTree>
    <p:extLst>
      <p:ext uri="{BB962C8B-B14F-4D97-AF65-F5344CB8AC3E}">
        <p14:creationId xmlns:p14="http://schemas.microsoft.com/office/powerpoint/2010/main" val="111123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ACA2-6CA0-7C4E-B949-77542E01B2F9}"/>
              </a:ext>
            </a:extLst>
          </p:cNvPr>
          <p:cNvPicPr>
            <a:picLocks noChangeAspect="1"/>
          </p:cNvPicPr>
          <p:nvPr/>
        </p:nvPicPr>
        <p:blipFill>
          <a:blip r:embed="rId2"/>
          <a:stretch>
            <a:fillRect/>
          </a:stretch>
        </p:blipFill>
        <p:spPr>
          <a:xfrm>
            <a:off x="2311939" y="782955"/>
            <a:ext cx="7371033" cy="5343525"/>
          </a:xfrm>
          <a:prstGeom prst="rect">
            <a:avLst/>
          </a:prstGeom>
        </p:spPr>
      </p:pic>
    </p:spTree>
    <p:extLst>
      <p:ext uri="{BB962C8B-B14F-4D97-AF65-F5344CB8AC3E}">
        <p14:creationId xmlns:p14="http://schemas.microsoft.com/office/powerpoint/2010/main" val="378040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06D80-CCA8-B64A-A606-D1556C43E591}"/>
              </a:ext>
            </a:extLst>
          </p:cNvPr>
          <p:cNvSpPr txBox="1"/>
          <p:nvPr/>
        </p:nvSpPr>
        <p:spPr>
          <a:xfrm>
            <a:off x="3728671" y="771526"/>
            <a:ext cx="5626284" cy="584775"/>
          </a:xfrm>
          <a:prstGeom prst="rect">
            <a:avLst/>
          </a:prstGeom>
          <a:noFill/>
        </p:spPr>
        <p:txBody>
          <a:bodyPr wrap="none" rtlCol="0">
            <a:spAutoFit/>
          </a:bodyPr>
          <a:lstStyle/>
          <a:p>
            <a:pPr algn="ctr"/>
            <a:r>
              <a:rPr lang="en-US" sz="3200" b="1" dirty="0"/>
              <a:t>Conclusion &amp; Recommendation </a:t>
            </a:r>
          </a:p>
        </p:txBody>
      </p:sp>
      <p:sp>
        <p:nvSpPr>
          <p:cNvPr id="5" name="TextBox 4">
            <a:extLst>
              <a:ext uri="{FF2B5EF4-FFF2-40B4-BE49-F238E27FC236}">
                <a16:creationId xmlns:a16="http://schemas.microsoft.com/office/drawing/2014/main" id="{E35EE2F1-DFE7-984D-8EAD-76B0195EE898}"/>
              </a:ext>
            </a:extLst>
          </p:cNvPr>
          <p:cNvSpPr txBox="1"/>
          <p:nvPr/>
        </p:nvSpPr>
        <p:spPr>
          <a:xfrm>
            <a:off x="3028951" y="1582340"/>
            <a:ext cx="6600825" cy="3693319"/>
          </a:xfrm>
          <a:prstGeom prst="rect">
            <a:avLst/>
          </a:prstGeom>
          <a:noFill/>
        </p:spPr>
        <p:txBody>
          <a:bodyPr wrap="square" rtlCol="0">
            <a:spAutoFit/>
          </a:bodyPr>
          <a:lstStyle/>
          <a:p>
            <a:r>
              <a:rPr lang="en-US" dirty="0"/>
              <a:t>Conclusion</a:t>
            </a:r>
          </a:p>
          <a:p>
            <a:pPr marL="285750" indent="-285750">
              <a:buFontTx/>
              <a:buChar char="-"/>
            </a:pPr>
            <a:r>
              <a:rPr lang="en-US" dirty="0"/>
              <a:t>ACT has more participation in 2017 and 2018 compared to SAT</a:t>
            </a:r>
          </a:p>
          <a:p>
            <a:pPr marL="285750" indent="-285750">
              <a:buFontTx/>
              <a:buChar char="-"/>
            </a:pPr>
            <a:r>
              <a:rPr lang="en-US" dirty="0"/>
              <a:t>Minnesota has the highest SAT score in 2017 and 2018 (1297 &amp; 1298, respectively) </a:t>
            </a:r>
          </a:p>
          <a:p>
            <a:pPr marL="285750" indent="-285750">
              <a:buFontTx/>
              <a:buChar char="-"/>
            </a:pPr>
            <a:r>
              <a:rPr lang="en-US" dirty="0"/>
              <a:t>New Hampshire has the highest ACT score in 2017 (25.5) and Connecticut has the highest ACT score in 2018 (25.6)</a:t>
            </a:r>
          </a:p>
          <a:p>
            <a:pPr marL="285750" indent="-285750">
              <a:buFontTx/>
              <a:buChar char="-"/>
            </a:pPr>
            <a:r>
              <a:rPr lang="en-US" dirty="0"/>
              <a:t>Based on this set of data we can see that the states with high scores of SAT do not necessarily also have high scores of ACT</a:t>
            </a:r>
          </a:p>
          <a:p>
            <a:pPr marL="285750" indent="-285750">
              <a:buFontTx/>
              <a:buChar char="-"/>
            </a:pPr>
            <a:r>
              <a:rPr lang="en-US" dirty="0"/>
              <a:t>Interestingly it is observed that students with the ACT scores around average values have the high SAT scores, and visa versa, those who have SAT score around the average, have the high scores of ACT</a:t>
            </a:r>
          </a:p>
          <a:p>
            <a:pPr marL="285750" indent="-285750">
              <a:buFontTx/>
              <a:buChar char="-"/>
            </a:pPr>
            <a:endParaRPr lang="en-US" dirty="0"/>
          </a:p>
        </p:txBody>
      </p:sp>
      <p:sp>
        <p:nvSpPr>
          <p:cNvPr id="6" name="TextBox 5">
            <a:extLst>
              <a:ext uri="{FF2B5EF4-FFF2-40B4-BE49-F238E27FC236}">
                <a16:creationId xmlns:a16="http://schemas.microsoft.com/office/drawing/2014/main" id="{8568F86B-C828-A545-BD37-5EC70B89CB65}"/>
              </a:ext>
            </a:extLst>
          </p:cNvPr>
          <p:cNvSpPr txBox="1"/>
          <p:nvPr/>
        </p:nvSpPr>
        <p:spPr>
          <a:xfrm>
            <a:off x="3028951" y="5071971"/>
            <a:ext cx="8663397" cy="1200329"/>
          </a:xfrm>
          <a:prstGeom prst="rect">
            <a:avLst/>
          </a:prstGeom>
          <a:noFill/>
        </p:spPr>
        <p:txBody>
          <a:bodyPr wrap="none" rtlCol="0">
            <a:spAutoFit/>
          </a:bodyPr>
          <a:lstStyle/>
          <a:p>
            <a:r>
              <a:rPr lang="en-US" dirty="0"/>
              <a:t>Recommendation:</a:t>
            </a:r>
          </a:p>
          <a:p>
            <a:pPr marL="285750" indent="-285750">
              <a:buFontTx/>
              <a:buChar char="-"/>
            </a:pPr>
            <a:r>
              <a:rPr lang="en-US" dirty="0"/>
              <a:t>Grant access for every student to take both test if they want to</a:t>
            </a:r>
          </a:p>
          <a:p>
            <a:pPr marL="285750" indent="-285750">
              <a:buFontTx/>
              <a:buChar char="-"/>
            </a:pPr>
            <a:r>
              <a:rPr lang="en-US" dirty="0"/>
              <a:t>Limit the number of test taken so the results will represent the students’ real intelligent </a:t>
            </a:r>
          </a:p>
          <a:p>
            <a:r>
              <a:rPr lang="en-US" dirty="0"/>
              <a:t>     than the number of test taken</a:t>
            </a:r>
          </a:p>
        </p:txBody>
      </p:sp>
    </p:spTree>
    <p:extLst>
      <p:ext uri="{BB962C8B-B14F-4D97-AF65-F5344CB8AC3E}">
        <p14:creationId xmlns:p14="http://schemas.microsoft.com/office/powerpoint/2010/main" val="127646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C842D-5387-714E-BEAF-DC532E6E787C}"/>
              </a:ext>
            </a:extLst>
          </p:cNvPr>
          <p:cNvPicPr>
            <a:picLocks noChangeAspect="1"/>
          </p:cNvPicPr>
          <p:nvPr/>
        </p:nvPicPr>
        <p:blipFill>
          <a:blip r:embed="rId2"/>
          <a:stretch>
            <a:fillRect/>
          </a:stretch>
        </p:blipFill>
        <p:spPr>
          <a:xfrm>
            <a:off x="2306440" y="0"/>
            <a:ext cx="7579120" cy="6858000"/>
          </a:xfrm>
          <a:prstGeom prst="rect">
            <a:avLst/>
          </a:prstGeom>
        </p:spPr>
      </p:pic>
    </p:spTree>
    <p:extLst>
      <p:ext uri="{BB962C8B-B14F-4D97-AF65-F5344CB8AC3E}">
        <p14:creationId xmlns:p14="http://schemas.microsoft.com/office/powerpoint/2010/main" val="16569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0F545F-692D-9C48-A58E-68E2FC701309}"/>
              </a:ext>
            </a:extLst>
          </p:cNvPr>
          <p:cNvPicPr>
            <a:picLocks noChangeAspect="1"/>
          </p:cNvPicPr>
          <p:nvPr/>
        </p:nvPicPr>
        <p:blipFill>
          <a:blip r:embed="rId2"/>
          <a:stretch>
            <a:fillRect/>
          </a:stretch>
        </p:blipFill>
        <p:spPr>
          <a:xfrm>
            <a:off x="2306440" y="-14288"/>
            <a:ext cx="7579120" cy="6858000"/>
          </a:xfrm>
          <a:prstGeom prst="rect">
            <a:avLst/>
          </a:prstGeom>
        </p:spPr>
      </p:pic>
    </p:spTree>
    <p:extLst>
      <p:ext uri="{BB962C8B-B14F-4D97-AF65-F5344CB8AC3E}">
        <p14:creationId xmlns:p14="http://schemas.microsoft.com/office/powerpoint/2010/main" val="131832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A6A30-2DBC-EF40-B207-AD1BC9D259CE}"/>
              </a:ext>
            </a:extLst>
          </p:cNvPr>
          <p:cNvPicPr>
            <a:picLocks noChangeAspect="1"/>
          </p:cNvPicPr>
          <p:nvPr/>
        </p:nvPicPr>
        <p:blipFill>
          <a:blip r:embed="rId2"/>
          <a:stretch>
            <a:fillRect/>
          </a:stretch>
        </p:blipFill>
        <p:spPr>
          <a:xfrm>
            <a:off x="638382" y="271464"/>
            <a:ext cx="11325017" cy="5500686"/>
          </a:xfrm>
          <a:prstGeom prst="rect">
            <a:avLst/>
          </a:prstGeom>
        </p:spPr>
      </p:pic>
    </p:spTree>
    <p:extLst>
      <p:ext uri="{BB962C8B-B14F-4D97-AF65-F5344CB8AC3E}">
        <p14:creationId xmlns:p14="http://schemas.microsoft.com/office/powerpoint/2010/main" val="22841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DFA927-AF53-4943-A940-E8F9496273DC}"/>
              </a:ext>
            </a:extLst>
          </p:cNvPr>
          <p:cNvPicPr>
            <a:picLocks noChangeAspect="1"/>
          </p:cNvPicPr>
          <p:nvPr/>
        </p:nvPicPr>
        <p:blipFill>
          <a:blip r:embed="rId2"/>
          <a:stretch>
            <a:fillRect/>
          </a:stretch>
        </p:blipFill>
        <p:spPr>
          <a:xfrm>
            <a:off x="190500" y="500063"/>
            <a:ext cx="11811000" cy="5186362"/>
          </a:xfrm>
          <a:prstGeom prst="rect">
            <a:avLst/>
          </a:prstGeom>
        </p:spPr>
      </p:pic>
    </p:spTree>
    <p:extLst>
      <p:ext uri="{BB962C8B-B14F-4D97-AF65-F5344CB8AC3E}">
        <p14:creationId xmlns:p14="http://schemas.microsoft.com/office/powerpoint/2010/main" val="390539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7F3172-9115-6243-A6D1-0715CC7391FE}"/>
              </a:ext>
            </a:extLst>
          </p:cNvPr>
          <p:cNvPicPr>
            <a:picLocks noChangeAspect="1"/>
          </p:cNvPicPr>
          <p:nvPr/>
        </p:nvPicPr>
        <p:blipFill>
          <a:blip r:embed="rId2"/>
          <a:stretch>
            <a:fillRect/>
          </a:stretch>
        </p:blipFill>
        <p:spPr>
          <a:xfrm>
            <a:off x="228600" y="457199"/>
            <a:ext cx="11734800" cy="5186363"/>
          </a:xfrm>
          <a:prstGeom prst="rect">
            <a:avLst/>
          </a:prstGeom>
        </p:spPr>
      </p:pic>
    </p:spTree>
    <p:extLst>
      <p:ext uri="{BB962C8B-B14F-4D97-AF65-F5344CB8AC3E}">
        <p14:creationId xmlns:p14="http://schemas.microsoft.com/office/powerpoint/2010/main" val="249582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28FD6-BEEA-674E-A0EC-732A353108F6}"/>
              </a:ext>
            </a:extLst>
          </p:cNvPr>
          <p:cNvPicPr>
            <a:picLocks noChangeAspect="1"/>
          </p:cNvPicPr>
          <p:nvPr/>
        </p:nvPicPr>
        <p:blipFill>
          <a:blip r:embed="rId2"/>
          <a:stretch>
            <a:fillRect/>
          </a:stretch>
        </p:blipFill>
        <p:spPr>
          <a:xfrm>
            <a:off x="190500" y="571500"/>
            <a:ext cx="11811000" cy="5372100"/>
          </a:xfrm>
          <a:prstGeom prst="rect">
            <a:avLst/>
          </a:prstGeom>
        </p:spPr>
      </p:pic>
    </p:spTree>
    <p:extLst>
      <p:ext uri="{BB962C8B-B14F-4D97-AF65-F5344CB8AC3E}">
        <p14:creationId xmlns:p14="http://schemas.microsoft.com/office/powerpoint/2010/main" val="380881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DD204-0EA3-1240-9A78-E40F31FB8746}"/>
              </a:ext>
            </a:extLst>
          </p:cNvPr>
          <p:cNvPicPr>
            <a:picLocks noChangeAspect="1"/>
          </p:cNvPicPr>
          <p:nvPr/>
        </p:nvPicPr>
        <p:blipFill>
          <a:blip r:embed="rId2"/>
          <a:stretch>
            <a:fillRect/>
          </a:stretch>
        </p:blipFill>
        <p:spPr>
          <a:xfrm>
            <a:off x="2460659" y="0"/>
            <a:ext cx="7270681" cy="6858000"/>
          </a:xfrm>
          <a:prstGeom prst="rect">
            <a:avLst/>
          </a:prstGeom>
        </p:spPr>
      </p:pic>
      <p:grpSp>
        <p:nvGrpSpPr>
          <p:cNvPr id="13" name="Group 12">
            <a:extLst>
              <a:ext uri="{FF2B5EF4-FFF2-40B4-BE49-F238E27FC236}">
                <a16:creationId xmlns:a16="http://schemas.microsoft.com/office/drawing/2014/main" id="{5EE99C7F-18EB-4146-918B-8E2447C52FDD}"/>
              </a:ext>
            </a:extLst>
          </p:cNvPr>
          <p:cNvGrpSpPr/>
          <p:nvPr/>
        </p:nvGrpSpPr>
        <p:grpSpPr>
          <a:xfrm>
            <a:off x="9931658" y="567929"/>
            <a:ext cx="2082974" cy="1443395"/>
            <a:chOff x="9931658" y="567929"/>
            <a:chExt cx="2082974" cy="1443395"/>
          </a:xfrm>
        </p:grpSpPr>
        <p:sp>
          <p:nvSpPr>
            <p:cNvPr id="8" name="TextBox 7">
              <a:extLst>
                <a:ext uri="{FF2B5EF4-FFF2-40B4-BE49-F238E27FC236}">
                  <a16:creationId xmlns:a16="http://schemas.microsoft.com/office/drawing/2014/main" id="{FB402228-7F97-AC47-9551-ED0CC54E8A27}"/>
                </a:ext>
              </a:extLst>
            </p:cNvPr>
            <p:cNvSpPr txBox="1"/>
            <p:nvPr/>
          </p:nvSpPr>
          <p:spPr>
            <a:xfrm>
              <a:off x="9956183" y="567929"/>
              <a:ext cx="1425390" cy="369332"/>
            </a:xfrm>
            <a:prstGeom prst="rect">
              <a:avLst/>
            </a:prstGeom>
            <a:noFill/>
          </p:spPr>
          <p:txBody>
            <a:bodyPr wrap="none" rtlCol="0">
              <a:spAutoFit/>
            </a:bodyPr>
            <a:lstStyle/>
            <a:p>
              <a:r>
                <a:rPr lang="en-US" dirty="0"/>
                <a:t>Median 1107</a:t>
              </a:r>
            </a:p>
          </p:txBody>
        </p:sp>
        <p:sp>
          <p:nvSpPr>
            <p:cNvPr id="9" name="TextBox 8">
              <a:extLst>
                <a:ext uri="{FF2B5EF4-FFF2-40B4-BE49-F238E27FC236}">
                  <a16:creationId xmlns:a16="http://schemas.microsoft.com/office/drawing/2014/main" id="{EFF8BFEB-EB52-3F4F-B2E9-41E0A1181926}"/>
                </a:ext>
              </a:extLst>
            </p:cNvPr>
            <p:cNvSpPr txBox="1"/>
            <p:nvPr/>
          </p:nvSpPr>
          <p:spPr>
            <a:xfrm>
              <a:off x="9931658" y="903328"/>
              <a:ext cx="1279004" cy="369332"/>
            </a:xfrm>
            <a:prstGeom prst="rect">
              <a:avLst/>
            </a:prstGeom>
            <a:noFill/>
          </p:spPr>
          <p:txBody>
            <a:bodyPr wrap="none" rtlCol="0">
              <a:spAutoFit/>
            </a:bodyPr>
            <a:lstStyle/>
            <a:p>
              <a:r>
                <a:rPr lang="en-US" dirty="0"/>
                <a:t>Max = 1295</a:t>
              </a:r>
            </a:p>
          </p:txBody>
        </p:sp>
        <p:sp>
          <p:nvSpPr>
            <p:cNvPr id="10" name="TextBox 9">
              <a:extLst>
                <a:ext uri="{FF2B5EF4-FFF2-40B4-BE49-F238E27FC236}">
                  <a16:creationId xmlns:a16="http://schemas.microsoft.com/office/drawing/2014/main" id="{FB1D35B9-06C0-584B-89C5-B3AA1B04054A}"/>
                </a:ext>
              </a:extLst>
            </p:cNvPr>
            <p:cNvSpPr txBox="1"/>
            <p:nvPr/>
          </p:nvSpPr>
          <p:spPr>
            <a:xfrm>
              <a:off x="9931658" y="1272660"/>
              <a:ext cx="1128835" cy="369332"/>
            </a:xfrm>
            <a:prstGeom prst="rect">
              <a:avLst/>
            </a:prstGeom>
            <a:noFill/>
          </p:spPr>
          <p:txBody>
            <a:bodyPr wrap="none" rtlCol="0">
              <a:spAutoFit/>
            </a:bodyPr>
            <a:lstStyle/>
            <a:p>
              <a:r>
                <a:rPr lang="en-US" dirty="0"/>
                <a:t>Min = 950</a:t>
              </a:r>
            </a:p>
          </p:txBody>
        </p:sp>
        <p:sp>
          <p:nvSpPr>
            <p:cNvPr id="11" name="TextBox 10">
              <a:extLst>
                <a:ext uri="{FF2B5EF4-FFF2-40B4-BE49-F238E27FC236}">
                  <a16:creationId xmlns:a16="http://schemas.microsoft.com/office/drawing/2014/main" id="{0B60FDAB-C04E-8E4E-A4D0-066FFE92FDAA}"/>
                </a:ext>
              </a:extLst>
            </p:cNvPr>
            <p:cNvSpPr txBox="1"/>
            <p:nvPr/>
          </p:nvSpPr>
          <p:spPr>
            <a:xfrm>
              <a:off x="9956183" y="1641992"/>
              <a:ext cx="2058449" cy="369332"/>
            </a:xfrm>
            <a:prstGeom prst="rect">
              <a:avLst/>
            </a:prstGeom>
            <a:noFill/>
          </p:spPr>
          <p:txBody>
            <a:bodyPr wrap="none" rtlCol="0">
              <a:spAutoFit/>
            </a:bodyPr>
            <a:lstStyle/>
            <a:p>
              <a:r>
                <a:rPr lang="en-US" dirty="0"/>
                <a:t>First quartile = 1055</a:t>
              </a:r>
            </a:p>
          </p:txBody>
        </p:sp>
      </p:grpSp>
      <p:sp>
        <p:nvSpPr>
          <p:cNvPr id="12" name="TextBox 11">
            <a:extLst>
              <a:ext uri="{FF2B5EF4-FFF2-40B4-BE49-F238E27FC236}">
                <a16:creationId xmlns:a16="http://schemas.microsoft.com/office/drawing/2014/main" id="{165634CC-28E0-5343-80CA-F64A1C1A5A72}"/>
              </a:ext>
            </a:extLst>
          </p:cNvPr>
          <p:cNvSpPr txBox="1"/>
          <p:nvPr/>
        </p:nvSpPr>
        <p:spPr>
          <a:xfrm>
            <a:off x="314326" y="2471737"/>
            <a:ext cx="2110001" cy="369332"/>
          </a:xfrm>
          <a:prstGeom prst="rect">
            <a:avLst/>
          </a:prstGeom>
          <a:noFill/>
        </p:spPr>
        <p:txBody>
          <a:bodyPr wrap="none" rtlCol="0">
            <a:spAutoFit/>
          </a:bodyPr>
          <a:lstStyle/>
          <a:p>
            <a:r>
              <a:rPr lang="en-US" dirty="0"/>
              <a:t>SAT Total Score 2017</a:t>
            </a:r>
          </a:p>
        </p:txBody>
      </p:sp>
      <p:sp>
        <p:nvSpPr>
          <p:cNvPr id="14" name="TextBox 13">
            <a:extLst>
              <a:ext uri="{FF2B5EF4-FFF2-40B4-BE49-F238E27FC236}">
                <a16:creationId xmlns:a16="http://schemas.microsoft.com/office/drawing/2014/main" id="{26800DC0-F62A-1D4F-B3B4-B4270DCCE0C3}"/>
              </a:ext>
            </a:extLst>
          </p:cNvPr>
          <p:cNvSpPr txBox="1"/>
          <p:nvPr/>
        </p:nvSpPr>
        <p:spPr>
          <a:xfrm>
            <a:off x="9931658" y="2011324"/>
            <a:ext cx="2145203" cy="369332"/>
          </a:xfrm>
          <a:prstGeom prst="rect">
            <a:avLst/>
          </a:prstGeom>
          <a:noFill/>
        </p:spPr>
        <p:txBody>
          <a:bodyPr wrap="none" rtlCol="0">
            <a:spAutoFit/>
          </a:bodyPr>
          <a:lstStyle/>
          <a:p>
            <a:r>
              <a:rPr lang="en-US" dirty="0"/>
              <a:t>Third quartile = 1210</a:t>
            </a:r>
          </a:p>
        </p:txBody>
      </p:sp>
    </p:spTree>
    <p:extLst>
      <p:ext uri="{BB962C8B-B14F-4D97-AF65-F5344CB8AC3E}">
        <p14:creationId xmlns:p14="http://schemas.microsoft.com/office/powerpoint/2010/main" val="237148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C63B30-3F6E-8749-AACC-0ACF08F9373B}"/>
              </a:ext>
            </a:extLst>
          </p:cNvPr>
          <p:cNvPicPr>
            <a:picLocks noChangeAspect="1"/>
          </p:cNvPicPr>
          <p:nvPr/>
        </p:nvPicPr>
        <p:blipFill>
          <a:blip r:embed="rId2"/>
          <a:stretch>
            <a:fillRect/>
          </a:stretch>
        </p:blipFill>
        <p:spPr>
          <a:xfrm>
            <a:off x="2460659" y="0"/>
            <a:ext cx="7270681" cy="6858000"/>
          </a:xfrm>
          <a:prstGeom prst="rect">
            <a:avLst/>
          </a:prstGeom>
        </p:spPr>
      </p:pic>
      <p:sp>
        <p:nvSpPr>
          <p:cNvPr id="11" name="TextBox 10">
            <a:extLst>
              <a:ext uri="{FF2B5EF4-FFF2-40B4-BE49-F238E27FC236}">
                <a16:creationId xmlns:a16="http://schemas.microsoft.com/office/drawing/2014/main" id="{C982A7D7-7661-DA41-9466-F586551E5660}"/>
              </a:ext>
            </a:extLst>
          </p:cNvPr>
          <p:cNvSpPr txBox="1"/>
          <p:nvPr/>
        </p:nvSpPr>
        <p:spPr>
          <a:xfrm>
            <a:off x="314326" y="2471737"/>
            <a:ext cx="2146333" cy="369332"/>
          </a:xfrm>
          <a:prstGeom prst="rect">
            <a:avLst/>
          </a:prstGeom>
          <a:noFill/>
        </p:spPr>
        <p:txBody>
          <a:bodyPr wrap="square" rtlCol="0">
            <a:spAutoFit/>
          </a:bodyPr>
          <a:lstStyle/>
          <a:p>
            <a:r>
              <a:rPr lang="en-US" dirty="0"/>
              <a:t>SAT Total Score 2018</a:t>
            </a:r>
          </a:p>
        </p:txBody>
      </p:sp>
      <p:grpSp>
        <p:nvGrpSpPr>
          <p:cNvPr id="14" name="Group 13">
            <a:extLst>
              <a:ext uri="{FF2B5EF4-FFF2-40B4-BE49-F238E27FC236}">
                <a16:creationId xmlns:a16="http://schemas.microsoft.com/office/drawing/2014/main" id="{3E1FA867-2BCF-194E-9599-464BA0AEEBC8}"/>
              </a:ext>
            </a:extLst>
          </p:cNvPr>
          <p:cNvGrpSpPr/>
          <p:nvPr/>
        </p:nvGrpSpPr>
        <p:grpSpPr>
          <a:xfrm>
            <a:off x="9931658" y="567929"/>
            <a:ext cx="2145203" cy="1812727"/>
            <a:chOff x="9931658" y="567929"/>
            <a:chExt cx="2145203" cy="1812727"/>
          </a:xfrm>
        </p:grpSpPr>
        <p:grpSp>
          <p:nvGrpSpPr>
            <p:cNvPr id="6" name="Group 5">
              <a:extLst>
                <a:ext uri="{FF2B5EF4-FFF2-40B4-BE49-F238E27FC236}">
                  <a16:creationId xmlns:a16="http://schemas.microsoft.com/office/drawing/2014/main" id="{7FD78FC0-8B76-7E42-B3DE-E88B8FA408E8}"/>
                </a:ext>
              </a:extLst>
            </p:cNvPr>
            <p:cNvGrpSpPr/>
            <p:nvPr/>
          </p:nvGrpSpPr>
          <p:grpSpPr>
            <a:xfrm>
              <a:off x="9931658" y="567929"/>
              <a:ext cx="2082974" cy="1443395"/>
              <a:chOff x="9931658" y="567929"/>
              <a:chExt cx="2082974" cy="1443395"/>
            </a:xfrm>
          </p:grpSpPr>
          <p:sp>
            <p:nvSpPr>
              <p:cNvPr id="7" name="TextBox 6">
                <a:extLst>
                  <a:ext uri="{FF2B5EF4-FFF2-40B4-BE49-F238E27FC236}">
                    <a16:creationId xmlns:a16="http://schemas.microsoft.com/office/drawing/2014/main" id="{0F9B6157-22C2-A84A-AC1B-59E6B3B77878}"/>
                  </a:ext>
                </a:extLst>
              </p:cNvPr>
              <p:cNvSpPr txBox="1"/>
              <p:nvPr/>
            </p:nvSpPr>
            <p:spPr>
              <a:xfrm>
                <a:off x="9956183" y="567929"/>
                <a:ext cx="1425390" cy="369332"/>
              </a:xfrm>
              <a:prstGeom prst="rect">
                <a:avLst/>
              </a:prstGeom>
              <a:noFill/>
            </p:spPr>
            <p:txBody>
              <a:bodyPr wrap="none" rtlCol="0">
                <a:spAutoFit/>
              </a:bodyPr>
              <a:lstStyle/>
              <a:p>
                <a:r>
                  <a:rPr lang="en-US" dirty="0"/>
                  <a:t>Median 1098</a:t>
                </a:r>
              </a:p>
            </p:txBody>
          </p:sp>
          <p:sp>
            <p:nvSpPr>
              <p:cNvPr id="8" name="TextBox 7">
                <a:extLst>
                  <a:ext uri="{FF2B5EF4-FFF2-40B4-BE49-F238E27FC236}">
                    <a16:creationId xmlns:a16="http://schemas.microsoft.com/office/drawing/2014/main" id="{4621E110-B00F-9441-89A8-263B790796B9}"/>
                  </a:ext>
                </a:extLst>
              </p:cNvPr>
              <p:cNvSpPr txBox="1"/>
              <p:nvPr/>
            </p:nvSpPr>
            <p:spPr>
              <a:xfrm>
                <a:off x="9931658" y="903328"/>
                <a:ext cx="1279004" cy="369332"/>
              </a:xfrm>
              <a:prstGeom prst="rect">
                <a:avLst/>
              </a:prstGeom>
              <a:noFill/>
            </p:spPr>
            <p:txBody>
              <a:bodyPr wrap="none" rtlCol="0">
                <a:spAutoFit/>
              </a:bodyPr>
              <a:lstStyle/>
              <a:p>
                <a:r>
                  <a:rPr lang="en-US" dirty="0"/>
                  <a:t>Max = 1298</a:t>
                </a:r>
              </a:p>
            </p:txBody>
          </p:sp>
          <p:sp>
            <p:nvSpPr>
              <p:cNvPr id="9" name="TextBox 8">
                <a:extLst>
                  <a:ext uri="{FF2B5EF4-FFF2-40B4-BE49-F238E27FC236}">
                    <a16:creationId xmlns:a16="http://schemas.microsoft.com/office/drawing/2014/main" id="{5B7B3724-2E3F-6B41-A927-40F4EF098879}"/>
                  </a:ext>
                </a:extLst>
              </p:cNvPr>
              <p:cNvSpPr txBox="1"/>
              <p:nvPr/>
            </p:nvSpPr>
            <p:spPr>
              <a:xfrm>
                <a:off x="9931658" y="1272660"/>
                <a:ext cx="1128835" cy="369332"/>
              </a:xfrm>
              <a:prstGeom prst="rect">
                <a:avLst/>
              </a:prstGeom>
              <a:noFill/>
            </p:spPr>
            <p:txBody>
              <a:bodyPr wrap="none" rtlCol="0">
                <a:spAutoFit/>
              </a:bodyPr>
              <a:lstStyle/>
              <a:p>
                <a:r>
                  <a:rPr lang="en-US" dirty="0"/>
                  <a:t>Min = 977</a:t>
                </a:r>
              </a:p>
            </p:txBody>
          </p:sp>
          <p:sp>
            <p:nvSpPr>
              <p:cNvPr id="10" name="TextBox 9">
                <a:extLst>
                  <a:ext uri="{FF2B5EF4-FFF2-40B4-BE49-F238E27FC236}">
                    <a16:creationId xmlns:a16="http://schemas.microsoft.com/office/drawing/2014/main" id="{2CB9E420-B85A-5144-8974-803A938CCBD7}"/>
                  </a:ext>
                </a:extLst>
              </p:cNvPr>
              <p:cNvSpPr txBox="1"/>
              <p:nvPr/>
            </p:nvSpPr>
            <p:spPr>
              <a:xfrm>
                <a:off x="9956183" y="1641992"/>
                <a:ext cx="2058449" cy="369332"/>
              </a:xfrm>
              <a:prstGeom prst="rect">
                <a:avLst/>
              </a:prstGeom>
              <a:noFill/>
            </p:spPr>
            <p:txBody>
              <a:bodyPr wrap="none" rtlCol="0">
                <a:spAutoFit/>
              </a:bodyPr>
              <a:lstStyle/>
              <a:p>
                <a:r>
                  <a:rPr lang="en-US" dirty="0"/>
                  <a:t>First quartile = 1055</a:t>
                </a:r>
              </a:p>
            </p:txBody>
          </p:sp>
        </p:grpSp>
        <p:sp>
          <p:nvSpPr>
            <p:cNvPr id="13" name="TextBox 12">
              <a:extLst>
                <a:ext uri="{FF2B5EF4-FFF2-40B4-BE49-F238E27FC236}">
                  <a16:creationId xmlns:a16="http://schemas.microsoft.com/office/drawing/2014/main" id="{BE6AAFF4-6E66-5D4F-A988-9E1900EF4171}"/>
                </a:ext>
              </a:extLst>
            </p:cNvPr>
            <p:cNvSpPr txBox="1"/>
            <p:nvPr/>
          </p:nvSpPr>
          <p:spPr>
            <a:xfrm>
              <a:off x="9931658" y="2011324"/>
              <a:ext cx="2145203" cy="369332"/>
            </a:xfrm>
            <a:prstGeom prst="rect">
              <a:avLst/>
            </a:prstGeom>
            <a:noFill/>
          </p:spPr>
          <p:txBody>
            <a:bodyPr wrap="none" rtlCol="0">
              <a:spAutoFit/>
            </a:bodyPr>
            <a:lstStyle/>
            <a:p>
              <a:r>
                <a:rPr lang="en-US" dirty="0"/>
                <a:t>Third quartile = 1205</a:t>
              </a:r>
            </a:p>
          </p:txBody>
        </p:sp>
      </p:grpSp>
    </p:spTree>
    <p:extLst>
      <p:ext uri="{BB962C8B-B14F-4D97-AF65-F5344CB8AC3E}">
        <p14:creationId xmlns:p14="http://schemas.microsoft.com/office/powerpoint/2010/main" val="416827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281</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NATIONWIDE SAT and ACT TEST      2017 &amp; 2018   RESULT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NATIONWIDE SAT and ACT TEST     RESULT SUMMARY</dc:title>
  <dc:creator>Carney, Matthew C</dc:creator>
  <cp:lastModifiedBy>Carney, Matthew C</cp:lastModifiedBy>
  <cp:revision>15</cp:revision>
  <dcterms:created xsi:type="dcterms:W3CDTF">2019-09-20T11:32:07Z</dcterms:created>
  <dcterms:modified xsi:type="dcterms:W3CDTF">2019-12-19T18:25:48Z</dcterms:modified>
</cp:coreProperties>
</file>