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0" r:id="rId8"/>
    <p:sldId id="273" r:id="rId9"/>
    <p:sldId id="263" r:id="rId10"/>
    <p:sldId id="271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232" autoAdjust="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A54C-2AC2-403E-B855-36F875A77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Ames (</a:t>
            </a:r>
            <a:r>
              <a:rPr lang="en-US" sz="3200" b="1" dirty="0" err="1"/>
              <a:t>IowA</a:t>
            </a:r>
            <a:r>
              <a:rPr lang="en-US" sz="3200" b="1" dirty="0"/>
              <a:t>) housing sale price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AA03E-1B5D-4890-B5FD-632326491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Djuwita</a:t>
            </a:r>
            <a:r>
              <a:rPr lang="en-US" dirty="0"/>
              <a:t> Carney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046A1-1068-45D5-A5F2-CD504E15EC02}"/>
              </a:ext>
            </a:extLst>
          </p:cNvPr>
          <p:cNvSpPr txBox="1"/>
          <p:nvPr/>
        </p:nvSpPr>
        <p:spPr>
          <a:xfrm>
            <a:off x="827571" y="281112"/>
            <a:ext cx="100126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WHAT DATA SCIENTISTS CAN DO FOR</a:t>
            </a:r>
          </a:p>
          <a:p>
            <a:pPr algn="ctr"/>
            <a:r>
              <a:rPr lang="en-US" sz="4400" b="1" dirty="0"/>
              <a:t> REAL ESTATE BUSINESSES</a:t>
            </a:r>
          </a:p>
        </p:txBody>
      </p:sp>
    </p:spTree>
    <p:extLst>
      <p:ext uri="{BB962C8B-B14F-4D97-AF65-F5344CB8AC3E}">
        <p14:creationId xmlns:p14="http://schemas.microsoft.com/office/powerpoint/2010/main" val="408113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6A382F-9BF0-430F-8D7D-6DB406B8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4" y="457200"/>
            <a:ext cx="7874914" cy="6470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971781-3FF6-4DC4-A804-25ED9F1AC89D}"/>
              </a:ext>
            </a:extLst>
          </p:cNvPr>
          <p:cNvSpPr txBox="1"/>
          <p:nvPr/>
        </p:nvSpPr>
        <p:spPr>
          <a:xfrm>
            <a:off x="3719593" y="6400800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Ames School District Map</a:t>
            </a:r>
          </a:p>
        </p:txBody>
      </p:sp>
    </p:spTree>
    <p:extLst>
      <p:ext uri="{BB962C8B-B14F-4D97-AF65-F5344CB8AC3E}">
        <p14:creationId xmlns:p14="http://schemas.microsoft.com/office/powerpoint/2010/main" val="50424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06A98B-3902-4145-897C-C3633895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['Sawyer', 'SawyerW', 'NAmes', 'Timber', 'Edwards', 'OldTown', 'BrDale', 'CollgCr', 'Somerst', 'Mitchel', 'StoneBr', 'NridgHt', 'Gilbert', 'Crawfor', 'IDOTRR', 'NWAmes', 'Veenker', 'MeadowV', 'SWISU', 'NoRidge', 'ClearCr', 'Blmngtn', 'BrkSide', 'NPkVill', 'Blueste', 'GrnHill', 'Greens', 'Landmrk']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33243-6E8A-42F6-A6AD-9FBC6A148433}"/>
              </a:ext>
            </a:extLst>
          </p:cNvPr>
          <p:cNvSpPr/>
          <p:nvPr/>
        </p:nvSpPr>
        <p:spPr>
          <a:xfrm>
            <a:off x="3706678" y="2066596"/>
            <a:ext cx="49375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'Sawyer', '</a:t>
            </a:r>
            <a:r>
              <a:rPr lang="en-US" dirty="0" err="1"/>
              <a:t>SawyerW</a:t>
            </a:r>
            <a:r>
              <a:rPr lang="en-US" dirty="0"/>
              <a:t>', '</a:t>
            </a:r>
            <a:r>
              <a:rPr lang="en-US" dirty="0" err="1"/>
              <a:t>NAmes</a:t>
            </a:r>
            <a:r>
              <a:rPr lang="en-US" dirty="0"/>
              <a:t>', 'Timber', 'Edwards', '</a:t>
            </a:r>
            <a:r>
              <a:rPr lang="en-US" dirty="0" err="1"/>
              <a:t>OldTown</a:t>
            </a:r>
            <a:r>
              <a:rPr lang="en-US" dirty="0"/>
              <a:t>',</a:t>
            </a:r>
          </a:p>
          <a:p>
            <a:r>
              <a:rPr lang="en-US" dirty="0"/>
              <a:t>       '</a:t>
            </a:r>
            <a:r>
              <a:rPr lang="en-US" dirty="0" err="1"/>
              <a:t>BrDale</a:t>
            </a:r>
            <a:r>
              <a:rPr lang="en-US" dirty="0"/>
              <a:t>', '</a:t>
            </a:r>
            <a:r>
              <a:rPr lang="en-US" dirty="0" err="1"/>
              <a:t>CollgCr</a:t>
            </a:r>
            <a:r>
              <a:rPr lang="en-US" dirty="0"/>
              <a:t>', '</a:t>
            </a:r>
            <a:r>
              <a:rPr lang="en-US" dirty="0" err="1"/>
              <a:t>Somerst</a:t>
            </a:r>
            <a:r>
              <a:rPr lang="en-US" dirty="0"/>
              <a:t>', 'Mitchel', '</a:t>
            </a:r>
            <a:r>
              <a:rPr lang="en-US" dirty="0" err="1"/>
              <a:t>StoneBr</a:t>
            </a:r>
            <a:r>
              <a:rPr lang="en-US" dirty="0"/>
              <a:t>', '</a:t>
            </a:r>
            <a:r>
              <a:rPr lang="en-US" dirty="0" err="1"/>
              <a:t>NridgHt</a:t>
            </a:r>
            <a:r>
              <a:rPr lang="en-US" dirty="0"/>
              <a:t>',</a:t>
            </a:r>
          </a:p>
          <a:p>
            <a:r>
              <a:rPr lang="en-US" dirty="0"/>
              <a:t>       'Gilbert', '</a:t>
            </a:r>
            <a:r>
              <a:rPr lang="en-US" dirty="0" err="1"/>
              <a:t>Crawfor</a:t>
            </a:r>
            <a:r>
              <a:rPr lang="en-US" dirty="0"/>
              <a:t>', 'IDOTRR', '</a:t>
            </a:r>
            <a:r>
              <a:rPr lang="en-US" dirty="0" err="1"/>
              <a:t>NWAmes</a:t>
            </a:r>
            <a:r>
              <a:rPr lang="en-US" dirty="0"/>
              <a:t>', 'Veenker', '</a:t>
            </a:r>
            <a:r>
              <a:rPr lang="en-US" dirty="0" err="1"/>
              <a:t>MeadowV</a:t>
            </a:r>
            <a:r>
              <a:rPr lang="en-US" dirty="0"/>
              <a:t>',</a:t>
            </a:r>
          </a:p>
          <a:p>
            <a:r>
              <a:rPr lang="en-US" dirty="0"/>
              <a:t>       'SWISU', '</a:t>
            </a:r>
            <a:r>
              <a:rPr lang="en-US" dirty="0" err="1"/>
              <a:t>NoRidge</a:t>
            </a:r>
            <a:r>
              <a:rPr lang="en-US" dirty="0"/>
              <a:t>', '</a:t>
            </a:r>
            <a:r>
              <a:rPr lang="en-US" dirty="0" err="1"/>
              <a:t>ClearCr</a:t>
            </a:r>
            <a:r>
              <a:rPr lang="en-US" dirty="0"/>
              <a:t>', '</a:t>
            </a:r>
            <a:r>
              <a:rPr lang="en-US" dirty="0" err="1"/>
              <a:t>Blmngtn</a:t>
            </a:r>
            <a:r>
              <a:rPr lang="en-US" dirty="0"/>
              <a:t>', '</a:t>
            </a:r>
            <a:r>
              <a:rPr lang="en-US" dirty="0" err="1"/>
              <a:t>BrkSide</a:t>
            </a:r>
            <a:r>
              <a:rPr lang="en-US" dirty="0"/>
              <a:t>', '</a:t>
            </a:r>
            <a:r>
              <a:rPr lang="en-US" dirty="0" err="1"/>
              <a:t>NPkVill</a:t>
            </a:r>
            <a:r>
              <a:rPr lang="en-US" dirty="0"/>
              <a:t>',</a:t>
            </a:r>
          </a:p>
          <a:p>
            <a:r>
              <a:rPr lang="en-US" dirty="0"/>
              <a:t>       '</a:t>
            </a:r>
            <a:r>
              <a:rPr lang="en-US" dirty="0" err="1"/>
              <a:t>Blueste</a:t>
            </a:r>
            <a:r>
              <a:rPr lang="en-US" dirty="0"/>
              <a:t>', '</a:t>
            </a:r>
            <a:r>
              <a:rPr lang="en-US" dirty="0" err="1"/>
              <a:t>GrnHill</a:t>
            </a:r>
            <a:r>
              <a:rPr lang="en-US" dirty="0"/>
              <a:t>', 'Greens', '</a:t>
            </a:r>
            <a:r>
              <a:rPr lang="en-US" dirty="0" err="1"/>
              <a:t>Landmrk</a:t>
            </a:r>
            <a:r>
              <a:rPr lang="en-US" dirty="0"/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A1A62-2F59-43C1-945D-330E6752C42A}"/>
              </a:ext>
            </a:extLst>
          </p:cNvPr>
          <p:cNvSpPr txBox="1"/>
          <p:nvPr/>
        </p:nvSpPr>
        <p:spPr>
          <a:xfrm>
            <a:off x="2864185" y="1104354"/>
            <a:ext cx="64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Neighborhoods</a:t>
            </a:r>
            <a:r>
              <a:rPr lang="en-US" dirty="0"/>
              <a:t> </a:t>
            </a:r>
            <a:r>
              <a:rPr lang="en-US" sz="2400" b="1" dirty="0"/>
              <a:t>available in the  </a:t>
            </a:r>
            <a:r>
              <a:rPr lang="en-US" sz="2400" b="1" dirty="0" err="1"/>
              <a:t>DataBase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738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A1C86-A56B-4580-9FEA-0DAE2BD6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66725"/>
            <a:ext cx="86487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3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69D01-DA56-456C-83DF-C14AE400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68" y="469355"/>
            <a:ext cx="8004874" cy="56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C2D3C4-FBED-4A05-AAF2-31E1580B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30" y="628650"/>
            <a:ext cx="8440145" cy="5057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E46E77-91F9-4363-8FA8-61D332A35D70}"/>
              </a:ext>
            </a:extLst>
          </p:cNvPr>
          <p:cNvSpPr txBox="1"/>
          <p:nvPr/>
        </p:nvSpPr>
        <p:spPr>
          <a:xfrm flipH="1">
            <a:off x="5855969" y="5860018"/>
            <a:ext cx="20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Neighborhoods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2B1F6-6E2D-4A4B-9B86-961C6780D6B5}"/>
              </a:ext>
            </a:extLst>
          </p:cNvPr>
          <p:cNvSpPr txBox="1"/>
          <p:nvPr/>
        </p:nvSpPr>
        <p:spPr>
          <a:xfrm rot="16200000">
            <a:off x="1443732" y="290229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Price</a:t>
            </a:r>
          </a:p>
        </p:txBody>
      </p:sp>
    </p:spTree>
    <p:extLst>
      <p:ext uri="{BB962C8B-B14F-4D97-AF65-F5344CB8AC3E}">
        <p14:creationId xmlns:p14="http://schemas.microsoft.com/office/powerpoint/2010/main" val="230763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AEA71-353B-4594-B712-7738E7C96846}"/>
              </a:ext>
            </a:extLst>
          </p:cNvPr>
          <p:cNvSpPr txBox="1"/>
          <p:nvPr/>
        </p:nvSpPr>
        <p:spPr>
          <a:xfrm>
            <a:off x="3383558" y="1379350"/>
            <a:ext cx="5187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Conclusions &amp; Recommendations</a:t>
            </a:r>
          </a:p>
          <a:p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BB127-AB58-48D5-B6D7-F8F7E84BBDAF}"/>
              </a:ext>
            </a:extLst>
          </p:cNvPr>
          <p:cNvSpPr txBox="1"/>
          <p:nvPr/>
        </p:nvSpPr>
        <p:spPr>
          <a:xfrm>
            <a:off x="1139125" y="2425485"/>
            <a:ext cx="10294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Ames Housing Database is good enough for creating a model to predict Sale 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features such as neighborhood school will be very useful to improve the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Adding more neighborhood to the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60B8-B9C3-4EC2-A149-ADC620014D59}"/>
              </a:ext>
            </a:extLst>
          </p:cNvPr>
          <p:cNvSpPr txBox="1"/>
          <p:nvPr/>
        </p:nvSpPr>
        <p:spPr>
          <a:xfrm>
            <a:off x="1139125" y="3656286"/>
            <a:ext cx="9015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Recommendations :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 condition of the house is very important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Having finished basement is also a good way to increase the 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Similarly, exterior condition of the house is an important aspect to the price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Stonebridge neighborhood has the highest average, good investment</a:t>
            </a:r>
          </a:p>
        </p:txBody>
      </p:sp>
    </p:spTree>
    <p:extLst>
      <p:ext uri="{BB962C8B-B14F-4D97-AF65-F5344CB8AC3E}">
        <p14:creationId xmlns:p14="http://schemas.microsoft.com/office/powerpoint/2010/main" val="357901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6F307-2244-4658-B38B-16133985334A}"/>
              </a:ext>
            </a:extLst>
          </p:cNvPr>
          <p:cNvSpPr txBox="1"/>
          <p:nvPr/>
        </p:nvSpPr>
        <p:spPr>
          <a:xfrm>
            <a:off x="4807025" y="1207362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CE7FF-3421-424B-9464-72B4D92956E9}"/>
              </a:ext>
            </a:extLst>
          </p:cNvPr>
          <p:cNvSpPr txBox="1"/>
          <p:nvPr/>
        </p:nvSpPr>
        <p:spPr>
          <a:xfrm>
            <a:off x="-61992" y="2793569"/>
            <a:ext cx="1203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 create a sale price prediction model  that taking into account the key variables, both qualitative and quantitative, with accurate results.</a:t>
            </a:r>
          </a:p>
        </p:txBody>
      </p:sp>
    </p:spTree>
    <p:extLst>
      <p:ext uri="{BB962C8B-B14F-4D97-AF65-F5344CB8AC3E}">
        <p14:creationId xmlns:p14="http://schemas.microsoft.com/office/powerpoint/2010/main" val="349420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CF860E-866F-4EE0-9CBE-6FD621DDCEB4}"/>
              </a:ext>
            </a:extLst>
          </p:cNvPr>
          <p:cNvSpPr txBox="1"/>
          <p:nvPr/>
        </p:nvSpPr>
        <p:spPr>
          <a:xfrm>
            <a:off x="2451752" y="1502925"/>
            <a:ext cx="7681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Who can benefit from this model?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DB60D-2B36-4DC2-874B-88E419CAE640}"/>
              </a:ext>
            </a:extLst>
          </p:cNvPr>
          <p:cNvSpPr txBox="1"/>
          <p:nvPr/>
        </p:nvSpPr>
        <p:spPr>
          <a:xfrm>
            <a:off x="3574473" y="3103419"/>
            <a:ext cx="48157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Sellers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Buyers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Investors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Real estate agents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Mortgage companies/banks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Assessors, estimators</a:t>
            </a:r>
          </a:p>
          <a:p>
            <a:pPr marL="342900" indent="-342900">
              <a:buFontTx/>
              <a:buChar char="-"/>
            </a:pPr>
            <a:r>
              <a:rPr lang="en-US" sz="2400" b="1" dirty="0" err="1"/>
              <a:t>Etc</a:t>
            </a:r>
            <a:r>
              <a:rPr lang="en-US" sz="2400" b="1" dirty="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137659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6E53AE-7417-49BD-B8DA-40AA65745F8F}"/>
              </a:ext>
            </a:extLst>
          </p:cNvPr>
          <p:cNvSpPr txBox="1"/>
          <p:nvPr/>
        </p:nvSpPr>
        <p:spPr>
          <a:xfrm>
            <a:off x="3442068" y="1715361"/>
            <a:ext cx="5307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Resources &amp;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6CDC2-5E9E-4154-93F6-BAFA103F767F}"/>
              </a:ext>
            </a:extLst>
          </p:cNvPr>
          <p:cNvSpPr txBox="1"/>
          <p:nvPr/>
        </p:nvSpPr>
        <p:spPr>
          <a:xfrm>
            <a:off x="2918691" y="3029527"/>
            <a:ext cx="6335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City of Ames Housing Data base (2011)</a:t>
            </a:r>
          </a:p>
          <a:p>
            <a:pPr marL="342900" indent="-342900">
              <a:buFontTx/>
              <a:buChar char="-"/>
            </a:pPr>
            <a:r>
              <a:rPr lang="en-US" sz="2400" b="1" dirty="0"/>
              <a:t>Multi variable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2438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73DE9A7D-5A67-474E-94F2-0425FD304E17}"/>
              </a:ext>
            </a:extLst>
          </p:cNvPr>
          <p:cNvSpPr txBox="1"/>
          <p:nvPr/>
        </p:nvSpPr>
        <p:spPr>
          <a:xfrm>
            <a:off x="10073544" y="424154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4FFEFD-F658-4104-9959-AB79B53516C0}"/>
              </a:ext>
            </a:extLst>
          </p:cNvPr>
          <p:cNvSpPr txBox="1"/>
          <p:nvPr/>
        </p:nvSpPr>
        <p:spPr>
          <a:xfrm>
            <a:off x="2573121" y="424154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Fence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8ACF30-6ED4-4B21-B714-C168AA9D1F34}"/>
              </a:ext>
            </a:extLst>
          </p:cNvPr>
          <p:cNvSpPr txBox="1"/>
          <p:nvPr/>
        </p:nvSpPr>
        <p:spPr>
          <a:xfrm rot="18866610">
            <a:off x="2890799" y="505732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Sold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9117C-E41D-4DC9-9092-39F8157B17A6}"/>
              </a:ext>
            </a:extLst>
          </p:cNvPr>
          <p:cNvSpPr txBox="1"/>
          <p:nvPr/>
        </p:nvSpPr>
        <p:spPr>
          <a:xfrm rot="2967526">
            <a:off x="1137325" y="2297155"/>
            <a:ext cx="174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Bed_rooms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76D2B-ECF9-4042-AD49-D93D1E5B703B}"/>
              </a:ext>
            </a:extLst>
          </p:cNvPr>
          <p:cNvSpPr txBox="1"/>
          <p:nvPr/>
        </p:nvSpPr>
        <p:spPr>
          <a:xfrm rot="19146855">
            <a:off x="1178297" y="2790666"/>
            <a:ext cx="16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Bath_room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41C90-0CBB-402D-BD6A-ADC554A8EA52}"/>
              </a:ext>
            </a:extLst>
          </p:cNvPr>
          <p:cNvSpPr txBox="1"/>
          <p:nvPr/>
        </p:nvSpPr>
        <p:spPr>
          <a:xfrm rot="8398763">
            <a:off x="1748709" y="3441381"/>
            <a:ext cx="153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4D535-71B6-45D0-A1FD-1BBF8E2CE167}"/>
              </a:ext>
            </a:extLst>
          </p:cNvPr>
          <p:cNvSpPr txBox="1"/>
          <p:nvPr/>
        </p:nvSpPr>
        <p:spPr>
          <a:xfrm rot="3214149">
            <a:off x="1075965" y="3452153"/>
            <a:ext cx="132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EA982-3864-44D0-94D1-85400182BEC2}"/>
              </a:ext>
            </a:extLst>
          </p:cNvPr>
          <p:cNvSpPr txBox="1"/>
          <p:nvPr/>
        </p:nvSpPr>
        <p:spPr>
          <a:xfrm>
            <a:off x="1844930" y="2114549"/>
            <a:ext cx="205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Ovrall_Quality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7EA8F-CB31-4156-AC95-4FB97E5C9739}"/>
              </a:ext>
            </a:extLst>
          </p:cNvPr>
          <p:cNvSpPr txBox="1"/>
          <p:nvPr/>
        </p:nvSpPr>
        <p:spPr>
          <a:xfrm>
            <a:off x="2362200" y="2861190"/>
            <a:ext cx="142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Built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9D738-2A3F-4668-AC3E-65B7F2E1F206}"/>
              </a:ext>
            </a:extLst>
          </p:cNvPr>
          <p:cNvSpPr txBox="1"/>
          <p:nvPr/>
        </p:nvSpPr>
        <p:spPr>
          <a:xfrm>
            <a:off x="1861284" y="3764202"/>
            <a:ext cx="20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Exterior </a:t>
            </a:r>
            <a:r>
              <a:rPr lang="en-US" dirty="0" err="1"/>
              <a:t>Qualit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41690-9913-4E07-B5BE-D8D31D7799E9}"/>
              </a:ext>
            </a:extLst>
          </p:cNvPr>
          <p:cNvSpPr txBox="1"/>
          <p:nvPr/>
        </p:nvSpPr>
        <p:spPr>
          <a:xfrm>
            <a:off x="1042826" y="4111534"/>
            <a:ext cx="215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Roof Material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EF44B-07C2-4918-A676-C0DE5E783364}"/>
              </a:ext>
            </a:extLst>
          </p:cNvPr>
          <p:cNvSpPr txBox="1"/>
          <p:nvPr/>
        </p:nvSpPr>
        <p:spPr>
          <a:xfrm>
            <a:off x="2547595" y="2657168"/>
            <a:ext cx="17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CEFBD-5A03-4632-BB0C-ADBA5FFB01C3}"/>
              </a:ext>
            </a:extLst>
          </p:cNvPr>
          <p:cNvSpPr txBox="1"/>
          <p:nvPr/>
        </p:nvSpPr>
        <p:spPr>
          <a:xfrm>
            <a:off x="2796838" y="1678115"/>
            <a:ext cx="7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4115B-D3AE-43EF-AD31-7E69F4F2DF14}"/>
              </a:ext>
            </a:extLst>
          </p:cNvPr>
          <p:cNvSpPr txBox="1"/>
          <p:nvPr/>
        </p:nvSpPr>
        <p:spPr>
          <a:xfrm>
            <a:off x="1318871" y="1616012"/>
            <a:ext cx="29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Above Ground Qual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80A1-F08A-42B0-842D-861D1D3088ED}"/>
              </a:ext>
            </a:extLst>
          </p:cNvPr>
          <p:cNvSpPr txBox="1"/>
          <p:nvPr/>
        </p:nvSpPr>
        <p:spPr>
          <a:xfrm rot="1224896">
            <a:off x="143654" y="5191462"/>
            <a:ext cx="308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Undergeound</a:t>
            </a:r>
            <a:r>
              <a:rPr lang="en-US" dirty="0"/>
              <a:t> Quality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32FCE-D2B9-4B8E-AF6E-E4AD1CD2F077}"/>
              </a:ext>
            </a:extLst>
          </p:cNvPr>
          <p:cNvSpPr txBox="1"/>
          <p:nvPr/>
        </p:nvSpPr>
        <p:spPr>
          <a:xfrm rot="19144699">
            <a:off x="292932" y="2662116"/>
            <a:ext cx="20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'Garage Cars'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CA5CF-5D54-478E-8BAB-7E666E2E7EBF}"/>
              </a:ext>
            </a:extLst>
          </p:cNvPr>
          <p:cNvSpPr txBox="1"/>
          <p:nvPr/>
        </p:nvSpPr>
        <p:spPr>
          <a:xfrm rot="20806903">
            <a:off x="77358" y="3554758"/>
            <a:ext cx="20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'Garage </a:t>
            </a:r>
            <a:r>
              <a:rPr lang="en-US" dirty="0"/>
              <a:t>Finish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6AD4D-59E8-43E8-BA4E-91FF89CB58F2}"/>
              </a:ext>
            </a:extLst>
          </p:cNvPr>
          <p:cNvSpPr txBox="1"/>
          <p:nvPr/>
        </p:nvSpPr>
        <p:spPr>
          <a:xfrm rot="15951448">
            <a:off x="2943207" y="3582169"/>
            <a:ext cx="16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101F4C-CE24-4ACF-BF97-330B20115BA6}"/>
              </a:ext>
            </a:extLst>
          </p:cNvPr>
          <p:cNvSpPr txBox="1"/>
          <p:nvPr/>
        </p:nvSpPr>
        <p:spPr>
          <a:xfrm>
            <a:off x="929877" y="4581524"/>
            <a:ext cx="22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Kitchen Quality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1AD32-4411-4880-8BB6-FB5770AADE3F}"/>
              </a:ext>
            </a:extLst>
          </p:cNvPr>
          <p:cNvSpPr txBox="1"/>
          <p:nvPr/>
        </p:nvSpPr>
        <p:spPr>
          <a:xfrm rot="1950002">
            <a:off x="232902" y="3087380"/>
            <a:ext cx="172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'Gr </a:t>
            </a:r>
            <a:r>
              <a:rPr lang="en-US" dirty="0"/>
              <a:t>Liv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8A8E1-F89D-4B80-808D-5F434A303BF3}"/>
              </a:ext>
            </a:extLst>
          </p:cNvPr>
          <p:cNvSpPr txBox="1"/>
          <p:nvPr/>
        </p:nvSpPr>
        <p:spPr>
          <a:xfrm rot="19784037">
            <a:off x="2918766" y="4624168"/>
            <a:ext cx="14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'2nd </a:t>
            </a:r>
            <a:r>
              <a:rPr lang="en-US" dirty="0" err="1"/>
              <a:t>Flr</a:t>
            </a:r>
            <a:r>
              <a:rPr lang="en-US" dirty="0"/>
              <a:t> SF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E5F341-4A50-4AED-890A-D115B1978E8D}"/>
              </a:ext>
            </a:extLst>
          </p:cNvPr>
          <p:cNvSpPr/>
          <p:nvPr/>
        </p:nvSpPr>
        <p:spPr>
          <a:xfrm>
            <a:off x="643110" y="3901558"/>
            <a:ext cx="1264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00CB4-EC3F-4C5C-AC5F-F50592C4E268}"/>
              </a:ext>
            </a:extLst>
          </p:cNvPr>
          <p:cNvSpPr txBox="1"/>
          <p:nvPr/>
        </p:nvSpPr>
        <p:spPr>
          <a:xfrm rot="2629723">
            <a:off x="-37220" y="2114561"/>
            <a:ext cx="166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'Central </a:t>
            </a:r>
            <a:r>
              <a:rPr lang="en-US" dirty="0"/>
              <a:t>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0E8C9-CB46-4362-8815-5E9931A4590E}"/>
              </a:ext>
            </a:extLst>
          </p:cNvPr>
          <p:cNvSpPr txBox="1"/>
          <p:nvPr/>
        </p:nvSpPr>
        <p:spPr>
          <a:xfrm>
            <a:off x="2463491" y="3343300"/>
            <a:ext cx="1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4AB78C-FB85-421C-8079-AB78151CCAA0}"/>
              </a:ext>
            </a:extLst>
          </p:cNvPr>
          <p:cNvSpPr txBox="1"/>
          <p:nvPr/>
        </p:nvSpPr>
        <p:spPr>
          <a:xfrm>
            <a:off x="2095507" y="1388680"/>
            <a:ext cx="116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A3371-1801-41C1-8EA0-C78D8DE2B44E}"/>
              </a:ext>
            </a:extLst>
          </p:cNvPr>
          <p:cNvSpPr txBox="1"/>
          <p:nvPr/>
        </p:nvSpPr>
        <p:spPr>
          <a:xfrm rot="20632259">
            <a:off x="3266711" y="2395558"/>
            <a:ext cx="94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FAC0-DEDA-4B8B-B1A2-41CD31B4CDD9}"/>
              </a:ext>
            </a:extLst>
          </p:cNvPr>
          <p:cNvSpPr txBox="1"/>
          <p:nvPr/>
        </p:nvSpPr>
        <p:spPr>
          <a:xfrm>
            <a:off x="417101" y="1563962"/>
            <a:ext cx="11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Are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002B7B-984C-4EED-89E5-61D4727844BB}"/>
              </a:ext>
            </a:extLst>
          </p:cNvPr>
          <p:cNvSpPr/>
          <p:nvPr/>
        </p:nvSpPr>
        <p:spPr>
          <a:xfrm>
            <a:off x="57237" y="1213391"/>
            <a:ext cx="4104513" cy="46291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3ED5C9-BFE3-475E-8049-B6E9FF3FBC3A}"/>
              </a:ext>
            </a:extLst>
          </p:cNvPr>
          <p:cNvSpPr txBox="1"/>
          <p:nvPr/>
        </p:nvSpPr>
        <p:spPr>
          <a:xfrm flipH="1">
            <a:off x="2037651" y="1933294"/>
            <a:ext cx="130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Sale 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C4ABC-7ED4-43C4-8D81-D2B6C2C411B3}"/>
              </a:ext>
            </a:extLst>
          </p:cNvPr>
          <p:cNvSpPr txBox="1"/>
          <p:nvPr/>
        </p:nvSpPr>
        <p:spPr>
          <a:xfrm rot="2967526">
            <a:off x="8637748" y="2297155"/>
            <a:ext cx="174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Bed_rooms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BD363-1D11-488B-ABCC-857B15168721}"/>
              </a:ext>
            </a:extLst>
          </p:cNvPr>
          <p:cNvSpPr txBox="1"/>
          <p:nvPr/>
        </p:nvSpPr>
        <p:spPr>
          <a:xfrm rot="19146855">
            <a:off x="8678720" y="2790666"/>
            <a:ext cx="16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Bath_room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D5223-258B-40B8-89E9-D41C9FD83085}"/>
              </a:ext>
            </a:extLst>
          </p:cNvPr>
          <p:cNvSpPr txBox="1"/>
          <p:nvPr/>
        </p:nvSpPr>
        <p:spPr>
          <a:xfrm rot="8398763">
            <a:off x="9249132" y="3441381"/>
            <a:ext cx="153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EF7EC-2029-4820-ADFC-4F768017548A}"/>
              </a:ext>
            </a:extLst>
          </p:cNvPr>
          <p:cNvSpPr txBox="1"/>
          <p:nvPr/>
        </p:nvSpPr>
        <p:spPr>
          <a:xfrm rot="3214149">
            <a:off x="8576388" y="3452153"/>
            <a:ext cx="132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12FE4-A060-448D-82B6-85999416B31F}"/>
              </a:ext>
            </a:extLst>
          </p:cNvPr>
          <p:cNvSpPr txBox="1"/>
          <p:nvPr/>
        </p:nvSpPr>
        <p:spPr>
          <a:xfrm>
            <a:off x="9345353" y="2114549"/>
            <a:ext cx="205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Ovrall_Quality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19025-A178-4674-9DC8-C20AE6DA615B}"/>
              </a:ext>
            </a:extLst>
          </p:cNvPr>
          <p:cNvSpPr txBox="1"/>
          <p:nvPr/>
        </p:nvSpPr>
        <p:spPr>
          <a:xfrm>
            <a:off x="9862623" y="2861190"/>
            <a:ext cx="142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Built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4F86E-FFB5-41AC-BA9A-2134219DE835}"/>
              </a:ext>
            </a:extLst>
          </p:cNvPr>
          <p:cNvSpPr txBox="1"/>
          <p:nvPr/>
        </p:nvSpPr>
        <p:spPr>
          <a:xfrm>
            <a:off x="9361707" y="3764202"/>
            <a:ext cx="202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Exterior </a:t>
            </a:r>
            <a:r>
              <a:rPr lang="en-US" dirty="0" err="1"/>
              <a:t>Qualit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83D675-A911-482C-8123-73C0D0CBFB75}"/>
              </a:ext>
            </a:extLst>
          </p:cNvPr>
          <p:cNvSpPr txBox="1"/>
          <p:nvPr/>
        </p:nvSpPr>
        <p:spPr>
          <a:xfrm>
            <a:off x="8543249" y="4111534"/>
            <a:ext cx="215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Roof Material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C57AD0-9203-4FA0-B04B-ADE86CA9696A}"/>
              </a:ext>
            </a:extLst>
          </p:cNvPr>
          <p:cNvSpPr txBox="1"/>
          <p:nvPr/>
        </p:nvSpPr>
        <p:spPr>
          <a:xfrm>
            <a:off x="10104073" y="2657474"/>
            <a:ext cx="17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FB84D0-AF36-4A5F-92C5-F94C073D1691}"/>
              </a:ext>
            </a:extLst>
          </p:cNvPr>
          <p:cNvSpPr txBox="1"/>
          <p:nvPr/>
        </p:nvSpPr>
        <p:spPr>
          <a:xfrm>
            <a:off x="10297261" y="1678115"/>
            <a:ext cx="7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BA210-BEFB-4D50-9D49-C648E087381C}"/>
              </a:ext>
            </a:extLst>
          </p:cNvPr>
          <p:cNvSpPr txBox="1"/>
          <p:nvPr/>
        </p:nvSpPr>
        <p:spPr>
          <a:xfrm>
            <a:off x="8819294" y="1616012"/>
            <a:ext cx="29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Above Ground Qual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E3DAAA-1D1B-4ACB-BA19-AD10FBCBF1E1}"/>
              </a:ext>
            </a:extLst>
          </p:cNvPr>
          <p:cNvSpPr txBox="1"/>
          <p:nvPr/>
        </p:nvSpPr>
        <p:spPr>
          <a:xfrm rot="19144699">
            <a:off x="7793355" y="2662116"/>
            <a:ext cx="204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'Garage Cars'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CE1CE6-54E7-4991-9CFB-9478391BD8EA}"/>
              </a:ext>
            </a:extLst>
          </p:cNvPr>
          <p:cNvSpPr txBox="1"/>
          <p:nvPr/>
        </p:nvSpPr>
        <p:spPr>
          <a:xfrm rot="15951448">
            <a:off x="10801566" y="3735205"/>
            <a:ext cx="16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BF361B-3762-40F1-9B15-020BA0AC418C}"/>
              </a:ext>
            </a:extLst>
          </p:cNvPr>
          <p:cNvSpPr txBox="1"/>
          <p:nvPr/>
        </p:nvSpPr>
        <p:spPr>
          <a:xfrm>
            <a:off x="8430300" y="4581524"/>
            <a:ext cx="22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Kitchen Quality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6D323-A58C-4B0E-9D4A-488E269C7760}"/>
              </a:ext>
            </a:extLst>
          </p:cNvPr>
          <p:cNvSpPr txBox="1"/>
          <p:nvPr/>
        </p:nvSpPr>
        <p:spPr>
          <a:xfrm rot="1950002">
            <a:off x="7733325" y="3087380"/>
            <a:ext cx="172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'Gr </a:t>
            </a:r>
            <a:r>
              <a:rPr lang="en-US" dirty="0"/>
              <a:t>Liv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551D5E-DD8B-4D2E-A2D7-3650AEFBBC05}"/>
              </a:ext>
            </a:extLst>
          </p:cNvPr>
          <p:cNvSpPr txBox="1"/>
          <p:nvPr/>
        </p:nvSpPr>
        <p:spPr>
          <a:xfrm rot="19784037">
            <a:off x="10419189" y="4624168"/>
            <a:ext cx="14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'2nd </a:t>
            </a:r>
            <a:r>
              <a:rPr lang="en-US" dirty="0" err="1"/>
              <a:t>Flr</a:t>
            </a:r>
            <a:r>
              <a:rPr lang="en-US" dirty="0"/>
              <a:t> SF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71231C-1965-4CA0-AA8F-7C7E808E6317}"/>
              </a:ext>
            </a:extLst>
          </p:cNvPr>
          <p:cNvSpPr/>
          <p:nvPr/>
        </p:nvSpPr>
        <p:spPr>
          <a:xfrm>
            <a:off x="8143533" y="3901558"/>
            <a:ext cx="1264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67C21C-5CE9-436F-A0A6-AD45A017589B}"/>
              </a:ext>
            </a:extLst>
          </p:cNvPr>
          <p:cNvSpPr txBox="1"/>
          <p:nvPr/>
        </p:nvSpPr>
        <p:spPr>
          <a:xfrm>
            <a:off x="9963914" y="3343300"/>
            <a:ext cx="1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04D333-9D27-4208-971C-FB826D68E3A8}"/>
              </a:ext>
            </a:extLst>
          </p:cNvPr>
          <p:cNvSpPr txBox="1"/>
          <p:nvPr/>
        </p:nvSpPr>
        <p:spPr>
          <a:xfrm>
            <a:off x="9595930" y="1388680"/>
            <a:ext cx="116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Exterior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D7F5B4-6360-4DF3-9D00-40FD487462AC}"/>
              </a:ext>
            </a:extLst>
          </p:cNvPr>
          <p:cNvSpPr txBox="1"/>
          <p:nvPr/>
        </p:nvSpPr>
        <p:spPr>
          <a:xfrm rot="20632259">
            <a:off x="10767134" y="2395558"/>
            <a:ext cx="94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923E50-6479-4566-90D9-5B87CA7514F9}"/>
              </a:ext>
            </a:extLst>
          </p:cNvPr>
          <p:cNvSpPr txBox="1"/>
          <p:nvPr/>
        </p:nvSpPr>
        <p:spPr>
          <a:xfrm>
            <a:off x="7917524" y="1563962"/>
            <a:ext cx="11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 Are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6D2E25-ECDA-4F23-986D-CC789E437164}"/>
              </a:ext>
            </a:extLst>
          </p:cNvPr>
          <p:cNvSpPr/>
          <p:nvPr/>
        </p:nvSpPr>
        <p:spPr>
          <a:xfrm>
            <a:off x="7922328" y="1406800"/>
            <a:ext cx="3907380" cy="388723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72882D-CF52-4DB9-A0EC-CFB8001EF8F5}"/>
              </a:ext>
            </a:extLst>
          </p:cNvPr>
          <p:cNvCxnSpPr>
            <a:cxnSpLocks/>
          </p:cNvCxnSpPr>
          <p:nvPr/>
        </p:nvCxnSpPr>
        <p:spPr>
          <a:xfrm flipV="1">
            <a:off x="4329285" y="3321912"/>
            <a:ext cx="3511330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EC0304-610A-4753-8359-6C68A4DF7912}"/>
              </a:ext>
            </a:extLst>
          </p:cNvPr>
          <p:cNvSpPr txBox="1"/>
          <p:nvPr/>
        </p:nvSpPr>
        <p:spPr>
          <a:xfrm flipH="1">
            <a:off x="4303120" y="2952580"/>
            <a:ext cx="330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Sale Price Model Prediction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63777-3723-48AE-95A0-74026D76B0B4}"/>
              </a:ext>
            </a:extLst>
          </p:cNvPr>
          <p:cNvSpPr txBox="1"/>
          <p:nvPr/>
        </p:nvSpPr>
        <p:spPr>
          <a:xfrm rot="3335557" flipH="1">
            <a:off x="8078053" y="343164"/>
            <a:ext cx="130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Sale Price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D99C94F-7D03-4DE3-B922-3E52979D82DE}"/>
              </a:ext>
            </a:extLst>
          </p:cNvPr>
          <p:cNvCxnSpPr>
            <a:cxnSpLocks/>
            <a:endCxn id="50" idx="0"/>
          </p:cNvCxnSpPr>
          <p:nvPr/>
        </p:nvCxnSpPr>
        <p:spPr>
          <a:xfrm rot="16200000" flipH="1">
            <a:off x="9169721" y="700503"/>
            <a:ext cx="736612" cy="675982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63C8CB2-AD4B-4DEA-B1C7-3EECFCC03ACF}"/>
              </a:ext>
            </a:extLst>
          </p:cNvPr>
          <p:cNvSpPr txBox="1"/>
          <p:nvPr/>
        </p:nvSpPr>
        <p:spPr>
          <a:xfrm>
            <a:off x="5072275" y="30075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1805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BDDA73-74C3-491E-ADE2-2E537C5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34" y="50995"/>
            <a:ext cx="6962857" cy="6299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0D3C0-90F8-4875-80A8-394FB9DC9B75}"/>
              </a:ext>
            </a:extLst>
          </p:cNvPr>
          <p:cNvSpPr txBox="1"/>
          <p:nvPr/>
        </p:nvSpPr>
        <p:spPr>
          <a:xfrm>
            <a:off x="4251585" y="6396335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91488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4187A4-A549-45B4-9A56-2080A23B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6" y="201819"/>
            <a:ext cx="9579004" cy="66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327A9-FF7E-4FA1-A0EA-343C258D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14" r="2" b="12828"/>
          <a:stretch/>
        </p:blipFill>
        <p:spPr>
          <a:xfrm>
            <a:off x="716280" y="786117"/>
            <a:ext cx="1060704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4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D9BE2-47F3-4964-9BC5-6FA22897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90"/>
            <a:ext cx="12192000" cy="67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92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403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var(--jp-code-font-family)</vt:lpstr>
      <vt:lpstr>Wingdings 3</vt:lpstr>
      <vt:lpstr>Slice</vt:lpstr>
      <vt:lpstr>Ames (IowA) housing sale price prediction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(IowA) housing sale price prediction model</dc:title>
  <dc:creator>Matthew Carney</dc:creator>
  <cp:lastModifiedBy>Matthew Carney</cp:lastModifiedBy>
  <cp:revision>2</cp:revision>
  <dcterms:created xsi:type="dcterms:W3CDTF">2019-10-04T15:31:57Z</dcterms:created>
  <dcterms:modified xsi:type="dcterms:W3CDTF">2019-10-04T18:39:48Z</dcterms:modified>
</cp:coreProperties>
</file>