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notesMasterIdLst>
    <p:notesMasterId r:id="rId12"/>
  </p:notesMasterIdLst>
  <p:sldIdLst>
    <p:sldId id="256" r:id="rId2"/>
    <p:sldId id="257" r:id="rId3"/>
    <p:sldId id="258" r:id="rId4"/>
    <p:sldId id="259" r:id="rId5"/>
    <p:sldId id="260" r:id="rId6"/>
    <p:sldId id="261" r:id="rId7"/>
    <p:sldId id="263" r:id="rId8"/>
    <p:sldId id="262"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86420"/>
  </p:normalViewPr>
  <p:slideViewPr>
    <p:cSldViewPr snapToGrid="0" snapToObjects="1">
      <p:cViewPr>
        <p:scale>
          <a:sx n="97" d="100"/>
          <a:sy n="97" d="100"/>
        </p:scale>
        <p:origin x="1160" y="4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3E228-6E94-9D42-BCC6-4CC271B992E5}" type="datetimeFigureOut">
              <a:rPr lang="en-US" smtClean="0"/>
              <a:t>10/18/19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645E9-CBBF-D247-AF43-C584F9B23580}" type="slidenum">
              <a:rPr lang="en-US" smtClean="0"/>
              <a:t>‹#›</a:t>
            </a:fld>
            <a:endParaRPr lang="en-US"/>
          </a:p>
        </p:txBody>
      </p:sp>
    </p:spTree>
    <p:extLst>
      <p:ext uri="{BB962C8B-B14F-4D97-AF65-F5344CB8AC3E}">
        <p14:creationId xmlns:p14="http://schemas.microsoft.com/office/powerpoint/2010/main" val="161437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C645E9-CBBF-D247-AF43-C584F9B23580}" type="slidenum">
              <a:rPr lang="en-US" smtClean="0"/>
              <a:t>1</a:t>
            </a:fld>
            <a:endParaRPr lang="en-US"/>
          </a:p>
        </p:txBody>
      </p:sp>
    </p:spTree>
    <p:extLst>
      <p:ext uri="{BB962C8B-B14F-4D97-AF65-F5344CB8AC3E}">
        <p14:creationId xmlns:p14="http://schemas.microsoft.com/office/powerpoint/2010/main" val="13202033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938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ED0CC-082F-4160-86E5-0D6041F12778}" type="datetime1">
              <a:rPr lang="en-US" smtClean="0"/>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5034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24036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14142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73ED0CC-082F-4160-86E5-0D6041F12778}" type="datetime1">
              <a:rPr lang="en-US" smtClean="0"/>
              <a:t>10/18/19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00458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10/18/19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83072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10/18/19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61640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3ED0CC-082F-4160-86E5-0D6041F12778}" type="datetime1">
              <a:rPr lang="en-US" smtClean="0"/>
              <a:t>10/18/19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081843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t>10/18/19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474921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10/18/19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47835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10/18/19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45705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73ED0CC-082F-4160-86E5-0D6041F12778}" type="datetime1">
              <a:rPr lang="en-US" smtClean="0"/>
              <a:t>10/18/19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6827080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0C73-A9CE-5241-B40C-716F41BC95FE}"/>
              </a:ext>
            </a:extLst>
          </p:cNvPr>
          <p:cNvSpPr>
            <a:spLocks noGrp="1"/>
          </p:cNvSpPr>
          <p:nvPr>
            <p:ph type="ctrTitle"/>
          </p:nvPr>
        </p:nvSpPr>
        <p:spPr>
          <a:xfrm>
            <a:off x="1158948" y="1233378"/>
            <a:ext cx="6295952" cy="2364964"/>
          </a:xfrm>
        </p:spPr>
        <p:txBody>
          <a:bodyPr>
            <a:normAutofit fontScale="90000"/>
          </a:bodyPr>
          <a:lstStyle/>
          <a:p>
            <a:r>
              <a:rPr lang="en-US" dirty="0"/>
              <a:t>Document Classification</a:t>
            </a:r>
          </a:p>
        </p:txBody>
      </p:sp>
      <p:sp>
        <p:nvSpPr>
          <p:cNvPr id="3" name="Subtitle 2">
            <a:extLst>
              <a:ext uri="{FF2B5EF4-FFF2-40B4-BE49-F238E27FC236}">
                <a16:creationId xmlns:a16="http://schemas.microsoft.com/office/drawing/2014/main" id="{9765F1DF-81D4-584B-AC26-4A5C663661EC}"/>
              </a:ext>
            </a:extLst>
          </p:cNvPr>
          <p:cNvSpPr>
            <a:spLocks noGrp="1"/>
          </p:cNvSpPr>
          <p:nvPr>
            <p:ph type="subTitle" idx="1"/>
          </p:nvPr>
        </p:nvSpPr>
        <p:spPr>
          <a:xfrm>
            <a:off x="1158948" y="3598339"/>
            <a:ext cx="5441286" cy="1000165"/>
          </a:xfrm>
        </p:spPr>
        <p:txBody>
          <a:bodyPr>
            <a:normAutofit/>
          </a:bodyPr>
          <a:lstStyle/>
          <a:p>
            <a:r>
              <a:rPr lang="en-US" sz="3000" dirty="0">
                <a:solidFill>
                  <a:srgbClr val="D4AD85"/>
                </a:solidFill>
              </a:rPr>
              <a:t>On </a:t>
            </a:r>
            <a:r>
              <a:rPr lang="en-US" sz="3000" dirty="0" err="1">
                <a:solidFill>
                  <a:srgbClr val="D4AD85"/>
                </a:solidFill>
              </a:rPr>
              <a:t>Reddit.com</a:t>
            </a:r>
            <a:r>
              <a:rPr lang="en-US" sz="3000" dirty="0">
                <a:solidFill>
                  <a:srgbClr val="D4AD85"/>
                </a:solidFill>
              </a:rPr>
              <a:t> reviews of Books and Movies</a:t>
            </a:r>
          </a:p>
        </p:txBody>
      </p:sp>
      <p:pic>
        <p:nvPicPr>
          <p:cNvPr id="4" name="Picture 3">
            <a:extLst>
              <a:ext uri="{FF2B5EF4-FFF2-40B4-BE49-F238E27FC236}">
                <a16:creationId xmlns:a16="http://schemas.microsoft.com/office/drawing/2014/main" id="{D9AA611B-E103-4B5C-BF3D-1DD3F8E14810}"/>
              </a:ext>
            </a:extLst>
          </p:cNvPr>
          <p:cNvPicPr>
            <a:picLocks noChangeAspect="1"/>
          </p:cNvPicPr>
          <p:nvPr/>
        </p:nvPicPr>
        <p:blipFill rotWithShape="1">
          <a:blip r:embed="rId4"/>
          <a:srcRect l="31397" r="24273"/>
          <a:stretch/>
        </p:blipFill>
        <p:spPr>
          <a:xfrm>
            <a:off x="9101138" y="10"/>
            <a:ext cx="3090862" cy="6857990"/>
          </a:xfrm>
          <a:prstGeom prst="rect">
            <a:avLst/>
          </a:prstGeom>
        </p:spPr>
      </p:pic>
      <p:sp>
        <p:nvSpPr>
          <p:cNvPr id="5" name="TextBox 4">
            <a:extLst>
              <a:ext uri="{FF2B5EF4-FFF2-40B4-BE49-F238E27FC236}">
                <a16:creationId xmlns:a16="http://schemas.microsoft.com/office/drawing/2014/main" id="{37947712-14A9-EB4A-85B8-D178DF41E4F9}"/>
              </a:ext>
            </a:extLst>
          </p:cNvPr>
          <p:cNvSpPr txBox="1"/>
          <p:nvPr/>
        </p:nvSpPr>
        <p:spPr>
          <a:xfrm>
            <a:off x="742122" y="6241774"/>
            <a:ext cx="3853876" cy="646331"/>
          </a:xfrm>
          <a:prstGeom prst="rect">
            <a:avLst/>
          </a:prstGeom>
          <a:noFill/>
        </p:spPr>
        <p:txBody>
          <a:bodyPr wrap="none" rtlCol="0">
            <a:spAutoFit/>
          </a:bodyPr>
          <a:lstStyle/>
          <a:p>
            <a:r>
              <a:rPr lang="en-US" dirty="0"/>
              <a:t>Main source: </a:t>
            </a:r>
            <a:r>
              <a:rPr lang="en-US" dirty="0" err="1"/>
              <a:t>Reddit.com</a:t>
            </a:r>
            <a:r>
              <a:rPr lang="en-US" dirty="0"/>
              <a:t>/r/books</a:t>
            </a:r>
          </a:p>
          <a:p>
            <a:r>
              <a:rPr lang="en-US" dirty="0"/>
              <a:t>Main source: </a:t>
            </a:r>
            <a:r>
              <a:rPr lang="en-US" dirty="0" err="1"/>
              <a:t>Reddit.com</a:t>
            </a:r>
            <a:r>
              <a:rPr lang="en-US" dirty="0"/>
              <a:t>/r/movies</a:t>
            </a:r>
          </a:p>
        </p:txBody>
      </p:sp>
      <p:sp>
        <p:nvSpPr>
          <p:cNvPr id="6" name="TextBox 5">
            <a:extLst>
              <a:ext uri="{FF2B5EF4-FFF2-40B4-BE49-F238E27FC236}">
                <a16:creationId xmlns:a16="http://schemas.microsoft.com/office/drawing/2014/main" id="{14624E0E-3B39-654B-8708-CFC8A115DE6D}"/>
              </a:ext>
            </a:extLst>
          </p:cNvPr>
          <p:cNvSpPr txBox="1"/>
          <p:nvPr/>
        </p:nvSpPr>
        <p:spPr>
          <a:xfrm>
            <a:off x="1510748" y="4850296"/>
            <a:ext cx="1830181" cy="369332"/>
          </a:xfrm>
          <a:prstGeom prst="rect">
            <a:avLst/>
          </a:prstGeom>
          <a:noFill/>
        </p:spPr>
        <p:txBody>
          <a:bodyPr wrap="none" rtlCol="0">
            <a:spAutoFit/>
          </a:bodyPr>
          <a:lstStyle/>
          <a:p>
            <a:r>
              <a:rPr lang="en-US" dirty="0" err="1"/>
              <a:t>Djuwita</a:t>
            </a:r>
            <a:r>
              <a:rPr lang="en-US" dirty="0"/>
              <a:t> Carney</a:t>
            </a:r>
          </a:p>
        </p:txBody>
      </p:sp>
    </p:spTree>
    <p:extLst>
      <p:ext uri="{BB962C8B-B14F-4D97-AF65-F5344CB8AC3E}">
        <p14:creationId xmlns:p14="http://schemas.microsoft.com/office/powerpoint/2010/main" val="265916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A611B-E103-4B5C-BF3D-1DD3F8E14810}"/>
              </a:ext>
            </a:extLst>
          </p:cNvPr>
          <p:cNvPicPr>
            <a:picLocks noChangeAspect="1"/>
          </p:cNvPicPr>
          <p:nvPr/>
        </p:nvPicPr>
        <p:blipFill rotWithShape="1">
          <a:blip r:embed="rId2"/>
          <a:srcRect l="31397" r="24273"/>
          <a:stretch/>
        </p:blipFill>
        <p:spPr>
          <a:xfrm>
            <a:off x="9101138" y="10"/>
            <a:ext cx="3090862" cy="6857990"/>
          </a:xfrm>
          <a:prstGeom prst="rect">
            <a:avLst/>
          </a:prstGeom>
        </p:spPr>
      </p:pic>
      <p:sp>
        <p:nvSpPr>
          <p:cNvPr id="10" name="TextBox 9">
            <a:extLst>
              <a:ext uri="{FF2B5EF4-FFF2-40B4-BE49-F238E27FC236}">
                <a16:creationId xmlns:a16="http://schemas.microsoft.com/office/drawing/2014/main" id="{888AF45F-9CB0-A94D-8D9C-8B83BB619DE7}"/>
              </a:ext>
            </a:extLst>
          </p:cNvPr>
          <p:cNvSpPr txBox="1"/>
          <p:nvPr/>
        </p:nvSpPr>
        <p:spPr>
          <a:xfrm>
            <a:off x="1197509" y="848360"/>
            <a:ext cx="7564892" cy="707886"/>
          </a:xfrm>
          <a:prstGeom prst="rect">
            <a:avLst/>
          </a:prstGeom>
          <a:noFill/>
        </p:spPr>
        <p:txBody>
          <a:bodyPr wrap="none" rtlCol="0">
            <a:spAutoFit/>
          </a:bodyPr>
          <a:lstStyle/>
          <a:p>
            <a:pPr algn="ctr"/>
            <a:r>
              <a:rPr lang="en-US" sz="4000" dirty="0">
                <a:solidFill>
                  <a:srgbClr val="7030A0"/>
                </a:solidFill>
              </a:rPr>
              <a:t>Conclusion &amp; Recommendation</a:t>
            </a:r>
          </a:p>
        </p:txBody>
      </p:sp>
      <p:sp>
        <p:nvSpPr>
          <p:cNvPr id="2" name="TextBox 1">
            <a:extLst>
              <a:ext uri="{FF2B5EF4-FFF2-40B4-BE49-F238E27FC236}">
                <a16:creationId xmlns:a16="http://schemas.microsoft.com/office/drawing/2014/main" id="{89B90196-0986-334B-9C98-23C3F5F21A62}"/>
              </a:ext>
            </a:extLst>
          </p:cNvPr>
          <p:cNvSpPr txBox="1"/>
          <p:nvPr/>
        </p:nvSpPr>
        <p:spPr>
          <a:xfrm>
            <a:off x="1197509" y="1665357"/>
            <a:ext cx="7903629" cy="7109639"/>
          </a:xfrm>
          <a:prstGeom prst="rect">
            <a:avLst/>
          </a:prstGeom>
          <a:noFill/>
        </p:spPr>
        <p:txBody>
          <a:bodyPr wrap="square" rtlCol="0">
            <a:spAutoFit/>
          </a:bodyPr>
          <a:lstStyle/>
          <a:p>
            <a:r>
              <a:rPr lang="en-US" sz="2400" dirty="0"/>
              <a:t>Conclusion:</a:t>
            </a:r>
          </a:p>
          <a:p>
            <a:pPr marL="342900" indent="-342900">
              <a:buFontTx/>
              <a:buChar char="-"/>
            </a:pPr>
            <a:r>
              <a:rPr lang="en-US" sz="2400" dirty="0"/>
              <a:t>The Naïve-Bayes model with </a:t>
            </a:r>
            <a:r>
              <a:rPr lang="en-US" sz="2400" dirty="0" err="1"/>
              <a:t>GridSearch</a:t>
            </a:r>
            <a:r>
              <a:rPr lang="en-US" sz="2400" dirty="0"/>
              <a:t> performed in this exercise is proven to be more effective than the simple Logistic Regression without </a:t>
            </a:r>
            <a:r>
              <a:rPr lang="en-US" sz="2400" dirty="0" err="1"/>
              <a:t>GridSearch</a:t>
            </a:r>
            <a:r>
              <a:rPr lang="en-US" sz="2400" dirty="0"/>
              <a:t> that only use </a:t>
            </a:r>
            <a:r>
              <a:rPr lang="en-US" sz="2400" dirty="0" err="1"/>
              <a:t>CountVectorizer</a:t>
            </a:r>
            <a:endParaRPr lang="en-US" sz="2400" dirty="0"/>
          </a:p>
          <a:p>
            <a:endParaRPr lang="en-US" sz="2400" dirty="0"/>
          </a:p>
          <a:p>
            <a:r>
              <a:rPr lang="en-US" sz="2400" dirty="0"/>
              <a:t>Recommendation:</a:t>
            </a:r>
          </a:p>
          <a:p>
            <a:r>
              <a:rPr lang="en-US" sz="2400" dirty="0"/>
              <a:t>- When using </a:t>
            </a:r>
            <a:r>
              <a:rPr lang="en-US" sz="2400" dirty="0" err="1"/>
              <a:t>GridSearch</a:t>
            </a:r>
            <a:r>
              <a:rPr lang="en-US" sz="2400" dirty="0"/>
              <a:t>, keep in mind that the more hyperparameters we want to optimize, the more execution time we need. If you have computer with a limited speed, it’s better to do it with less hyperparameter values, but do it several time using different values to optimize, and choose the hyperparameters  values with the best results.</a:t>
            </a:r>
          </a:p>
          <a:p>
            <a:endParaRPr lang="en-US" sz="2400" dirty="0"/>
          </a:p>
          <a:p>
            <a:endParaRPr lang="en-US" sz="2400" dirty="0"/>
          </a:p>
          <a:p>
            <a:pPr lvl="5"/>
            <a:endParaRPr lang="en-US" sz="2400" dirty="0"/>
          </a:p>
          <a:p>
            <a:pPr lvl="5"/>
            <a:endParaRPr lang="en-US" sz="2400" dirty="0"/>
          </a:p>
          <a:p>
            <a:pPr lvl="5"/>
            <a:endParaRPr lang="en-US" sz="2400" dirty="0"/>
          </a:p>
        </p:txBody>
      </p:sp>
    </p:spTree>
    <p:extLst>
      <p:ext uri="{BB962C8B-B14F-4D97-AF65-F5344CB8AC3E}">
        <p14:creationId xmlns:p14="http://schemas.microsoft.com/office/powerpoint/2010/main" val="168500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A611B-E103-4B5C-BF3D-1DD3F8E14810}"/>
              </a:ext>
            </a:extLst>
          </p:cNvPr>
          <p:cNvPicPr>
            <a:picLocks noChangeAspect="1"/>
          </p:cNvPicPr>
          <p:nvPr/>
        </p:nvPicPr>
        <p:blipFill rotWithShape="1">
          <a:blip r:embed="rId3"/>
          <a:srcRect l="31397" r="24273"/>
          <a:stretch/>
        </p:blipFill>
        <p:spPr>
          <a:xfrm>
            <a:off x="9101138" y="10"/>
            <a:ext cx="3090862" cy="6857990"/>
          </a:xfrm>
          <a:prstGeom prst="rect">
            <a:avLst/>
          </a:prstGeom>
        </p:spPr>
      </p:pic>
      <p:sp>
        <p:nvSpPr>
          <p:cNvPr id="10" name="TextBox 9">
            <a:extLst>
              <a:ext uri="{FF2B5EF4-FFF2-40B4-BE49-F238E27FC236}">
                <a16:creationId xmlns:a16="http://schemas.microsoft.com/office/drawing/2014/main" id="{888AF45F-9CB0-A94D-8D9C-8B83BB619DE7}"/>
              </a:ext>
            </a:extLst>
          </p:cNvPr>
          <p:cNvSpPr txBox="1"/>
          <p:nvPr/>
        </p:nvSpPr>
        <p:spPr>
          <a:xfrm>
            <a:off x="1971648" y="848360"/>
            <a:ext cx="6016583" cy="1323439"/>
          </a:xfrm>
          <a:prstGeom prst="rect">
            <a:avLst/>
          </a:prstGeom>
          <a:noFill/>
        </p:spPr>
        <p:txBody>
          <a:bodyPr wrap="none" rtlCol="0">
            <a:spAutoFit/>
          </a:bodyPr>
          <a:lstStyle/>
          <a:p>
            <a:pPr algn="ctr"/>
            <a:r>
              <a:rPr lang="en-US" sz="4000" dirty="0">
                <a:solidFill>
                  <a:srgbClr val="7030A0"/>
                </a:solidFill>
                <a:cs typeface="Arial" panose="020B0604020202020204" pitchFamily="34" charset="0"/>
              </a:rPr>
              <a:t>Document Classification </a:t>
            </a:r>
          </a:p>
          <a:p>
            <a:pPr algn="ctr"/>
            <a:r>
              <a:rPr lang="en-US" sz="4000" dirty="0">
                <a:solidFill>
                  <a:srgbClr val="7030A0"/>
                </a:solidFill>
                <a:cs typeface="Arial" panose="020B0604020202020204" pitchFamily="34" charset="0"/>
              </a:rPr>
              <a:t>Applications</a:t>
            </a:r>
          </a:p>
        </p:txBody>
      </p:sp>
      <p:sp>
        <p:nvSpPr>
          <p:cNvPr id="12" name="TextBox 11">
            <a:extLst>
              <a:ext uri="{FF2B5EF4-FFF2-40B4-BE49-F238E27FC236}">
                <a16:creationId xmlns:a16="http://schemas.microsoft.com/office/drawing/2014/main" id="{278D6263-4094-BF4A-BDCE-E0A9BB1B7FC3}"/>
              </a:ext>
            </a:extLst>
          </p:cNvPr>
          <p:cNvSpPr txBox="1"/>
          <p:nvPr/>
        </p:nvSpPr>
        <p:spPr>
          <a:xfrm>
            <a:off x="2518832" y="2828835"/>
            <a:ext cx="5312208" cy="3539430"/>
          </a:xfrm>
          <a:prstGeom prst="rect">
            <a:avLst/>
          </a:prstGeom>
          <a:noFill/>
        </p:spPr>
        <p:txBody>
          <a:bodyPr wrap="square" rtlCol="0">
            <a:spAutoFit/>
          </a:bodyPr>
          <a:lstStyle/>
          <a:p>
            <a:pPr marL="285750" indent="-285750">
              <a:buFontTx/>
              <a:buChar char="-"/>
            </a:pPr>
            <a:r>
              <a:rPr lang="en-US" sz="2800" dirty="0">
                <a:latin typeface="Arial" panose="020B0604020202020204" pitchFamily="34" charset="0"/>
                <a:cs typeface="Arial" panose="020B0604020202020204" pitchFamily="34" charset="0"/>
              </a:rPr>
              <a:t>Business decision making</a:t>
            </a:r>
          </a:p>
          <a:p>
            <a:pPr marL="285750" indent="-285750">
              <a:buFontTx/>
              <a:buChar char="-"/>
            </a:pPr>
            <a:r>
              <a:rPr lang="en-US" sz="2800" dirty="0">
                <a:latin typeface="Arial" panose="020B0604020202020204" pitchFamily="34" charset="0"/>
                <a:cs typeface="Arial" panose="020B0604020202020204" pitchFamily="34" charset="0"/>
              </a:rPr>
              <a:t>Spam filtering</a:t>
            </a:r>
          </a:p>
          <a:p>
            <a:pPr marL="285750" indent="-285750">
              <a:buFontTx/>
              <a:buChar char="-"/>
            </a:pPr>
            <a:r>
              <a:rPr lang="en-US" sz="2800" dirty="0">
                <a:latin typeface="Arial" panose="020B0604020202020204" pitchFamily="34" charset="0"/>
                <a:cs typeface="Arial" panose="020B0604020202020204" pitchFamily="34" charset="0"/>
              </a:rPr>
              <a:t>Email organization</a:t>
            </a:r>
          </a:p>
          <a:p>
            <a:pPr marL="285750" indent="-285750">
              <a:buFontTx/>
              <a:buChar char="-"/>
            </a:pPr>
            <a:r>
              <a:rPr lang="en-US" sz="2800" dirty="0">
                <a:latin typeface="Arial" panose="020B0604020202020204" pitchFamily="34" charset="0"/>
                <a:cs typeface="Arial" panose="020B0604020202020204" pitchFamily="34" charset="0"/>
              </a:rPr>
              <a:t>Application processing</a:t>
            </a:r>
          </a:p>
          <a:p>
            <a:pPr marL="285750" indent="-285750">
              <a:buFontTx/>
              <a:buChar char="-"/>
            </a:pPr>
            <a:r>
              <a:rPr lang="en-US" sz="2800" dirty="0">
                <a:latin typeface="Arial" panose="020B0604020202020204" pitchFamily="34" charset="0"/>
                <a:cs typeface="Arial" panose="020B0604020202020204" pitchFamily="34" charset="0"/>
              </a:rPr>
              <a:t>Customer services in big corporation/government agencies</a:t>
            </a:r>
          </a:p>
          <a:p>
            <a:pPr marL="285750" indent="-285750">
              <a:buFontTx/>
              <a:buChar char="-"/>
            </a:pPr>
            <a:r>
              <a:rPr lang="en-US" sz="2800" dirty="0">
                <a:latin typeface="Arial" panose="020B0604020202020204" pitchFamily="34" charset="0"/>
                <a:cs typeface="Arial" panose="020B0604020202020204" pitchFamily="34" charset="0"/>
              </a:rPr>
              <a:t>Many more</a:t>
            </a:r>
          </a:p>
        </p:txBody>
      </p:sp>
    </p:spTree>
    <p:extLst>
      <p:ext uri="{BB962C8B-B14F-4D97-AF65-F5344CB8AC3E}">
        <p14:creationId xmlns:p14="http://schemas.microsoft.com/office/powerpoint/2010/main" val="130880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A611B-E103-4B5C-BF3D-1DD3F8E14810}"/>
              </a:ext>
            </a:extLst>
          </p:cNvPr>
          <p:cNvPicPr>
            <a:picLocks noChangeAspect="1"/>
          </p:cNvPicPr>
          <p:nvPr/>
        </p:nvPicPr>
        <p:blipFill rotWithShape="1">
          <a:blip r:embed="rId3"/>
          <a:srcRect l="31397" r="24273"/>
          <a:stretch/>
        </p:blipFill>
        <p:spPr>
          <a:xfrm>
            <a:off x="9101138" y="10"/>
            <a:ext cx="3090862" cy="6857990"/>
          </a:xfrm>
          <a:prstGeom prst="rect">
            <a:avLst/>
          </a:prstGeom>
        </p:spPr>
      </p:pic>
      <p:sp>
        <p:nvSpPr>
          <p:cNvPr id="10" name="TextBox 9">
            <a:extLst>
              <a:ext uri="{FF2B5EF4-FFF2-40B4-BE49-F238E27FC236}">
                <a16:creationId xmlns:a16="http://schemas.microsoft.com/office/drawing/2014/main" id="{888AF45F-9CB0-A94D-8D9C-8B83BB619DE7}"/>
              </a:ext>
            </a:extLst>
          </p:cNvPr>
          <p:cNvSpPr txBox="1"/>
          <p:nvPr/>
        </p:nvSpPr>
        <p:spPr>
          <a:xfrm>
            <a:off x="4265556" y="252012"/>
            <a:ext cx="1455271" cy="707886"/>
          </a:xfrm>
          <a:prstGeom prst="rect">
            <a:avLst/>
          </a:prstGeom>
          <a:noFill/>
        </p:spPr>
        <p:txBody>
          <a:bodyPr wrap="none" rtlCol="0">
            <a:spAutoFit/>
          </a:bodyPr>
          <a:lstStyle/>
          <a:p>
            <a:pPr algn="ctr"/>
            <a:r>
              <a:rPr lang="en-US" sz="4000" dirty="0">
                <a:solidFill>
                  <a:srgbClr val="7030A0"/>
                </a:solidFill>
              </a:rPr>
              <a:t>How?</a:t>
            </a:r>
          </a:p>
        </p:txBody>
      </p:sp>
      <p:sp>
        <p:nvSpPr>
          <p:cNvPr id="12" name="TextBox 11">
            <a:extLst>
              <a:ext uri="{FF2B5EF4-FFF2-40B4-BE49-F238E27FC236}">
                <a16:creationId xmlns:a16="http://schemas.microsoft.com/office/drawing/2014/main" id="{278D6263-4094-BF4A-BDCE-E0A9BB1B7FC3}"/>
              </a:ext>
            </a:extLst>
          </p:cNvPr>
          <p:cNvSpPr txBox="1"/>
          <p:nvPr/>
        </p:nvSpPr>
        <p:spPr>
          <a:xfrm>
            <a:off x="908761" y="1100557"/>
            <a:ext cx="8168860" cy="5539978"/>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Tx/>
              <a:buChar char="-"/>
            </a:pPr>
            <a:r>
              <a:rPr lang="en-US" sz="2800" dirty="0">
                <a:latin typeface="Arial" panose="020B0604020202020204" pitchFamily="34" charset="0"/>
                <a:cs typeface="Arial" panose="020B0604020202020204" pitchFamily="34" charset="0"/>
              </a:rPr>
              <a:t>Collect data (2 types of reviews from </a:t>
            </a:r>
            <a:r>
              <a:rPr lang="en-US" sz="2800" dirty="0" err="1">
                <a:latin typeface="Arial" panose="020B0604020202020204" pitchFamily="34" charset="0"/>
                <a:cs typeface="Arial" panose="020B0604020202020204" pitchFamily="34" charset="0"/>
              </a:rPr>
              <a:t>Reddit.com</a:t>
            </a:r>
            <a:r>
              <a:rPr lang="en-US" sz="2800" dirty="0">
                <a:latin typeface="Arial" panose="020B0604020202020204" pitchFamily="34" charset="0"/>
                <a:cs typeface="Arial" panose="020B0604020202020204" pitchFamily="34" charset="0"/>
              </a:rPr>
              <a:t>)</a:t>
            </a:r>
          </a:p>
          <a:p>
            <a:pPr marL="285750" indent="-285750">
              <a:buFontTx/>
              <a:buChar char="-"/>
            </a:pPr>
            <a:r>
              <a:rPr lang="en-US" sz="2800" dirty="0">
                <a:latin typeface="Arial" panose="020B0604020202020204" pitchFamily="34" charset="0"/>
                <a:cs typeface="Arial" panose="020B0604020202020204" pitchFamily="34" charset="0"/>
              </a:rPr>
              <a:t>Analyze the data</a:t>
            </a:r>
          </a:p>
          <a:p>
            <a:pPr marL="285750" indent="-285750">
              <a:buFontTx/>
              <a:buChar char="-"/>
            </a:pPr>
            <a:r>
              <a:rPr lang="en-US" sz="2800" dirty="0">
                <a:latin typeface="Arial" panose="020B0604020202020204" pitchFamily="34" charset="0"/>
                <a:cs typeface="Arial" panose="020B0604020202020204" pitchFamily="34" charset="0"/>
              </a:rPr>
              <a:t>Remove HTML.</a:t>
            </a:r>
          </a:p>
          <a:p>
            <a:pPr marL="285750" indent="-285750">
              <a:buFontTx/>
              <a:buChar char="-"/>
            </a:pPr>
            <a:r>
              <a:rPr lang="en-US" sz="2800" dirty="0">
                <a:latin typeface="Arial" panose="020B0604020202020204" pitchFamily="34" charset="0"/>
                <a:cs typeface="Arial" panose="020B0604020202020204" pitchFamily="34" charset="0"/>
              </a:rPr>
              <a:t>Remove non-letters.</a:t>
            </a:r>
          </a:p>
          <a:p>
            <a:pPr marL="285750" indent="-285750">
              <a:buFontTx/>
              <a:buChar char="-"/>
            </a:pPr>
            <a:r>
              <a:rPr lang="en-US" sz="2800" dirty="0">
                <a:latin typeface="Arial" panose="020B0604020202020204" pitchFamily="34" charset="0"/>
                <a:cs typeface="Arial" panose="020B0604020202020204" pitchFamily="34" charset="0"/>
              </a:rPr>
              <a:t>Convert to lower case, split into individual word</a:t>
            </a:r>
          </a:p>
          <a:p>
            <a:pPr marL="285750" indent="-285750">
              <a:buFontTx/>
              <a:buChar char="-"/>
            </a:pPr>
            <a:r>
              <a:rPr lang="en-US" sz="2800" dirty="0">
                <a:latin typeface="Arial" panose="020B0604020202020204" pitchFamily="34" charset="0"/>
                <a:cs typeface="Arial" panose="020B0604020202020204" pitchFamily="34" charset="0"/>
              </a:rPr>
              <a:t>Remove stop words.</a:t>
            </a:r>
          </a:p>
          <a:p>
            <a:pPr marL="285750" indent="-285750">
              <a:buFontTx/>
              <a:buChar char="-"/>
            </a:pPr>
            <a:r>
              <a:rPr lang="en-US" sz="2800" dirty="0">
                <a:latin typeface="Arial" panose="020B0604020202020204" pitchFamily="34" charset="0"/>
                <a:cs typeface="Arial" panose="020B0604020202020204" pitchFamily="34" charset="0"/>
              </a:rPr>
              <a:t>Join the words back into one string separated by space</a:t>
            </a:r>
          </a:p>
          <a:p>
            <a:pPr marL="285750" indent="-285750">
              <a:buFontTx/>
              <a:buChar char="-"/>
            </a:pPr>
            <a:r>
              <a:rPr lang="en-US" sz="2800" dirty="0">
                <a:latin typeface="Arial" panose="020B0604020202020204" pitchFamily="34" charset="0"/>
                <a:cs typeface="Arial" panose="020B0604020202020204" pitchFamily="34" charset="0"/>
              </a:rPr>
              <a:t>Transform the text data into numeric vector so we can perform analyses</a:t>
            </a:r>
          </a:p>
          <a:p>
            <a:endParaRPr lang="en-US" dirty="0"/>
          </a:p>
        </p:txBody>
      </p:sp>
    </p:spTree>
    <p:extLst>
      <p:ext uri="{BB962C8B-B14F-4D97-AF65-F5344CB8AC3E}">
        <p14:creationId xmlns:p14="http://schemas.microsoft.com/office/powerpoint/2010/main" val="223674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A611B-E103-4B5C-BF3D-1DD3F8E14810}"/>
              </a:ext>
            </a:extLst>
          </p:cNvPr>
          <p:cNvPicPr>
            <a:picLocks noChangeAspect="1"/>
          </p:cNvPicPr>
          <p:nvPr/>
        </p:nvPicPr>
        <p:blipFill rotWithShape="1">
          <a:blip r:embed="rId3"/>
          <a:srcRect l="31397" r="24273"/>
          <a:stretch/>
        </p:blipFill>
        <p:spPr>
          <a:xfrm>
            <a:off x="9101138" y="10"/>
            <a:ext cx="3090862" cy="6857990"/>
          </a:xfrm>
          <a:prstGeom prst="rect">
            <a:avLst/>
          </a:prstGeom>
        </p:spPr>
      </p:pic>
      <p:sp>
        <p:nvSpPr>
          <p:cNvPr id="10" name="TextBox 9">
            <a:extLst>
              <a:ext uri="{FF2B5EF4-FFF2-40B4-BE49-F238E27FC236}">
                <a16:creationId xmlns:a16="http://schemas.microsoft.com/office/drawing/2014/main" id="{888AF45F-9CB0-A94D-8D9C-8B83BB619DE7}"/>
              </a:ext>
            </a:extLst>
          </p:cNvPr>
          <p:cNvSpPr txBox="1"/>
          <p:nvPr/>
        </p:nvSpPr>
        <p:spPr>
          <a:xfrm>
            <a:off x="4076719" y="315104"/>
            <a:ext cx="1455271" cy="707886"/>
          </a:xfrm>
          <a:prstGeom prst="rect">
            <a:avLst/>
          </a:prstGeom>
          <a:noFill/>
        </p:spPr>
        <p:txBody>
          <a:bodyPr wrap="none" rtlCol="0">
            <a:spAutoFit/>
          </a:bodyPr>
          <a:lstStyle/>
          <a:p>
            <a:pPr algn="ctr"/>
            <a:r>
              <a:rPr lang="en-US" sz="4000" dirty="0">
                <a:solidFill>
                  <a:srgbClr val="7030A0"/>
                </a:solidFill>
              </a:rPr>
              <a:t>How?</a:t>
            </a:r>
          </a:p>
        </p:txBody>
      </p:sp>
      <p:sp>
        <p:nvSpPr>
          <p:cNvPr id="2" name="TextBox 1">
            <a:extLst>
              <a:ext uri="{FF2B5EF4-FFF2-40B4-BE49-F238E27FC236}">
                <a16:creationId xmlns:a16="http://schemas.microsoft.com/office/drawing/2014/main" id="{89B90196-0986-334B-9C98-23C3F5F21A62}"/>
              </a:ext>
            </a:extLst>
          </p:cNvPr>
          <p:cNvSpPr txBox="1"/>
          <p:nvPr/>
        </p:nvSpPr>
        <p:spPr>
          <a:xfrm>
            <a:off x="569084" y="2593320"/>
            <a:ext cx="8470542" cy="3416320"/>
          </a:xfrm>
          <a:prstGeom prst="rect">
            <a:avLst/>
          </a:prstGeom>
          <a:noFill/>
        </p:spPr>
        <p:txBody>
          <a:bodyPr wrap="square" rtlCol="0">
            <a:spAutoFit/>
          </a:bodyPr>
          <a:lstStyle/>
          <a:p>
            <a:pPr marL="285750" indent="-285750">
              <a:buFontTx/>
              <a:buChar char="-"/>
            </a:pPr>
            <a:r>
              <a:rPr lang="en-US" sz="2400" b="1" dirty="0" err="1">
                <a:latin typeface="Arial" panose="020B0604020202020204" pitchFamily="34" charset="0"/>
                <a:cs typeface="Arial" panose="020B0604020202020204" pitchFamily="34" charset="0"/>
              </a:rPr>
              <a:t>CountVectorizer</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simply</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counts the frequency of the word appearance.</a:t>
            </a:r>
          </a:p>
          <a:p>
            <a:endParaRPr lang="en-US" sz="2400" dirty="0">
              <a:latin typeface="Arial" panose="020B0604020202020204" pitchFamily="34" charset="0"/>
              <a:cs typeface="Arial" panose="020B0604020202020204" pitchFamily="34" charset="0"/>
            </a:endParaRPr>
          </a:p>
          <a:p>
            <a:pPr marL="285750" indent="-285750">
              <a:buFontTx/>
              <a:buChar char="-"/>
            </a:pPr>
            <a:endParaRPr lang="en-US" sz="2400" dirty="0">
              <a:latin typeface="Arial" panose="020B0604020202020204" pitchFamily="34" charset="0"/>
              <a:cs typeface="Arial" panose="020B0604020202020204" pitchFamily="34" charset="0"/>
            </a:endParaRPr>
          </a:p>
          <a:p>
            <a:pPr marL="285750" indent="-285750">
              <a:buFontTx/>
              <a:buChar char="-"/>
            </a:pPr>
            <a:r>
              <a:rPr lang="en-US" sz="2400" b="1" dirty="0" err="1">
                <a:latin typeface="Arial" panose="020B0604020202020204" pitchFamily="34" charset="0"/>
                <a:cs typeface="Arial" panose="020B0604020202020204" pitchFamily="34" charset="0"/>
              </a:rPr>
              <a:t>TFIDFVectorizer</a:t>
            </a:r>
            <a:r>
              <a:rPr lang="en-US" sz="2400" dirty="0">
                <a:latin typeface="Arial" panose="020B0604020202020204" pitchFamily="34" charset="0"/>
                <a:cs typeface="Arial" panose="020B0604020202020204" pitchFamily="34" charset="0"/>
              </a:rPr>
              <a:t> does not just count the frequency of the word appearance, it also gives values (weight) to the word. The word's value increases with its frequency, however, it is offset by the frequency of the words in the corpus (all data under consideration)</a:t>
            </a:r>
          </a:p>
        </p:txBody>
      </p:sp>
      <p:sp>
        <p:nvSpPr>
          <p:cNvPr id="3" name="TextBox 2">
            <a:extLst>
              <a:ext uri="{FF2B5EF4-FFF2-40B4-BE49-F238E27FC236}">
                <a16:creationId xmlns:a16="http://schemas.microsoft.com/office/drawing/2014/main" id="{F0E80C18-6712-CF40-B8CA-D801AA40A4D3}"/>
              </a:ext>
            </a:extLst>
          </p:cNvPr>
          <p:cNvSpPr txBox="1"/>
          <p:nvPr/>
        </p:nvSpPr>
        <p:spPr>
          <a:xfrm>
            <a:off x="569084" y="1628507"/>
            <a:ext cx="37555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Vectorization functions</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8539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A611B-E103-4B5C-BF3D-1DD3F8E14810}"/>
              </a:ext>
            </a:extLst>
          </p:cNvPr>
          <p:cNvPicPr>
            <a:picLocks noChangeAspect="1"/>
          </p:cNvPicPr>
          <p:nvPr/>
        </p:nvPicPr>
        <p:blipFill rotWithShape="1">
          <a:blip r:embed="rId3"/>
          <a:srcRect l="31397" r="24273"/>
          <a:stretch/>
        </p:blipFill>
        <p:spPr>
          <a:xfrm>
            <a:off x="9101138" y="10"/>
            <a:ext cx="3090862" cy="6857990"/>
          </a:xfrm>
          <a:prstGeom prst="rect">
            <a:avLst/>
          </a:prstGeom>
        </p:spPr>
      </p:pic>
      <p:sp>
        <p:nvSpPr>
          <p:cNvPr id="10" name="TextBox 9">
            <a:extLst>
              <a:ext uri="{FF2B5EF4-FFF2-40B4-BE49-F238E27FC236}">
                <a16:creationId xmlns:a16="http://schemas.microsoft.com/office/drawing/2014/main" id="{888AF45F-9CB0-A94D-8D9C-8B83BB619DE7}"/>
              </a:ext>
            </a:extLst>
          </p:cNvPr>
          <p:cNvSpPr txBox="1"/>
          <p:nvPr/>
        </p:nvSpPr>
        <p:spPr>
          <a:xfrm>
            <a:off x="2205504" y="848360"/>
            <a:ext cx="5548891" cy="1938992"/>
          </a:xfrm>
          <a:prstGeom prst="rect">
            <a:avLst/>
          </a:prstGeom>
          <a:noFill/>
        </p:spPr>
        <p:txBody>
          <a:bodyPr wrap="none" rtlCol="0">
            <a:spAutoFit/>
          </a:bodyPr>
          <a:lstStyle/>
          <a:p>
            <a:pPr algn="ctr"/>
            <a:r>
              <a:rPr lang="en-US" sz="4000" dirty="0">
                <a:solidFill>
                  <a:srgbClr val="7030A0"/>
                </a:solidFill>
              </a:rPr>
              <a:t>Classifying </a:t>
            </a:r>
          </a:p>
          <a:p>
            <a:pPr algn="ctr"/>
            <a:r>
              <a:rPr lang="en-US" sz="4000" dirty="0" err="1">
                <a:solidFill>
                  <a:srgbClr val="7030A0"/>
                </a:solidFill>
              </a:rPr>
              <a:t>Reddit.com</a:t>
            </a:r>
            <a:r>
              <a:rPr lang="en-US" sz="4000" dirty="0">
                <a:solidFill>
                  <a:srgbClr val="7030A0"/>
                </a:solidFill>
              </a:rPr>
              <a:t> Review on </a:t>
            </a:r>
          </a:p>
          <a:p>
            <a:pPr algn="ctr"/>
            <a:r>
              <a:rPr lang="en-US" sz="4000" dirty="0">
                <a:solidFill>
                  <a:srgbClr val="7030A0"/>
                </a:solidFill>
              </a:rPr>
              <a:t>Books &amp; Movies</a:t>
            </a:r>
          </a:p>
        </p:txBody>
      </p:sp>
      <p:sp>
        <p:nvSpPr>
          <p:cNvPr id="2" name="TextBox 1">
            <a:extLst>
              <a:ext uri="{FF2B5EF4-FFF2-40B4-BE49-F238E27FC236}">
                <a16:creationId xmlns:a16="http://schemas.microsoft.com/office/drawing/2014/main" id="{89B90196-0986-334B-9C98-23C3F5F21A62}"/>
              </a:ext>
            </a:extLst>
          </p:cNvPr>
          <p:cNvSpPr txBox="1"/>
          <p:nvPr/>
        </p:nvSpPr>
        <p:spPr>
          <a:xfrm>
            <a:off x="1025733" y="2863552"/>
            <a:ext cx="7700570" cy="3539430"/>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A total of 32,270 reviews on books and movies.</a:t>
            </a:r>
          </a:p>
          <a:p>
            <a:pPr algn="ctr"/>
            <a:r>
              <a:rPr lang="en-US" sz="2800" dirty="0">
                <a:latin typeface="Arial" panose="020B0604020202020204" pitchFamily="34" charset="0"/>
                <a:cs typeface="Arial" panose="020B0604020202020204" pitchFamily="34" charset="0"/>
              </a:rPr>
              <a:t>After EDA, only 16,261 reviews can be used.</a:t>
            </a:r>
          </a:p>
          <a:p>
            <a:pPr algn="ctr"/>
            <a:endParaRPr lang="en-US" sz="28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Train data :</a:t>
            </a:r>
          </a:p>
          <a:p>
            <a:pPr algn="ctr"/>
            <a:r>
              <a:rPr lang="en-US" sz="2800" dirty="0">
                <a:latin typeface="Arial" panose="020B0604020202020204" pitchFamily="34" charset="0"/>
                <a:cs typeface="Arial" panose="020B0604020202020204" pitchFamily="34" charset="0"/>
              </a:rPr>
              <a:t>12,195</a:t>
            </a:r>
          </a:p>
          <a:p>
            <a:pPr algn="ctr"/>
            <a:endParaRPr lang="en-US" sz="28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Test Data:</a:t>
            </a:r>
          </a:p>
          <a:p>
            <a:pPr algn="ctr"/>
            <a:r>
              <a:rPr lang="en-US" sz="2800" dirty="0">
                <a:latin typeface="Arial" panose="020B0604020202020204" pitchFamily="34" charset="0"/>
                <a:cs typeface="Arial" panose="020B0604020202020204" pitchFamily="34" charset="0"/>
              </a:rPr>
              <a:t>4066</a:t>
            </a:r>
          </a:p>
        </p:txBody>
      </p:sp>
    </p:spTree>
    <p:extLst>
      <p:ext uri="{BB962C8B-B14F-4D97-AF65-F5344CB8AC3E}">
        <p14:creationId xmlns:p14="http://schemas.microsoft.com/office/powerpoint/2010/main" val="229115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A611B-E103-4B5C-BF3D-1DD3F8E14810}"/>
              </a:ext>
            </a:extLst>
          </p:cNvPr>
          <p:cNvPicPr>
            <a:picLocks noChangeAspect="1"/>
          </p:cNvPicPr>
          <p:nvPr/>
        </p:nvPicPr>
        <p:blipFill rotWithShape="1">
          <a:blip r:embed="rId3"/>
          <a:srcRect l="31397" r="24273"/>
          <a:stretch/>
        </p:blipFill>
        <p:spPr>
          <a:xfrm>
            <a:off x="9101138" y="10"/>
            <a:ext cx="3090862" cy="6857990"/>
          </a:xfrm>
          <a:prstGeom prst="rect">
            <a:avLst/>
          </a:prstGeom>
        </p:spPr>
      </p:pic>
      <p:sp>
        <p:nvSpPr>
          <p:cNvPr id="10" name="TextBox 9">
            <a:extLst>
              <a:ext uri="{FF2B5EF4-FFF2-40B4-BE49-F238E27FC236}">
                <a16:creationId xmlns:a16="http://schemas.microsoft.com/office/drawing/2014/main" id="{888AF45F-9CB0-A94D-8D9C-8B83BB619DE7}"/>
              </a:ext>
            </a:extLst>
          </p:cNvPr>
          <p:cNvSpPr txBox="1"/>
          <p:nvPr/>
        </p:nvSpPr>
        <p:spPr>
          <a:xfrm>
            <a:off x="2205504" y="848360"/>
            <a:ext cx="5548891" cy="1938992"/>
          </a:xfrm>
          <a:prstGeom prst="rect">
            <a:avLst/>
          </a:prstGeom>
          <a:noFill/>
        </p:spPr>
        <p:txBody>
          <a:bodyPr wrap="none" rtlCol="0">
            <a:spAutoFit/>
          </a:bodyPr>
          <a:lstStyle/>
          <a:p>
            <a:pPr algn="ctr"/>
            <a:r>
              <a:rPr lang="en-US" sz="4000" dirty="0">
                <a:solidFill>
                  <a:srgbClr val="7030A0"/>
                </a:solidFill>
              </a:rPr>
              <a:t>Classifying </a:t>
            </a:r>
          </a:p>
          <a:p>
            <a:pPr algn="ctr"/>
            <a:r>
              <a:rPr lang="en-US" sz="4000" dirty="0" err="1">
                <a:solidFill>
                  <a:srgbClr val="7030A0"/>
                </a:solidFill>
              </a:rPr>
              <a:t>Reddit.com</a:t>
            </a:r>
            <a:r>
              <a:rPr lang="en-US" sz="4000" dirty="0">
                <a:solidFill>
                  <a:srgbClr val="7030A0"/>
                </a:solidFill>
              </a:rPr>
              <a:t> Review on </a:t>
            </a:r>
          </a:p>
          <a:p>
            <a:pPr algn="ctr"/>
            <a:r>
              <a:rPr lang="en-US" sz="4000" dirty="0">
                <a:solidFill>
                  <a:srgbClr val="7030A0"/>
                </a:solidFill>
              </a:rPr>
              <a:t>Books &amp; Movies</a:t>
            </a:r>
          </a:p>
        </p:txBody>
      </p:sp>
      <p:sp>
        <p:nvSpPr>
          <p:cNvPr id="2" name="TextBox 1">
            <a:extLst>
              <a:ext uri="{FF2B5EF4-FFF2-40B4-BE49-F238E27FC236}">
                <a16:creationId xmlns:a16="http://schemas.microsoft.com/office/drawing/2014/main" id="{89B90196-0986-334B-9C98-23C3F5F21A62}"/>
              </a:ext>
            </a:extLst>
          </p:cNvPr>
          <p:cNvSpPr txBox="1"/>
          <p:nvPr/>
        </p:nvSpPr>
        <p:spPr>
          <a:xfrm>
            <a:off x="2128046" y="3116542"/>
            <a:ext cx="5703806" cy="954107"/>
          </a:xfrm>
          <a:prstGeom prst="rect">
            <a:avLst/>
          </a:prstGeom>
          <a:noFill/>
        </p:spPr>
        <p:txBody>
          <a:bodyPr wrap="none" rtlCol="0">
            <a:spAutoFit/>
          </a:bodyPr>
          <a:lstStyle/>
          <a:p>
            <a:pPr marL="342900" indent="-342900">
              <a:buFontTx/>
              <a:buChar char="-"/>
            </a:pPr>
            <a:r>
              <a:rPr lang="en-US" sz="2800" dirty="0">
                <a:latin typeface="Arial" panose="020B0604020202020204" pitchFamily="34" charset="0"/>
                <a:cs typeface="Arial" panose="020B0604020202020204" pitchFamily="34" charset="0"/>
              </a:rPr>
              <a:t>Logistic Regression</a:t>
            </a:r>
          </a:p>
          <a:p>
            <a:pPr marL="342900" indent="-342900">
              <a:buFontTx/>
              <a:buChar char="-"/>
            </a:pPr>
            <a:r>
              <a:rPr lang="en-US" sz="2800" dirty="0">
                <a:latin typeface="Arial" panose="020B0604020202020204" pitchFamily="34" charset="0"/>
                <a:cs typeface="Arial" panose="020B0604020202020204" pitchFamily="34" charset="0"/>
              </a:rPr>
              <a:t>Naïve – Bayes With Grid Search</a:t>
            </a:r>
          </a:p>
        </p:txBody>
      </p:sp>
    </p:spTree>
    <p:extLst>
      <p:ext uri="{BB962C8B-B14F-4D97-AF65-F5344CB8AC3E}">
        <p14:creationId xmlns:p14="http://schemas.microsoft.com/office/powerpoint/2010/main" val="37474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A611B-E103-4B5C-BF3D-1DD3F8E14810}"/>
              </a:ext>
            </a:extLst>
          </p:cNvPr>
          <p:cNvPicPr>
            <a:picLocks noChangeAspect="1"/>
          </p:cNvPicPr>
          <p:nvPr/>
        </p:nvPicPr>
        <p:blipFill rotWithShape="1">
          <a:blip r:embed="rId3"/>
          <a:srcRect l="31397" r="24273"/>
          <a:stretch/>
        </p:blipFill>
        <p:spPr>
          <a:xfrm>
            <a:off x="9101138" y="10"/>
            <a:ext cx="3090862" cy="6857990"/>
          </a:xfrm>
          <a:prstGeom prst="rect">
            <a:avLst/>
          </a:prstGeom>
        </p:spPr>
      </p:pic>
      <p:sp>
        <p:nvSpPr>
          <p:cNvPr id="10" name="TextBox 9">
            <a:extLst>
              <a:ext uri="{FF2B5EF4-FFF2-40B4-BE49-F238E27FC236}">
                <a16:creationId xmlns:a16="http://schemas.microsoft.com/office/drawing/2014/main" id="{888AF45F-9CB0-A94D-8D9C-8B83BB619DE7}"/>
              </a:ext>
            </a:extLst>
          </p:cNvPr>
          <p:cNvSpPr txBox="1"/>
          <p:nvPr/>
        </p:nvSpPr>
        <p:spPr>
          <a:xfrm>
            <a:off x="2139243" y="0"/>
            <a:ext cx="5548891" cy="2554545"/>
          </a:xfrm>
          <a:prstGeom prst="rect">
            <a:avLst/>
          </a:prstGeom>
          <a:noFill/>
        </p:spPr>
        <p:txBody>
          <a:bodyPr wrap="none" rtlCol="0">
            <a:spAutoFit/>
          </a:bodyPr>
          <a:lstStyle/>
          <a:p>
            <a:pPr algn="ctr"/>
            <a:r>
              <a:rPr lang="en-US" sz="4000" dirty="0">
                <a:solidFill>
                  <a:srgbClr val="7030A0"/>
                </a:solidFill>
              </a:rPr>
              <a:t>Classifying </a:t>
            </a:r>
          </a:p>
          <a:p>
            <a:pPr algn="ctr"/>
            <a:r>
              <a:rPr lang="en-US" sz="4000" dirty="0" err="1">
                <a:solidFill>
                  <a:srgbClr val="7030A0"/>
                </a:solidFill>
              </a:rPr>
              <a:t>Reddit.com</a:t>
            </a:r>
            <a:r>
              <a:rPr lang="en-US" sz="4000" dirty="0">
                <a:solidFill>
                  <a:srgbClr val="7030A0"/>
                </a:solidFill>
              </a:rPr>
              <a:t> Review on </a:t>
            </a:r>
          </a:p>
          <a:p>
            <a:pPr algn="ctr"/>
            <a:r>
              <a:rPr lang="en-US" sz="4000" dirty="0">
                <a:solidFill>
                  <a:srgbClr val="7030A0"/>
                </a:solidFill>
              </a:rPr>
              <a:t>Books &amp; Movies</a:t>
            </a:r>
          </a:p>
          <a:p>
            <a:pPr algn="ctr"/>
            <a:r>
              <a:rPr lang="en-US" sz="4000" dirty="0">
                <a:solidFill>
                  <a:srgbClr val="7030A0"/>
                </a:solidFill>
              </a:rPr>
              <a:t>Logistic Regression</a:t>
            </a:r>
          </a:p>
        </p:txBody>
      </p:sp>
      <p:sp>
        <p:nvSpPr>
          <p:cNvPr id="2" name="TextBox 1">
            <a:extLst>
              <a:ext uri="{FF2B5EF4-FFF2-40B4-BE49-F238E27FC236}">
                <a16:creationId xmlns:a16="http://schemas.microsoft.com/office/drawing/2014/main" id="{89B90196-0986-334B-9C98-23C3F5F21A62}"/>
              </a:ext>
            </a:extLst>
          </p:cNvPr>
          <p:cNvSpPr txBox="1"/>
          <p:nvPr/>
        </p:nvSpPr>
        <p:spPr>
          <a:xfrm>
            <a:off x="2473266" y="2577479"/>
            <a:ext cx="4099905" cy="5632311"/>
          </a:xfrm>
          <a:prstGeom prst="rect">
            <a:avLst/>
          </a:prstGeom>
          <a:noFill/>
        </p:spPr>
        <p:txBody>
          <a:bodyPr wrap="none" rtlCol="0">
            <a:spAutoFit/>
          </a:bodyPr>
          <a:lstStyle/>
          <a:p>
            <a:endParaRPr lang="en-US" sz="2400" dirty="0"/>
          </a:p>
          <a:p>
            <a:r>
              <a:rPr lang="en-US" sz="2400" dirty="0"/>
              <a:t>Baseline score:1   0.5602</a:t>
            </a:r>
          </a:p>
          <a:p>
            <a:r>
              <a:rPr lang="en-US" sz="2400" dirty="0"/>
              <a:t>		    0   0.4398</a:t>
            </a:r>
          </a:p>
          <a:p>
            <a:r>
              <a:rPr lang="en-US" sz="2400" dirty="0"/>
              <a:t> (0 for books, 1 for movies)</a:t>
            </a:r>
          </a:p>
          <a:p>
            <a:endParaRPr lang="en-US" sz="2400" dirty="0"/>
          </a:p>
          <a:p>
            <a:r>
              <a:rPr lang="en-US" sz="2400" dirty="0"/>
              <a:t>Logistic Regression Results:</a:t>
            </a:r>
          </a:p>
          <a:p>
            <a:pPr marL="342900" indent="-342900">
              <a:buFontTx/>
              <a:buChar char="-"/>
            </a:pPr>
            <a:r>
              <a:rPr lang="en-US" sz="2400" dirty="0"/>
              <a:t>Training score 0.9425</a:t>
            </a:r>
          </a:p>
          <a:p>
            <a:pPr marL="342900" indent="-342900">
              <a:buFontTx/>
              <a:buChar char="-"/>
            </a:pPr>
            <a:r>
              <a:rPr lang="en-US" sz="2400" dirty="0"/>
              <a:t>Test score 0.9314</a:t>
            </a:r>
          </a:p>
          <a:p>
            <a:pPr marL="342900" indent="-342900">
              <a:buFontTx/>
              <a:buChar char="-"/>
            </a:pPr>
            <a:r>
              <a:rPr lang="en-US" sz="2400" dirty="0"/>
              <a:t>Prediction accuracy:</a:t>
            </a:r>
          </a:p>
          <a:p>
            <a:r>
              <a:rPr lang="en-US" sz="2400" dirty="0"/>
              <a:t>                         1   0.5905</a:t>
            </a:r>
          </a:p>
          <a:p>
            <a:r>
              <a:rPr lang="en-US" sz="2400" dirty="0"/>
              <a:t>                         0   0.4095</a:t>
            </a:r>
          </a:p>
          <a:p>
            <a:pPr marL="342900" indent="-342900">
              <a:buFontTx/>
              <a:buChar char="-"/>
            </a:pPr>
            <a:endParaRPr lang="en-US" sz="2400" dirty="0"/>
          </a:p>
          <a:p>
            <a:pPr lvl="5"/>
            <a:endParaRPr lang="en-US" sz="2400" dirty="0"/>
          </a:p>
          <a:p>
            <a:pPr lvl="5"/>
            <a:endParaRPr lang="en-US" sz="2400" dirty="0"/>
          </a:p>
          <a:p>
            <a:pPr lvl="5"/>
            <a:endParaRPr lang="en-US" sz="2400" dirty="0"/>
          </a:p>
        </p:txBody>
      </p:sp>
      <p:cxnSp>
        <p:nvCxnSpPr>
          <p:cNvPr id="6" name="Straight Arrow Connector 5">
            <a:extLst>
              <a:ext uri="{FF2B5EF4-FFF2-40B4-BE49-F238E27FC236}">
                <a16:creationId xmlns:a16="http://schemas.microsoft.com/office/drawing/2014/main" id="{81756AE4-F4F9-6D47-B06F-B50DC05EFE08}"/>
              </a:ext>
            </a:extLst>
          </p:cNvPr>
          <p:cNvCxnSpPr/>
          <p:nvPr/>
        </p:nvCxnSpPr>
        <p:spPr>
          <a:xfrm>
            <a:off x="6096000" y="5393635"/>
            <a:ext cx="702365"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FA5FA41-B59D-3B4A-BA60-CC2DD7304CDC}"/>
              </a:ext>
            </a:extLst>
          </p:cNvPr>
          <p:cNvSpPr txBox="1"/>
          <p:nvPr/>
        </p:nvSpPr>
        <p:spPr>
          <a:xfrm>
            <a:off x="6936059" y="5200587"/>
            <a:ext cx="1209049" cy="369332"/>
          </a:xfrm>
          <a:prstGeom prst="rect">
            <a:avLst/>
          </a:prstGeom>
          <a:noFill/>
        </p:spPr>
        <p:txBody>
          <a:bodyPr wrap="none" rtlCol="0">
            <a:spAutoFit/>
          </a:bodyPr>
          <a:lstStyle/>
          <a:p>
            <a:r>
              <a:rPr lang="en-US" dirty="0">
                <a:solidFill>
                  <a:srgbClr val="FF0000"/>
                </a:solidFill>
              </a:rPr>
              <a:t>overfitted</a:t>
            </a:r>
          </a:p>
        </p:txBody>
      </p:sp>
    </p:spTree>
    <p:extLst>
      <p:ext uri="{BB962C8B-B14F-4D97-AF65-F5344CB8AC3E}">
        <p14:creationId xmlns:p14="http://schemas.microsoft.com/office/powerpoint/2010/main" val="159854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A611B-E103-4B5C-BF3D-1DD3F8E14810}"/>
              </a:ext>
            </a:extLst>
          </p:cNvPr>
          <p:cNvPicPr>
            <a:picLocks noChangeAspect="1"/>
          </p:cNvPicPr>
          <p:nvPr/>
        </p:nvPicPr>
        <p:blipFill rotWithShape="1">
          <a:blip r:embed="rId2"/>
          <a:srcRect l="31397" r="24273"/>
          <a:stretch/>
        </p:blipFill>
        <p:spPr>
          <a:xfrm>
            <a:off x="9101138" y="10"/>
            <a:ext cx="3090862" cy="6857990"/>
          </a:xfrm>
          <a:prstGeom prst="rect">
            <a:avLst/>
          </a:prstGeom>
        </p:spPr>
      </p:pic>
      <p:sp>
        <p:nvSpPr>
          <p:cNvPr id="10" name="TextBox 9">
            <a:extLst>
              <a:ext uri="{FF2B5EF4-FFF2-40B4-BE49-F238E27FC236}">
                <a16:creationId xmlns:a16="http://schemas.microsoft.com/office/drawing/2014/main" id="{888AF45F-9CB0-A94D-8D9C-8B83BB619DE7}"/>
              </a:ext>
            </a:extLst>
          </p:cNvPr>
          <p:cNvSpPr txBox="1"/>
          <p:nvPr/>
        </p:nvSpPr>
        <p:spPr>
          <a:xfrm>
            <a:off x="2205504" y="848360"/>
            <a:ext cx="5548891" cy="1938992"/>
          </a:xfrm>
          <a:prstGeom prst="rect">
            <a:avLst/>
          </a:prstGeom>
          <a:noFill/>
        </p:spPr>
        <p:txBody>
          <a:bodyPr wrap="none" rtlCol="0">
            <a:spAutoFit/>
          </a:bodyPr>
          <a:lstStyle/>
          <a:p>
            <a:pPr algn="ctr"/>
            <a:r>
              <a:rPr lang="en-US" sz="4000" dirty="0">
                <a:solidFill>
                  <a:srgbClr val="7030A0"/>
                </a:solidFill>
              </a:rPr>
              <a:t>Classifying </a:t>
            </a:r>
          </a:p>
          <a:p>
            <a:pPr algn="ctr"/>
            <a:r>
              <a:rPr lang="en-US" sz="4000" dirty="0" err="1">
                <a:solidFill>
                  <a:srgbClr val="7030A0"/>
                </a:solidFill>
              </a:rPr>
              <a:t>Reddit.com</a:t>
            </a:r>
            <a:r>
              <a:rPr lang="en-US" sz="4000" dirty="0">
                <a:solidFill>
                  <a:srgbClr val="7030A0"/>
                </a:solidFill>
              </a:rPr>
              <a:t> Review on </a:t>
            </a:r>
          </a:p>
          <a:p>
            <a:pPr algn="ctr"/>
            <a:r>
              <a:rPr lang="en-US" sz="4000" dirty="0">
                <a:solidFill>
                  <a:srgbClr val="7030A0"/>
                </a:solidFill>
              </a:rPr>
              <a:t>Books &amp; Movies</a:t>
            </a:r>
          </a:p>
        </p:txBody>
      </p:sp>
      <p:sp>
        <p:nvSpPr>
          <p:cNvPr id="2" name="TextBox 1">
            <a:extLst>
              <a:ext uri="{FF2B5EF4-FFF2-40B4-BE49-F238E27FC236}">
                <a16:creationId xmlns:a16="http://schemas.microsoft.com/office/drawing/2014/main" id="{89B90196-0986-334B-9C98-23C3F5F21A62}"/>
              </a:ext>
            </a:extLst>
          </p:cNvPr>
          <p:cNvSpPr txBox="1"/>
          <p:nvPr/>
        </p:nvSpPr>
        <p:spPr>
          <a:xfrm>
            <a:off x="2503469" y="3149600"/>
            <a:ext cx="5452070" cy="5262979"/>
          </a:xfrm>
          <a:prstGeom prst="rect">
            <a:avLst/>
          </a:prstGeom>
          <a:noFill/>
        </p:spPr>
        <p:txBody>
          <a:bodyPr wrap="none" rtlCol="0">
            <a:spAutoFit/>
          </a:bodyPr>
          <a:lstStyle/>
          <a:p>
            <a:r>
              <a:rPr lang="en-US" sz="2400" dirty="0"/>
              <a:t>Baseline score:1   0.5602</a:t>
            </a:r>
          </a:p>
          <a:p>
            <a:r>
              <a:rPr lang="en-US" sz="2400" dirty="0"/>
              <a:t>		    0   0.4398</a:t>
            </a:r>
          </a:p>
          <a:p>
            <a:r>
              <a:rPr lang="en-US" sz="2400" dirty="0"/>
              <a:t> (0 for books, 1 for movies)</a:t>
            </a:r>
          </a:p>
          <a:p>
            <a:endParaRPr lang="en-US" sz="2400" dirty="0"/>
          </a:p>
          <a:p>
            <a:r>
              <a:rPr lang="en-US" sz="2400" dirty="0"/>
              <a:t>Naïve-Bayes with </a:t>
            </a:r>
            <a:r>
              <a:rPr lang="en-US" sz="2400" dirty="0" err="1"/>
              <a:t>GridSearch</a:t>
            </a:r>
            <a:r>
              <a:rPr lang="en-US" sz="2400" dirty="0"/>
              <a:t> Results:</a:t>
            </a:r>
          </a:p>
          <a:p>
            <a:pPr marL="342900" indent="-342900">
              <a:buFontTx/>
              <a:buChar char="-"/>
            </a:pPr>
            <a:r>
              <a:rPr lang="en-US" sz="2400" dirty="0"/>
              <a:t>Training score 0.9624 </a:t>
            </a:r>
          </a:p>
          <a:p>
            <a:pPr marL="342900" indent="-342900">
              <a:buFontTx/>
              <a:buChar char="-"/>
            </a:pPr>
            <a:r>
              <a:rPr lang="en-US" sz="2400" dirty="0"/>
              <a:t>Test score 0.9545 </a:t>
            </a:r>
          </a:p>
          <a:p>
            <a:pPr marL="342900" indent="-342900">
              <a:buFontTx/>
              <a:buChar char="-"/>
            </a:pPr>
            <a:r>
              <a:rPr lang="en-US" sz="2400" dirty="0"/>
              <a:t>Prediction accuracy :</a:t>
            </a:r>
          </a:p>
          <a:p>
            <a:r>
              <a:rPr lang="en-US" sz="2400" dirty="0"/>
              <a:t>                       1   0.5506</a:t>
            </a:r>
          </a:p>
          <a:p>
            <a:r>
              <a:rPr lang="en-US" sz="2400" dirty="0"/>
              <a:t>                       0   0.4494</a:t>
            </a:r>
          </a:p>
          <a:p>
            <a:pPr marL="342900" indent="-342900">
              <a:buFontTx/>
              <a:buChar char="-"/>
            </a:pPr>
            <a:endParaRPr lang="en-US" sz="2400" dirty="0"/>
          </a:p>
          <a:p>
            <a:pPr lvl="5"/>
            <a:endParaRPr lang="en-US" sz="2400" dirty="0"/>
          </a:p>
          <a:p>
            <a:pPr lvl="5"/>
            <a:endParaRPr lang="en-US" sz="2400" dirty="0"/>
          </a:p>
          <a:p>
            <a:pPr lvl="5"/>
            <a:endParaRPr lang="en-US" sz="2400" dirty="0"/>
          </a:p>
        </p:txBody>
      </p:sp>
    </p:spTree>
    <p:extLst>
      <p:ext uri="{BB962C8B-B14F-4D97-AF65-F5344CB8AC3E}">
        <p14:creationId xmlns:p14="http://schemas.microsoft.com/office/powerpoint/2010/main" val="302365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A611B-E103-4B5C-BF3D-1DD3F8E14810}"/>
              </a:ext>
            </a:extLst>
          </p:cNvPr>
          <p:cNvPicPr>
            <a:picLocks noChangeAspect="1"/>
          </p:cNvPicPr>
          <p:nvPr/>
        </p:nvPicPr>
        <p:blipFill rotWithShape="1">
          <a:blip r:embed="rId2"/>
          <a:srcRect l="31397" r="24273"/>
          <a:stretch/>
        </p:blipFill>
        <p:spPr>
          <a:xfrm>
            <a:off x="9101138" y="10"/>
            <a:ext cx="3090862" cy="6857990"/>
          </a:xfrm>
          <a:prstGeom prst="rect">
            <a:avLst/>
          </a:prstGeom>
        </p:spPr>
      </p:pic>
      <p:sp>
        <p:nvSpPr>
          <p:cNvPr id="10" name="TextBox 9">
            <a:extLst>
              <a:ext uri="{FF2B5EF4-FFF2-40B4-BE49-F238E27FC236}">
                <a16:creationId xmlns:a16="http://schemas.microsoft.com/office/drawing/2014/main" id="{888AF45F-9CB0-A94D-8D9C-8B83BB619DE7}"/>
              </a:ext>
            </a:extLst>
          </p:cNvPr>
          <p:cNvSpPr txBox="1"/>
          <p:nvPr/>
        </p:nvSpPr>
        <p:spPr>
          <a:xfrm>
            <a:off x="2205504" y="848360"/>
            <a:ext cx="5548891" cy="1938992"/>
          </a:xfrm>
          <a:prstGeom prst="rect">
            <a:avLst/>
          </a:prstGeom>
          <a:noFill/>
        </p:spPr>
        <p:txBody>
          <a:bodyPr wrap="none" rtlCol="0">
            <a:spAutoFit/>
          </a:bodyPr>
          <a:lstStyle/>
          <a:p>
            <a:pPr algn="ctr"/>
            <a:r>
              <a:rPr lang="en-US" sz="4000" dirty="0">
                <a:solidFill>
                  <a:srgbClr val="7030A0"/>
                </a:solidFill>
              </a:rPr>
              <a:t>Classifying </a:t>
            </a:r>
          </a:p>
          <a:p>
            <a:pPr algn="ctr"/>
            <a:r>
              <a:rPr lang="en-US" sz="4000" dirty="0" err="1">
                <a:solidFill>
                  <a:srgbClr val="7030A0"/>
                </a:solidFill>
              </a:rPr>
              <a:t>Reddit.com</a:t>
            </a:r>
            <a:r>
              <a:rPr lang="en-US" sz="4000" dirty="0">
                <a:solidFill>
                  <a:srgbClr val="7030A0"/>
                </a:solidFill>
              </a:rPr>
              <a:t> Review on </a:t>
            </a:r>
          </a:p>
          <a:p>
            <a:pPr algn="ctr"/>
            <a:r>
              <a:rPr lang="en-US" sz="4000" dirty="0">
                <a:solidFill>
                  <a:srgbClr val="7030A0"/>
                </a:solidFill>
              </a:rPr>
              <a:t>Books &amp; Movies</a:t>
            </a:r>
          </a:p>
        </p:txBody>
      </p:sp>
      <p:sp>
        <p:nvSpPr>
          <p:cNvPr id="2" name="TextBox 1">
            <a:extLst>
              <a:ext uri="{FF2B5EF4-FFF2-40B4-BE49-F238E27FC236}">
                <a16:creationId xmlns:a16="http://schemas.microsoft.com/office/drawing/2014/main" id="{89B90196-0986-334B-9C98-23C3F5F21A62}"/>
              </a:ext>
            </a:extLst>
          </p:cNvPr>
          <p:cNvSpPr txBox="1"/>
          <p:nvPr/>
        </p:nvSpPr>
        <p:spPr>
          <a:xfrm>
            <a:off x="2596234" y="2787352"/>
            <a:ext cx="4337021" cy="2677656"/>
          </a:xfrm>
          <a:prstGeom prst="rect">
            <a:avLst/>
          </a:prstGeom>
          <a:noFill/>
        </p:spPr>
        <p:txBody>
          <a:bodyPr wrap="none" rtlCol="0">
            <a:spAutoFit/>
          </a:bodyPr>
          <a:lstStyle/>
          <a:p>
            <a:pPr marL="342900" indent="-342900">
              <a:buFontTx/>
              <a:buChar char="-"/>
            </a:pPr>
            <a:r>
              <a:rPr lang="en-US" sz="2400" dirty="0" err="1"/>
              <a:t>tfidf</a:t>
            </a:r>
            <a:r>
              <a:rPr lang="en-US" sz="2400" dirty="0"/>
              <a:t>__</a:t>
            </a:r>
            <a:r>
              <a:rPr lang="en-US" sz="2400" dirty="0" err="1"/>
              <a:t>max_df</a:t>
            </a:r>
            <a:r>
              <a:rPr lang="en-US" sz="2400" dirty="0"/>
              <a:t>': 0.9, </a:t>
            </a:r>
          </a:p>
          <a:p>
            <a:r>
              <a:rPr lang="en-US" sz="2400" dirty="0"/>
              <a:t>-   </a:t>
            </a:r>
            <a:r>
              <a:rPr lang="en-US" sz="2400" dirty="0" err="1"/>
              <a:t>tfidf</a:t>
            </a:r>
            <a:r>
              <a:rPr lang="en-US" sz="2400" dirty="0"/>
              <a:t>__</a:t>
            </a:r>
            <a:r>
              <a:rPr lang="en-US" sz="2400" dirty="0" err="1"/>
              <a:t>max_features</a:t>
            </a:r>
            <a:r>
              <a:rPr lang="en-US" sz="2400" dirty="0"/>
              <a:t>': 100, </a:t>
            </a:r>
          </a:p>
          <a:p>
            <a:r>
              <a:rPr lang="en-US" sz="2400" dirty="0"/>
              <a:t>-   </a:t>
            </a:r>
            <a:r>
              <a:rPr lang="en-US" sz="2400" dirty="0" err="1"/>
              <a:t>tfidf</a:t>
            </a:r>
            <a:r>
              <a:rPr lang="en-US" sz="2400" dirty="0"/>
              <a:t>__</a:t>
            </a:r>
            <a:r>
              <a:rPr lang="en-US" sz="2400" dirty="0" err="1"/>
              <a:t>ngram_range</a:t>
            </a:r>
            <a:r>
              <a:rPr lang="en-US" sz="2400" dirty="0"/>
              <a:t>': (1, 2), </a:t>
            </a:r>
          </a:p>
          <a:p>
            <a:pPr marL="342900" indent="-342900">
              <a:buFontTx/>
              <a:buChar char="-"/>
            </a:pPr>
            <a:r>
              <a:rPr lang="en-US" sz="2400" dirty="0" err="1"/>
              <a:t>tfidf</a:t>
            </a:r>
            <a:r>
              <a:rPr lang="en-US" sz="2400" dirty="0"/>
              <a:t>__</a:t>
            </a:r>
            <a:r>
              <a:rPr lang="en-US" sz="2400" dirty="0" err="1"/>
              <a:t>stop_words</a:t>
            </a:r>
            <a:r>
              <a:rPr lang="en-US" sz="2400" dirty="0"/>
              <a:t>': None</a:t>
            </a:r>
          </a:p>
          <a:p>
            <a:pPr lvl="5"/>
            <a:endParaRPr lang="en-US" sz="2400" dirty="0"/>
          </a:p>
          <a:p>
            <a:pPr lvl="5"/>
            <a:endParaRPr lang="en-US" sz="2400" dirty="0"/>
          </a:p>
          <a:p>
            <a:pPr lvl="5"/>
            <a:endParaRPr lang="en-US" sz="2400" dirty="0"/>
          </a:p>
        </p:txBody>
      </p:sp>
    </p:spTree>
    <p:extLst>
      <p:ext uri="{BB962C8B-B14F-4D97-AF65-F5344CB8AC3E}">
        <p14:creationId xmlns:p14="http://schemas.microsoft.com/office/powerpoint/2010/main" val="2041988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{21970E0A-3C3C-DF43-87B6-A623BDD22F3F}tf10001070</Template>
  <TotalTime>474</TotalTime>
  <Words>476</Words>
  <Application>Microsoft Macintosh PowerPoint</Application>
  <PresentationFormat>Widescreen</PresentationFormat>
  <Paragraphs>96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Rockwell Condensed</vt:lpstr>
      <vt:lpstr>Rockwell Extra Bold</vt:lpstr>
      <vt:lpstr>Wingdings</vt:lpstr>
      <vt:lpstr>Wood Type</vt:lpstr>
      <vt:lpstr>Document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Classification</dc:title>
  <dc:creator>Carney, Matthew C</dc:creator>
  <cp:lastModifiedBy>Carney, Matthew C</cp:lastModifiedBy>
  <cp:revision>19</cp:revision>
  <dcterms:created xsi:type="dcterms:W3CDTF">2019-10-18T08:15:07Z</dcterms:created>
  <dcterms:modified xsi:type="dcterms:W3CDTF">2019-10-18T16:09:43Z</dcterms:modified>
</cp:coreProperties>
</file>