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3"/>
  </p:notesMasterIdLst>
  <p:handoutMasterIdLst>
    <p:handoutMasterId r:id="rId34"/>
  </p:handoutMasterIdLst>
  <p:sldIdLst>
    <p:sldId id="256" r:id="rId2"/>
    <p:sldId id="282" r:id="rId3"/>
    <p:sldId id="339" r:id="rId4"/>
    <p:sldId id="340" r:id="rId5"/>
    <p:sldId id="347" r:id="rId6"/>
    <p:sldId id="348" r:id="rId7"/>
    <p:sldId id="349" r:id="rId8"/>
    <p:sldId id="341" r:id="rId9"/>
    <p:sldId id="342" r:id="rId10"/>
    <p:sldId id="343" r:id="rId11"/>
    <p:sldId id="344" r:id="rId12"/>
    <p:sldId id="345" r:id="rId13"/>
    <p:sldId id="329" r:id="rId14"/>
    <p:sldId id="334" r:id="rId15"/>
    <p:sldId id="335" r:id="rId16"/>
    <p:sldId id="331" r:id="rId17"/>
    <p:sldId id="327" r:id="rId18"/>
    <p:sldId id="350" r:id="rId19"/>
    <p:sldId id="351" r:id="rId20"/>
    <p:sldId id="352" r:id="rId21"/>
    <p:sldId id="383" r:id="rId22"/>
    <p:sldId id="386" r:id="rId23"/>
    <p:sldId id="346" r:id="rId24"/>
    <p:sldId id="388" r:id="rId25"/>
    <p:sldId id="389" r:id="rId26"/>
    <p:sldId id="310" r:id="rId27"/>
    <p:sldId id="384" r:id="rId28"/>
    <p:sldId id="333" r:id="rId29"/>
    <p:sldId id="328" r:id="rId30"/>
    <p:sldId id="390" r:id="rId31"/>
    <p:sldId id="385" r:id="rId32"/>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60093"/>
    <a:srgbClr val="0E00C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228" autoAdjust="0"/>
  </p:normalViewPr>
  <p:slideViewPr>
    <p:cSldViewPr>
      <p:cViewPr varScale="1">
        <p:scale>
          <a:sx n="100" d="100"/>
          <a:sy n="100" d="100"/>
        </p:scale>
        <p:origin x="-1860" y="-96"/>
      </p:cViewPr>
      <p:guideLst>
        <p:guide orient="horz" pos="2160"/>
        <p:guide pos="2880"/>
      </p:guideLst>
    </p:cSldViewPr>
  </p:slideViewPr>
  <p:outlineViewPr>
    <p:cViewPr>
      <p:scale>
        <a:sx n="33" d="100"/>
        <a:sy n="33" d="100"/>
      </p:scale>
      <p:origin x="0" y="2133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44"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fld id="{77157CE9-BD9C-48E9-A717-7FE44F3E5AF7}" type="datetimeFigureOut">
              <a:rPr lang="en-US"/>
              <a:pPr>
                <a:defRPr/>
              </a:pPr>
              <a:t>3/23/2021</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20000"/>
              </a:spcBef>
              <a:buClr>
                <a:schemeClr val="bg1"/>
              </a:buClr>
              <a:buSzPct val="70000"/>
              <a:buFont typeface="Wingdings" pitchFamily="2" charset="2"/>
              <a:buNone/>
              <a:defRPr sz="1200"/>
            </a:lvl1pPr>
          </a:lstStyle>
          <a:p>
            <a:pPr>
              <a:defRPr/>
            </a:pPr>
            <a:fld id="{7A7A91BD-E7C5-48C2-9E74-FB3B2BE3DA99}" type="slidenum">
              <a:rPr lang="en-US" altLang="en-US"/>
              <a:pPr>
                <a:defRPr/>
              </a:pPr>
              <a:t>‹#›</a:t>
            </a:fld>
            <a:endParaRPr lang="en-US" altLang="en-US"/>
          </a:p>
        </p:txBody>
      </p:sp>
    </p:spTree>
    <p:extLst>
      <p:ext uri="{BB962C8B-B14F-4D97-AF65-F5344CB8AC3E}">
        <p14:creationId xmlns:p14="http://schemas.microsoft.com/office/powerpoint/2010/main" val="21348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fld id="{1DC4DB82-919A-4137-A119-EC180B45BA37}" type="datetimeFigureOut">
              <a:rPr lang="en-US"/>
              <a:pPr>
                <a:defRPr/>
              </a:pPr>
              <a:t>3/23/2021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20000"/>
              </a:spcBef>
              <a:buClr>
                <a:schemeClr val="bg1"/>
              </a:buClr>
              <a:buSzPct val="70000"/>
              <a:buFont typeface="Wingdings" pitchFamily="2" charset="2"/>
              <a:buNone/>
              <a:defRPr sz="1200"/>
            </a:lvl1pPr>
          </a:lstStyle>
          <a:p>
            <a:pPr>
              <a:defRPr/>
            </a:pPr>
            <a:fld id="{5E67006D-2775-4C89-BC57-A960C107CAAA}" type="slidenum">
              <a:rPr lang="en-US" altLang="en-US"/>
              <a:pPr>
                <a:defRPr/>
              </a:pPr>
              <a:t>‹#›</a:t>
            </a:fld>
            <a:endParaRPr lang="en-US" altLang="en-US"/>
          </a:p>
        </p:txBody>
      </p:sp>
    </p:spTree>
    <p:extLst>
      <p:ext uri="{BB962C8B-B14F-4D97-AF65-F5344CB8AC3E}">
        <p14:creationId xmlns:p14="http://schemas.microsoft.com/office/powerpoint/2010/main" val="2367242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98CAAFD-2162-4209-9F4B-4F91ED87C529}" type="slidenum">
              <a:rPr lang="en-US" altLang="en-US" smtClean="0"/>
              <a:pPr/>
              <a:t>1</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p>
        </p:txBody>
      </p:sp>
      <p:sp>
        <p:nvSpPr>
          <p:cNvPr id="5018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r>
              <a:rPr lang="en-US" altLang="en-US" sz="1300" smtClean="0">
                <a:latin typeface="Arial" charset="0"/>
              </a:rPr>
              <a:t>Preliminary Defense</a:t>
            </a:r>
          </a:p>
        </p:txBody>
      </p:sp>
      <p:sp>
        <p:nvSpPr>
          <p:cNvPr id="5018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3E8883FC-C983-4DEF-B1DF-87F2AC6BFD52}" type="datetime1">
              <a:rPr lang="en-US" altLang="en-US" sz="1300" smtClean="0">
                <a:latin typeface="Arial" charset="0"/>
              </a:rPr>
              <a:pPr>
                <a:spcBef>
                  <a:spcPct val="0"/>
                </a:spcBef>
              </a:pPr>
              <a:t>3/23/2021</a:t>
            </a:fld>
            <a:endParaRPr lang="en-US" altLang="en-US" sz="1300" smtClean="0">
              <a:latin typeface="Arial" charset="0"/>
            </a:endParaRPr>
          </a:p>
        </p:txBody>
      </p:sp>
      <p:sp>
        <p:nvSpPr>
          <p:cNvPr id="50182"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r>
              <a:rPr lang="en-US" altLang="en-US" sz="1300" smtClean="0">
                <a:latin typeface="Arial" charset="0"/>
              </a:rPr>
              <a:t>NGUYEN Viet Cuong - NLP Lab</a:t>
            </a:r>
          </a:p>
        </p:txBody>
      </p:sp>
      <p:sp>
        <p:nvSpPr>
          <p:cNvPr id="5018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129F9595-4859-48EE-BD81-40543E23511D}" type="slidenum">
              <a:rPr lang="en-US" altLang="en-US" sz="1300" smtClean="0">
                <a:latin typeface="Arial" charset="0"/>
              </a:rPr>
              <a:pPr>
                <a:spcBef>
                  <a:spcPct val="0"/>
                </a:spcBef>
              </a:pPr>
              <a:t>3</a:t>
            </a:fld>
            <a:endParaRPr lang="en-US" altLang="en-US" sz="130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charset="0"/>
            </a:endParaRP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E1FB7B3-1742-4EF2-85C3-06DBB18FEC74}" type="slidenum">
              <a:rPr lang="en-US" altLang="en-US" smtClean="0"/>
              <a:pPr/>
              <a:t>4</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7E903D-9CE4-44B5-A7F9-E9EAF07E1B6E}" type="slidenum">
              <a:rPr lang="en-US" altLang="en-US" smtClean="0"/>
              <a:pPr/>
              <a:t>7</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charset="0"/>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339E4C-AEC2-49C1-9031-F1428797B6A9}" type="slidenum">
              <a:rPr lang="en-US" altLang="en-US" smtClean="0"/>
              <a:pPr/>
              <a:t>8</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E95C171-84D6-415A-934B-131539AF4265}" type="slidenum">
              <a:rPr lang="en-US" altLang="en-US" smtClean="0"/>
              <a:pPr/>
              <a:t>9</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p>
        </p:txBody>
      </p:sp>
      <p:sp>
        <p:nvSpPr>
          <p:cNvPr id="5530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r>
              <a:rPr lang="en-US" altLang="en-US" sz="1300" smtClean="0">
                <a:latin typeface="Arial" charset="0"/>
              </a:rPr>
              <a:t>Preliminary Defense</a:t>
            </a:r>
          </a:p>
        </p:txBody>
      </p:sp>
      <p:sp>
        <p:nvSpPr>
          <p:cNvPr id="5530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55ABE77-A85B-4B49-AD79-4C6A0A76552C}" type="datetime1">
              <a:rPr lang="en-US" altLang="en-US" sz="1300" smtClean="0">
                <a:latin typeface="Arial" charset="0"/>
              </a:rPr>
              <a:pPr>
                <a:spcBef>
                  <a:spcPct val="0"/>
                </a:spcBef>
              </a:pPr>
              <a:t>3/23/2021</a:t>
            </a:fld>
            <a:endParaRPr lang="en-US" altLang="en-US" sz="1300" smtClean="0">
              <a:latin typeface="Arial" charset="0"/>
            </a:endParaRPr>
          </a:p>
        </p:txBody>
      </p:sp>
      <p:sp>
        <p:nvSpPr>
          <p:cNvPr id="55302"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r>
              <a:rPr lang="en-US" altLang="en-US" sz="1300" smtClean="0">
                <a:latin typeface="Arial" charset="0"/>
              </a:rPr>
              <a:t>NGUYEN Viet Cuong - NLP Lab</a:t>
            </a:r>
          </a:p>
        </p:txBody>
      </p:sp>
      <p:sp>
        <p:nvSpPr>
          <p:cNvPr id="5530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6543DA2-4176-40CC-90D4-210E3AC5F946}" type="slidenum">
              <a:rPr lang="en-US" altLang="en-US" sz="1300" smtClean="0">
                <a:latin typeface="Arial" charset="0"/>
              </a:rPr>
              <a:pPr>
                <a:spcBef>
                  <a:spcPct val="0"/>
                </a:spcBef>
              </a:pPr>
              <a:t>18</a:t>
            </a:fld>
            <a:endParaRPr lang="en-US" altLang="en-US" sz="130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p>
        </p:txBody>
      </p:sp>
      <p:sp>
        <p:nvSpPr>
          <p:cNvPr id="56324"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r>
              <a:rPr lang="en-US" altLang="en-US" sz="1300" smtClean="0">
                <a:latin typeface="Arial" charset="0"/>
              </a:rPr>
              <a:t>Preliminary Defense</a:t>
            </a:r>
          </a:p>
        </p:txBody>
      </p:sp>
      <p:sp>
        <p:nvSpPr>
          <p:cNvPr id="5632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BDA3AC9-34B1-45A7-8E33-DB4B19BD3BF3}" type="datetime1">
              <a:rPr lang="en-US" altLang="en-US" sz="1300" smtClean="0">
                <a:latin typeface="Arial" charset="0"/>
              </a:rPr>
              <a:pPr>
                <a:spcBef>
                  <a:spcPct val="0"/>
                </a:spcBef>
              </a:pPr>
              <a:t>3/23/2021</a:t>
            </a:fld>
            <a:endParaRPr lang="en-US" altLang="en-US" sz="1300" smtClean="0">
              <a:latin typeface="Arial" charset="0"/>
            </a:endParaRPr>
          </a:p>
        </p:txBody>
      </p:sp>
      <p:sp>
        <p:nvSpPr>
          <p:cNvPr id="5632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r>
              <a:rPr lang="en-US" altLang="en-US" sz="1300" smtClean="0">
                <a:latin typeface="Arial" charset="0"/>
              </a:rPr>
              <a:t>NGUYEN Viet Cuong - NLP Lab</a:t>
            </a:r>
          </a:p>
        </p:txBody>
      </p:sp>
      <p:sp>
        <p:nvSpPr>
          <p:cNvPr id="56327"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D6C3F335-A3FB-4DB0-9EB0-8D77FE5AD561}" type="slidenum">
              <a:rPr lang="en-US" altLang="en-US" sz="1300" smtClean="0">
                <a:latin typeface="Arial" charset="0"/>
              </a:rPr>
              <a:pPr>
                <a:spcBef>
                  <a:spcPct val="0"/>
                </a:spcBef>
              </a:pPr>
              <a:t>21</a:t>
            </a:fld>
            <a:endParaRPr lang="en-US" altLang="en-US" sz="130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p>
        </p:txBody>
      </p:sp>
      <p:sp>
        <p:nvSpPr>
          <p:cNvPr id="5734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r>
              <a:rPr lang="en-US" altLang="en-US" sz="1300" smtClean="0">
                <a:latin typeface="Arial" charset="0"/>
              </a:rPr>
              <a:t>Preliminary Defense</a:t>
            </a:r>
          </a:p>
        </p:txBody>
      </p:sp>
      <p:sp>
        <p:nvSpPr>
          <p:cNvPr id="5734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9FA504D9-0FBF-42ED-A3DA-C8639F8D7E15}" type="datetime1">
              <a:rPr lang="en-US" altLang="en-US" sz="1300" smtClean="0">
                <a:latin typeface="Arial" charset="0"/>
              </a:rPr>
              <a:pPr>
                <a:spcBef>
                  <a:spcPct val="0"/>
                </a:spcBef>
              </a:pPr>
              <a:t>3/23/2021</a:t>
            </a:fld>
            <a:endParaRPr lang="en-US" altLang="en-US" sz="1300" smtClean="0">
              <a:latin typeface="Arial" charset="0"/>
            </a:endParaRPr>
          </a:p>
        </p:txBody>
      </p:sp>
      <p:sp>
        <p:nvSpPr>
          <p:cNvPr id="57350"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r>
              <a:rPr lang="en-US" altLang="en-US" sz="1300" smtClean="0">
                <a:latin typeface="Arial" charset="0"/>
              </a:rPr>
              <a:t>NGUYEN Viet Cuong - NLP Lab</a:t>
            </a:r>
          </a:p>
        </p:txBody>
      </p:sp>
      <p:sp>
        <p:nvSpPr>
          <p:cNvPr id="5735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366C99C1-989B-447F-8DE0-F62AF37FEC1B}" type="slidenum">
              <a:rPr lang="en-US" altLang="en-US" sz="1300" smtClean="0">
                <a:latin typeface="Arial" charset="0"/>
              </a:rPr>
              <a:pPr>
                <a:spcBef>
                  <a:spcPct val="0"/>
                </a:spcBef>
              </a:pPr>
              <a:t>27</a:t>
            </a:fld>
            <a:endParaRPr lang="en-US" altLang="en-US" sz="130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80010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28575"/>
            <a:ext cx="340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Rectangle 3"/>
          <p:cNvSpPr>
            <a:spLocks noGrp="1" noChangeArrowheads="1"/>
          </p:cNvSpPr>
          <p:nvPr>
            <p:ph type="ctrTitle"/>
          </p:nvPr>
        </p:nvSpPr>
        <p:spPr>
          <a:xfrm>
            <a:off x="315912" y="685800"/>
            <a:ext cx="7608888" cy="1914524"/>
          </a:xfrm>
        </p:spPr>
        <p:txBody>
          <a:bodyPr/>
          <a:lstStyle>
            <a:lvl1pPr algn="r">
              <a:defRPr sz="4800"/>
            </a:lvl1pPr>
          </a:lstStyle>
          <a:p>
            <a:r>
              <a:rPr lang="en-US" altLang="en-US"/>
              <a:t>Click to edit Master title style</a:t>
            </a:r>
          </a:p>
        </p:txBody>
      </p:sp>
      <p:sp>
        <p:nvSpPr>
          <p:cNvPr id="108548" name="Rectangle 4"/>
          <p:cNvSpPr>
            <a:spLocks noGrp="1" noChangeArrowheads="1"/>
          </p:cNvSpPr>
          <p:nvPr>
            <p:ph type="subTitle" idx="1"/>
          </p:nvPr>
        </p:nvSpPr>
        <p:spPr>
          <a:xfrm>
            <a:off x="849312" y="3049588"/>
            <a:ext cx="7075488" cy="2362200"/>
          </a:xfrm>
        </p:spPr>
        <p:txBody>
          <a:bodyPr/>
          <a:lstStyle>
            <a:lvl1pPr marL="0" indent="0" algn="r">
              <a:buFont typeface="Wingdings" pitchFamily="2" charset="2"/>
              <a:buNone/>
              <a:defRPr sz="3200"/>
            </a:lvl1pPr>
          </a:lstStyle>
          <a:p>
            <a:r>
              <a:rPr lang="en-US" altLang="en-US"/>
              <a:t>Click to edit Master subtitle style</a:t>
            </a:r>
          </a:p>
        </p:txBody>
      </p:sp>
      <p:sp>
        <p:nvSpPr>
          <p:cNvPr id="7"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8" name="Rectangle 6"/>
          <p:cNvSpPr>
            <a:spLocks noGrp="1" noChangeArrowheads="1"/>
          </p:cNvSpPr>
          <p:nvPr>
            <p:ph type="ftr" sz="quarter" idx="11"/>
          </p:nvPr>
        </p:nvSpPr>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p:txBody>
          <a:bodyPr/>
          <a:lstStyle>
            <a:lvl1pPr>
              <a:defRPr/>
            </a:lvl1pPr>
          </a:lstStyle>
          <a:p>
            <a:pPr>
              <a:defRPr/>
            </a:pPr>
            <a:fld id="{4C755FC7-12E2-4563-8EAC-7B85C1E6D9FC}" type="slidenum">
              <a:rPr lang="en-US" altLang="en-US"/>
              <a:pPr>
                <a:defRPr/>
              </a:pPr>
              <a:t>‹#›</a:t>
            </a:fld>
            <a:endParaRPr lang="en-US" altLang="en-US"/>
          </a:p>
        </p:txBody>
      </p:sp>
    </p:spTree>
    <p:extLst>
      <p:ext uri="{BB962C8B-B14F-4D97-AF65-F5344CB8AC3E}">
        <p14:creationId xmlns:p14="http://schemas.microsoft.com/office/powerpoint/2010/main" val="201421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5631F258-3E64-4370-98F5-F455B724E5F3}" type="slidenum">
              <a:rPr lang="en-US" altLang="en-US"/>
              <a:pPr>
                <a:defRPr/>
              </a:pPr>
              <a:t>‹#›</a:t>
            </a:fld>
            <a:endParaRPr lang="en-US" altLang="en-US"/>
          </a:p>
        </p:txBody>
      </p:sp>
    </p:spTree>
    <p:extLst>
      <p:ext uri="{BB962C8B-B14F-4D97-AF65-F5344CB8AC3E}">
        <p14:creationId xmlns:p14="http://schemas.microsoft.com/office/powerpoint/2010/main" val="406065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p:txBody>
          <a:bodyPr/>
          <a:lstStyle>
            <a:lvl1pPr>
              <a:defRPr/>
            </a:lvl1pPr>
          </a:lstStyle>
          <a:p>
            <a:pPr>
              <a:defRPr/>
            </a:pPr>
            <a:fld id="{D2FFAF88-2008-46F4-9305-76E1B8376C13}" type="slidenum">
              <a:rPr lang="en-US" altLang="en-US"/>
              <a:pPr>
                <a:defRPr/>
              </a:pPr>
              <a:t>‹#›</a:t>
            </a:fld>
            <a:endParaRPr lang="en-US" altLang="en-US"/>
          </a:p>
        </p:txBody>
      </p:sp>
    </p:spTree>
    <p:extLst>
      <p:ext uri="{BB962C8B-B14F-4D97-AF65-F5344CB8AC3E}">
        <p14:creationId xmlns:p14="http://schemas.microsoft.com/office/powerpoint/2010/main" val="3883689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p:txBody>
          <a:bodyPr/>
          <a:lstStyle>
            <a:lvl1pPr>
              <a:defRPr/>
            </a:lvl1pPr>
          </a:lstStyle>
          <a:p>
            <a:pPr>
              <a:defRPr/>
            </a:pPr>
            <a:fld id="{80568889-98A7-42AD-8B9B-1CC1584F8065}" type="slidenum">
              <a:rPr lang="en-US" altLang="en-US"/>
              <a:pPr>
                <a:defRPr/>
              </a:pPr>
              <a:t>‹#›</a:t>
            </a:fld>
            <a:endParaRPr lang="en-US" altLang="en-US"/>
          </a:p>
        </p:txBody>
      </p:sp>
    </p:spTree>
    <p:extLst>
      <p:ext uri="{BB962C8B-B14F-4D97-AF65-F5344CB8AC3E}">
        <p14:creationId xmlns:p14="http://schemas.microsoft.com/office/powerpoint/2010/main" val="288038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9CC17D72-A2EF-41FD-A056-0389976A14F8}" type="slidenum">
              <a:rPr lang="en-US" altLang="en-US"/>
              <a:pPr>
                <a:defRPr/>
              </a:pPr>
              <a:t>‹#›</a:t>
            </a:fld>
            <a:endParaRPr lang="en-US" altLang="en-US"/>
          </a:p>
        </p:txBody>
      </p:sp>
    </p:spTree>
    <p:extLst>
      <p:ext uri="{BB962C8B-B14F-4D97-AF65-F5344CB8AC3E}">
        <p14:creationId xmlns:p14="http://schemas.microsoft.com/office/powerpoint/2010/main" val="2875854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7908C4F7-E113-4444-94EF-5B7F245BD2AF}" type="slidenum">
              <a:rPr lang="en-US" altLang="en-US"/>
              <a:pPr>
                <a:defRPr/>
              </a:pPr>
              <a:t>‹#›</a:t>
            </a:fld>
            <a:endParaRPr lang="en-US" altLang="en-US"/>
          </a:p>
        </p:txBody>
      </p:sp>
    </p:spTree>
    <p:extLst>
      <p:ext uri="{BB962C8B-B14F-4D97-AF65-F5344CB8AC3E}">
        <p14:creationId xmlns:p14="http://schemas.microsoft.com/office/powerpoint/2010/main" val="265221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10"/>
          <p:cNvGraphicFramePr>
            <a:graphicFrameLocks noChangeAspect="1"/>
          </p:cNvGraphicFramePr>
          <p:nvPr userDrawn="1"/>
        </p:nvGraphicFramePr>
        <p:xfrm>
          <a:off x="8308975" y="0"/>
          <a:ext cx="835025" cy="762000"/>
        </p:xfrm>
        <a:graphic>
          <a:graphicData uri="http://schemas.openxmlformats.org/presentationml/2006/ole">
            <mc:AlternateContent xmlns:mc="http://schemas.openxmlformats.org/markup-compatibility/2006">
              <mc:Choice xmlns:v="urn:schemas-microsoft-com:vml" Requires="v">
                <p:oleObj spid="_x0000_s73731" name="Bitmap Image" r:id="rId3" imgW="1409897" imgH="1286055" progId="Paint.Picture">
                  <p:embed/>
                </p:oleObj>
              </mc:Choice>
              <mc:Fallback>
                <p:oleObj name="Bitmap Image" r:id="rId3" imgW="1409897" imgH="128605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975" y="0"/>
                        <a:ext cx="835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0" y="152400"/>
            <a:ext cx="8305800" cy="12954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4BFAF70E-64FA-4DF7-9E44-292258D59AE2}" type="slidenum">
              <a:rPr lang="en-US" altLang="en-US"/>
              <a:pPr>
                <a:defRPr/>
              </a:pPr>
              <a:t>‹#›</a:t>
            </a:fld>
            <a:endParaRPr lang="en-US" altLang="en-US"/>
          </a:p>
        </p:txBody>
      </p:sp>
    </p:spTree>
    <p:extLst>
      <p:ext uri="{BB962C8B-B14F-4D97-AF65-F5344CB8AC3E}">
        <p14:creationId xmlns:p14="http://schemas.microsoft.com/office/powerpoint/2010/main" val="71666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28575"/>
            <a:ext cx="340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A4D276BD-B104-49FF-B0CA-3171B1D860AE}" type="slidenum">
              <a:rPr lang="en-US" altLang="en-US"/>
              <a:pPr>
                <a:defRPr/>
              </a:pPr>
              <a:t>‹#›</a:t>
            </a:fld>
            <a:endParaRPr lang="en-US" altLang="en-US"/>
          </a:p>
        </p:txBody>
      </p:sp>
    </p:spTree>
    <p:extLst>
      <p:ext uri="{BB962C8B-B14F-4D97-AF65-F5344CB8AC3E}">
        <p14:creationId xmlns:p14="http://schemas.microsoft.com/office/powerpoint/2010/main" val="352319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F46D971A-596A-408A-9764-484DCFD99010}" type="slidenum">
              <a:rPr lang="en-US" altLang="en-US"/>
              <a:pPr>
                <a:defRPr/>
              </a:pPr>
              <a:t>‹#›</a:t>
            </a:fld>
            <a:endParaRPr lang="en-US" altLang="en-US"/>
          </a:p>
        </p:txBody>
      </p:sp>
    </p:spTree>
    <p:extLst>
      <p:ext uri="{BB962C8B-B14F-4D97-AF65-F5344CB8AC3E}">
        <p14:creationId xmlns:p14="http://schemas.microsoft.com/office/powerpoint/2010/main" val="282114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lvl1pPr>
          </a:lstStyle>
          <a:p>
            <a:pPr>
              <a:defRPr/>
            </a:pPr>
            <a:fld id="{662BAD65-5791-43AB-A73D-9124E576F19E}" type="slidenum">
              <a:rPr lang="en-US" altLang="en-US"/>
              <a:pPr>
                <a:defRPr/>
              </a:pPr>
              <a:t>‹#›</a:t>
            </a:fld>
            <a:endParaRPr lang="en-US" altLang="en-US"/>
          </a:p>
        </p:txBody>
      </p:sp>
    </p:spTree>
    <p:extLst>
      <p:ext uri="{BB962C8B-B14F-4D97-AF65-F5344CB8AC3E}">
        <p14:creationId xmlns:p14="http://schemas.microsoft.com/office/powerpoint/2010/main" val="407019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p:txBody>
          <a:bodyPr/>
          <a:lstStyle>
            <a:lvl1pPr>
              <a:defRPr/>
            </a:lvl1pPr>
          </a:lstStyle>
          <a:p>
            <a:pPr>
              <a:defRPr/>
            </a:pPr>
            <a:fld id="{1ADACAAB-8692-407E-9309-0A89F9F741E1}" type="slidenum">
              <a:rPr lang="en-US" altLang="en-US"/>
              <a:pPr>
                <a:defRPr/>
              </a:pPr>
              <a:t>‹#›</a:t>
            </a:fld>
            <a:endParaRPr lang="en-US" altLang="en-US"/>
          </a:p>
        </p:txBody>
      </p:sp>
    </p:spTree>
    <p:extLst>
      <p:ext uri="{BB962C8B-B14F-4D97-AF65-F5344CB8AC3E}">
        <p14:creationId xmlns:p14="http://schemas.microsoft.com/office/powerpoint/2010/main" val="299067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4" name="Rectangle 6"/>
          <p:cNvSpPr>
            <a:spLocks noGrp="1" noChangeArrowheads="1"/>
          </p:cNvSpPr>
          <p:nvPr>
            <p:ph type="ftr" sz="quarter" idx="11"/>
          </p:nvPr>
        </p:nvSpPr>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p:txBody>
          <a:bodyPr/>
          <a:lstStyle>
            <a:lvl1pPr>
              <a:defRPr/>
            </a:lvl1pPr>
          </a:lstStyle>
          <a:p>
            <a:pPr>
              <a:defRPr/>
            </a:pPr>
            <a:fld id="{23EE69CA-32DC-4403-9AC7-92E3217A716E}" type="slidenum">
              <a:rPr lang="en-US" altLang="en-US"/>
              <a:pPr>
                <a:defRPr/>
              </a:pPr>
              <a:t>‹#›</a:t>
            </a:fld>
            <a:endParaRPr lang="en-US" altLang="en-US"/>
          </a:p>
        </p:txBody>
      </p:sp>
    </p:spTree>
    <p:extLst>
      <p:ext uri="{BB962C8B-B14F-4D97-AF65-F5344CB8AC3E}">
        <p14:creationId xmlns:p14="http://schemas.microsoft.com/office/powerpoint/2010/main" val="27480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3" name="Rectangle 6"/>
          <p:cNvSpPr>
            <a:spLocks noGrp="1" noChangeArrowheads="1"/>
          </p:cNvSpPr>
          <p:nvPr>
            <p:ph type="ftr" sz="quarter" idx="11"/>
          </p:nvPr>
        </p:nvSpPr>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p:txBody>
          <a:bodyPr/>
          <a:lstStyle>
            <a:lvl1pPr>
              <a:defRPr/>
            </a:lvl1pPr>
          </a:lstStyle>
          <a:p>
            <a:pPr>
              <a:defRPr/>
            </a:pPr>
            <a:fld id="{E33EC778-7AFC-47C0-89D5-27AA21E51FAF}" type="slidenum">
              <a:rPr lang="en-US" altLang="en-US"/>
              <a:pPr>
                <a:defRPr/>
              </a:pPr>
              <a:t>‹#›</a:t>
            </a:fld>
            <a:endParaRPr lang="en-US" altLang="en-US"/>
          </a:p>
        </p:txBody>
      </p:sp>
    </p:spTree>
    <p:extLst>
      <p:ext uri="{BB962C8B-B14F-4D97-AF65-F5344CB8AC3E}">
        <p14:creationId xmlns:p14="http://schemas.microsoft.com/office/powerpoint/2010/main" val="46335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DC813FCE-1620-4713-8139-7FF46283C17D}" type="slidenum">
              <a:rPr lang="en-US" altLang="en-US"/>
              <a:pPr>
                <a:defRPr/>
              </a:pPr>
              <a:t>‹#›</a:t>
            </a:fld>
            <a:endParaRPr lang="en-US" altLang="en-US"/>
          </a:p>
        </p:txBody>
      </p:sp>
    </p:spTree>
    <p:extLst>
      <p:ext uri="{BB962C8B-B14F-4D97-AF65-F5344CB8AC3E}">
        <p14:creationId xmlns:p14="http://schemas.microsoft.com/office/powerpoint/2010/main" val="318072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75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000">
                <a:latin typeface="Arial" charset="0"/>
              </a:defRPr>
            </a:lvl1pPr>
          </a:lstStyle>
          <a:p>
            <a:pPr>
              <a:defRPr/>
            </a:pPr>
            <a:endParaRPr lang="en-US" altLang="en-US"/>
          </a:p>
        </p:txBody>
      </p:sp>
      <p:sp>
        <p:nvSpPr>
          <p:cNvPr id="1075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000">
                <a:latin typeface="Arial" charset="0"/>
              </a:defRPr>
            </a:lvl1pPr>
          </a:lstStyle>
          <a:p>
            <a:pPr>
              <a:defRPr/>
            </a:pPr>
            <a:endParaRPr lang="en-US" altLang="en-US"/>
          </a:p>
        </p:txBody>
      </p:sp>
      <p:sp>
        <p:nvSpPr>
          <p:cNvPr id="1075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683FF692-0634-44EC-BD4B-ED24DB57D92C}" type="slidenum">
              <a:rPr lang="en-US" altLang="en-US"/>
              <a:pPr>
                <a:defRPr/>
              </a:pPr>
              <a:t>‹#›</a:t>
            </a:fld>
            <a:endParaRPr lang="en-US" altLang="en-US"/>
          </a:p>
        </p:txBody>
      </p:sp>
      <p:grpSp>
        <p:nvGrpSpPr>
          <p:cNvPr id="1032" name="Group 8"/>
          <p:cNvGrpSpPr>
            <a:grpSpLocks/>
          </p:cNvGrpSpPr>
          <p:nvPr/>
        </p:nvGrpSpPr>
        <p:grpSpPr bwMode="auto">
          <a:xfrm>
            <a:off x="8153400" y="152400"/>
            <a:ext cx="792163" cy="1295400"/>
            <a:chOff x="5136" y="960"/>
            <a:chExt cx="528" cy="864"/>
          </a:xfrm>
        </p:grpSpPr>
        <p:sp>
          <p:nvSpPr>
            <p:cNvPr id="1034"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5"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6"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7"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8"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9"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0"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1"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2"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3"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4"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5"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6"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7"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8"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9"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0"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1"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2"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3"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4"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5"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6"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7"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8"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9"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0"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1"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2"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3"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4"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grpSp>
      <p:pic>
        <p:nvPicPr>
          <p:cNvPr id="1033"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400" y="28575"/>
            <a:ext cx="340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52" r:id="rId1"/>
    <p:sldLayoutId id="2147485453" r:id="rId2"/>
    <p:sldLayoutId id="2147485454" r:id="rId3"/>
    <p:sldLayoutId id="2147485455" r:id="rId4"/>
    <p:sldLayoutId id="2147485456" r:id="rId5"/>
    <p:sldLayoutId id="2147485457" r:id="rId6"/>
    <p:sldLayoutId id="2147485458" r:id="rId7"/>
    <p:sldLayoutId id="2147485459" r:id="rId8"/>
    <p:sldLayoutId id="2147485460" r:id="rId9"/>
    <p:sldLayoutId id="2147485461" r:id="rId10"/>
    <p:sldLayoutId id="2147485462" r:id="rId11"/>
    <p:sldLayoutId id="2147485463" r:id="rId12"/>
    <p:sldLayoutId id="2147485464" r:id="rId13"/>
    <p:sldLayoutId id="214748546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ift-ag.com/"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bit.temple.edu/isjobindex2015/files/dlm_uploads/2016/08/ISJobIndex.pdf" TargetMode="External"/><Relationship Id="rId2" Type="http://schemas.openxmlformats.org/officeDocument/2006/relationships/hyperlink" Target="http://ibit.temple.edu/wp-content/uploads/2013/10/AISTempleFoxSchool_2013ISJobIndex.pdf"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ibit.temple.edu/wp-content/uploads/2013/10/AISTempleFoxSchool_2013ISJobIndex.pdf" TargetMode="Externa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aisnet.org/Page/ISJobIndex" TargetMode="Externa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hyperlink" Target="http://uet.vnu.edu.vn/~thuyhq/courses.html"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acm.org/education/curricula-recommend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acm.org/education/curricula-recommendation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aisnet.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eduglopedia.org/syllabus/al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15913" y="1819275"/>
            <a:ext cx="8066087" cy="1914525"/>
          </a:xfrm>
        </p:spPr>
        <p:txBody>
          <a:bodyPr/>
          <a:lstStyle/>
          <a:p>
            <a:pPr algn="l" eaLnBrk="1" hangingPunct="1"/>
            <a:r>
              <a:rPr lang="en-US" altLang="en-US" sz="2400" i="1" smtClean="0">
                <a:solidFill>
                  <a:srgbClr val="C00000"/>
                </a:solidFill>
              </a:rPr>
              <a:t>BÀI GIẢNG </a:t>
            </a:r>
            <a:r>
              <a:rPr lang="en-US" altLang="en-US" sz="2800" smtClean="0">
                <a:solidFill>
                  <a:srgbClr val="C00000"/>
                </a:solidFill>
              </a:rPr>
              <a:t/>
            </a:r>
            <a:br>
              <a:rPr lang="en-US" altLang="en-US" sz="2800" smtClean="0">
                <a:solidFill>
                  <a:srgbClr val="C00000"/>
                </a:solidFill>
              </a:rPr>
            </a:br>
            <a:r>
              <a:rPr lang="en-US" altLang="en-US" sz="2400" smtClean="0">
                <a:solidFill>
                  <a:srgbClr val="C00000"/>
                </a:solidFill>
              </a:rPr>
              <a:t>CƠ SỞ HỆ THỐNG THÔNG TIN</a:t>
            </a:r>
            <a:r>
              <a:rPr lang="en-US" altLang="en-US" sz="2400" smtClean="0"/>
              <a:t/>
            </a:r>
            <a:br>
              <a:rPr lang="en-US" altLang="en-US" sz="2400" smtClean="0"/>
            </a:br>
            <a:r>
              <a:rPr lang="en-US" altLang="en-US" sz="2400" smtClean="0"/>
              <a:t/>
            </a:r>
            <a:br>
              <a:rPr lang="en-US" altLang="en-US" sz="2400" smtClean="0"/>
            </a:br>
            <a:r>
              <a:rPr lang="en-US" altLang="en-US" sz="2400" smtClean="0"/>
              <a:t>CHƯƠNG 0. GIỚI THIỆU MÔN HỌC</a:t>
            </a:r>
            <a:endParaRPr lang="en-US" altLang="en-US" sz="2200" i="1" smtClean="0">
              <a:solidFill>
                <a:srgbClr val="0070C0"/>
              </a:solidFill>
            </a:endParaRPr>
          </a:p>
        </p:txBody>
      </p:sp>
      <p:sp>
        <p:nvSpPr>
          <p:cNvPr id="16387" name="Rectangle 3"/>
          <p:cNvSpPr>
            <a:spLocks noGrp="1" noChangeArrowheads="1"/>
          </p:cNvSpPr>
          <p:nvPr>
            <p:ph type="subTitle" idx="1"/>
          </p:nvPr>
        </p:nvSpPr>
        <p:spPr>
          <a:xfrm>
            <a:off x="457200" y="3962400"/>
            <a:ext cx="6640513" cy="1525588"/>
          </a:xfrm>
        </p:spPr>
        <p:txBody>
          <a:bodyPr/>
          <a:lstStyle/>
          <a:p>
            <a:pPr marL="609600" indent="-609600" eaLnBrk="1" hangingPunct="1"/>
            <a:r>
              <a:rPr lang="en-US" altLang="en-US" sz="1600" smtClean="0"/>
              <a:t>PGS. TS. HÀ QUANG THỤY</a:t>
            </a:r>
          </a:p>
          <a:p>
            <a:pPr marL="609600" indent="-609600" eaLnBrk="1" hangingPunct="1"/>
            <a:r>
              <a:rPr lang="en-US" altLang="en-US" sz="1600" b="1" smtClean="0"/>
              <a:t>TRƯỜNG ĐẠI HỌC CÔNG NGHỆ</a:t>
            </a:r>
          </a:p>
          <a:p>
            <a:pPr marL="609600" indent="-609600" eaLnBrk="1" hangingPunct="1"/>
            <a:r>
              <a:rPr lang="en-US" altLang="en-US" sz="1600" smtClean="0"/>
              <a:t>ĐẠI HỌC QUỐC GIA HÀ NỘI</a:t>
            </a:r>
          </a:p>
          <a:p>
            <a:pPr marL="609600" indent="-609600" eaLnBrk="1" hangingPunct="1"/>
            <a:r>
              <a:rPr lang="en-US" altLang="en-US" sz="1600" smtClean="0"/>
              <a:t>HÀ NỘI 01-2021</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075EF921-1C01-471F-ADBF-983CF058D9EB}" type="slidenum">
              <a:rPr lang="en-US" altLang="en-US" sz="1000" smtClean="0"/>
              <a:pPr>
                <a:spcBef>
                  <a:spcPct val="0"/>
                </a:spcBef>
                <a:buClrTx/>
                <a:buSzTx/>
                <a:buFontTx/>
                <a:buNone/>
              </a:pPr>
              <a:t>1</a:t>
            </a:fld>
            <a:endParaRPr lang="en-US" altLang="en-US" sz="1000" smtClean="0"/>
          </a:p>
        </p:txBody>
      </p:sp>
      <p:pic>
        <p:nvPicPr>
          <p:cNvPr id="163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28575"/>
            <a:ext cx="340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 y="152400"/>
            <a:ext cx="9067800" cy="498475"/>
          </a:xfrm>
        </p:spPr>
        <p:txBody>
          <a:bodyPr/>
          <a:lstStyle/>
          <a:p>
            <a:pPr eaLnBrk="1" hangingPunct="1">
              <a:defRPr/>
            </a:pPr>
            <a:r>
              <a:rPr lang="en-US" altLang="en-US" sz="2987" spc="-93" dirty="0">
                <a:solidFill>
                  <a:srgbClr val="C00000"/>
                </a:solidFill>
              </a:rPr>
              <a:t>Điểm nhấn CTĐT: Nhu cầu phân tích dữ liệu</a:t>
            </a:r>
          </a:p>
        </p:txBody>
      </p:sp>
      <p:sp>
        <p:nvSpPr>
          <p:cNvPr id="25603" name="Slide Number Placeholder 3"/>
          <p:cNvSpPr>
            <a:spLocks noGrp="1"/>
          </p:cNvSpPr>
          <p:nvPr>
            <p:ph type="sldNum" sz="quarter" idx="12"/>
          </p:nvPr>
        </p:nvSpPr>
        <p:spPr>
          <a:xfrm>
            <a:off x="0" y="22860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692150" indent="-265113">
              <a:spcBef>
                <a:spcPct val="20000"/>
              </a:spcBef>
              <a:buClr>
                <a:schemeClr val="accent2"/>
              </a:buClr>
              <a:buSzPct val="70000"/>
              <a:buFont typeface="Wingdings" pitchFamily="2" charset="2"/>
              <a:buChar char="l"/>
              <a:defRPr sz="2600">
                <a:solidFill>
                  <a:schemeClr val="tx1"/>
                </a:solidFill>
                <a:latin typeface="Arial" charset="0"/>
              </a:defRPr>
            </a:lvl2pPr>
            <a:lvl3pPr marL="1065213" indent="-212725">
              <a:spcBef>
                <a:spcPct val="20000"/>
              </a:spcBef>
              <a:buClr>
                <a:schemeClr val="accent1"/>
              </a:buClr>
              <a:buSzPct val="70000"/>
              <a:buFont typeface="Wingdings" pitchFamily="2" charset="2"/>
              <a:buChar char="l"/>
              <a:defRPr sz="2300">
                <a:solidFill>
                  <a:schemeClr val="tx1"/>
                </a:solidFill>
                <a:latin typeface="Arial" charset="0"/>
              </a:defRPr>
            </a:lvl3pPr>
            <a:lvl4pPr marL="1492250" indent="-212725">
              <a:spcBef>
                <a:spcPct val="20000"/>
              </a:spcBef>
              <a:buClr>
                <a:schemeClr val="tx2"/>
              </a:buClr>
              <a:buSzPct val="75000"/>
              <a:buFont typeface="Wingdings" pitchFamily="2" charset="2"/>
              <a:buChar char="§"/>
              <a:defRPr sz="2000">
                <a:solidFill>
                  <a:schemeClr val="tx1"/>
                </a:solidFill>
                <a:latin typeface="Arial" charset="0"/>
              </a:defRPr>
            </a:lvl4pPr>
            <a:lvl5pPr marL="1919288" indent="-212725">
              <a:spcBef>
                <a:spcPct val="20000"/>
              </a:spcBef>
              <a:buClr>
                <a:schemeClr val="folHlink"/>
              </a:buClr>
              <a:buSzPct val="80000"/>
              <a:buFont typeface="Wingdings" pitchFamily="2" charset="2"/>
              <a:buChar char="§"/>
              <a:defRPr sz="2000">
                <a:solidFill>
                  <a:schemeClr val="tx1"/>
                </a:solidFill>
                <a:latin typeface="Arial" charset="0"/>
              </a:defRPr>
            </a:lvl5pPr>
            <a:lvl6pPr marL="23764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8336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2908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7480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B58B2FE0-6700-45CF-BE92-8E92FEE3415E}" type="slidenum">
              <a:rPr lang="en-US" altLang="en-US" sz="900" smtClean="0"/>
              <a:pPr>
                <a:spcBef>
                  <a:spcPct val="0"/>
                </a:spcBef>
                <a:buClrTx/>
                <a:buSzTx/>
                <a:buFontTx/>
                <a:buNone/>
              </a:pPr>
              <a:t>10</a:t>
            </a:fld>
            <a:endParaRPr lang="en-US" altLang="en-US" sz="900" smtClean="0"/>
          </a:p>
        </p:txBody>
      </p:sp>
      <p:pic>
        <p:nvPicPr>
          <p:cNvPr id="25604" name="Picture 5" descr="https://cdn.static-economist.com/sites/default/files/images/print-edition/20170506_FBC5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13" y="1066800"/>
            <a:ext cx="711200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3581400" y="1066800"/>
            <a:ext cx="4171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867" b="1" dirty="0">
                <a:solidFill>
                  <a:srgbClr val="D60093"/>
                </a:solidFill>
              </a:rPr>
              <a:t>Thương vụ dữ liệu </a:t>
            </a:r>
            <a:r>
              <a:rPr lang="en-US" altLang="en-US" sz="1867" b="1" dirty="0" err="1">
                <a:solidFill>
                  <a:srgbClr val="D60093"/>
                </a:solidFill>
              </a:rPr>
              <a:t>tỷ</a:t>
            </a:r>
            <a:r>
              <a:rPr lang="en-US" altLang="en-US" sz="1867" b="1" dirty="0">
                <a:solidFill>
                  <a:srgbClr val="D60093"/>
                </a:solidFill>
              </a:rPr>
              <a:t> USD</a:t>
            </a:r>
          </a:p>
        </p:txBody>
      </p:sp>
      <p:pic>
        <p:nvPicPr>
          <p:cNvPr id="25606" name="Picture 6" descr="https://ec.europa.eu/digital-single-market/sites/digital-agenda/files/newsroom/data_flows_2_20745_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3500438"/>
            <a:ext cx="710565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9"/>
          <p:cNvSpPr>
            <a:spLocks noChangeArrowheads="1"/>
          </p:cNvSpPr>
          <p:nvPr/>
        </p:nvSpPr>
        <p:spPr bwMode="auto">
          <a:xfrm>
            <a:off x="152400" y="5045075"/>
            <a:ext cx="22098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14000"/>
              </a:lnSpc>
            </a:pPr>
            <a:r>
              <a:rPr lang="en-US" altLang="en-US" b="1">
                <a:solidFill>
                  <a:srgbClr val="D60093"/>
                </a:solidFill>
              </a:rPr>
              <a:t>Thị trường dữ liệu</a:t>
            </a:r>
            <a:br>
              <a:rPr lang="en-US" altLang="en-US" b="1">
                <a:solidFill>
                  <a:srgbClr val="D60093"/>
                </a:solidFill>
              </a:rPr>
            </a:br>
            <a:r>
              <a:rPr lang="en-US" altLang="en-US" b="1">
                <a:solidFill>
                  <a:srgbClr val="D60093"/>
                </a:solidFill>
              </a:rPr>
              <a:t>châu Âu: tăng trường nhanh đạt 4% GDP năm 2020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 y="457200"/>
            <a:ext cx="9067800" cy="498475"/>
          </a:xfrm>
        </p:spPr>
        <p:txBody>
          <a:bodyPr/>
          <a:lstStyle/>
          <a:p>
            <a:pPr eaLnBrk="1" hangingPunct="1">
              <a:defRPr/>
            </a:pPr>
            <a:r>
              <a:rPr lang="en-US" altLang="en-US" sz="2987" spc="-93" dirty="0">
                <a:solidFill>
                  <a:srgbClr val="C00000"/>
                </a:solidFill>
              </a:rPr>
              <a:t>Định hướng CTĐT: phân tích kinh doanh</a:t>
            </a:r>
          </a:p>
        </p:txBody>
      </p:sp>
      <p:sp>
        <p:nvSpPr>
          <p:cNvPr id="26627" name="Slide Number Placeholder 3"/>
          <p:cNvSpPr>
            <a:spLocks noGrp="1"/>
          </p:cNvSpPr>
          <p:nvPr>
            <p:ph type="sldNum" sz="quarter" idx="12"/>
          </p:nvPr>
        </p:nvSpPr>
        <p:spPr>
          <a:xfrm>
            <a:off x="0" y="22860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692150" indent="-265113">
              <a:spcBef>
                <a:spcPct val="20000"/>
              </a:spcBef>
              <a:buClr>
                <a:schemeClr val="accent2"/>
              </a:buClr>
              <a:buSzPct val="70000"/>
              <a:buFont typeface="Wingdings" pitchFamily="2" charset="2"/>
              <a:buChar char="l"/>
              <a:defRPr sz="2600">
                <a:solidFill>
                  <a:schemeClr val="tx1"/>
                </a:solidFill>
                <a:latin typeface="Arial" charset="0"/>
              </a:defRPr>
            </a:lvl2pPr>
            <a:lvl3pPr marL="1065213" indent="-212725">
              <a:spcBef>
                <a:spcPct val="20000"/>
              </a:spcBef>
              <a:buClr>
                <a:schemeClr val="accent1"/>
              </a:buClr>
              <a:buSzPct val="70000"/>
              <a:buFont typeface="Wingdings" pitchFamily="2" charset="2"/>
              <a:buChar char="l"/>
              <a:defRPr sz="2300">
                <a:solidFill>
                  <a:schemeClr val="tx1"/>
                </a:solidFill>
                <a:latin typeface="Arial" charset="0"/>
              </a:defRPr>
            </a:lvl3pPr>
            <a:lvl4pPr marL="1492250" indent="-212725">
              <a:spcBef>
                <a:spcPct val="20000"/>
              </a:spcBef>
              <a:buClr>
                <a:schemeClr val="tx2"/>
              </a:buClr>
              <a:buSzPct val="75000"/>
              <a:buFont typeface="Wingdings" pitchFamily="2" charset="2"/>
              <a:buChar char="§"/>
              <a:defRPr sz="2000">
                <a:solidFill>
                  <a:schemeClr val="tx1"/>
                </a:solidFill>
                <a:latin typeface="Arial" charset="0"/>
              </a:defRPr>
            </a:lvl4pPr>
            <a:lvl5pPr marL="1919288" indent="-212725">
              <a:spcBef>
                <a:spcPct val="20000"/>
              </a:spcBef>
              <a:buClr>
                <a:schemeClr val="folHlink"/>
              </a:buClr>
              <a:buSzPct val="80000"/>
              <a:buFont typeface="Wingdings" pitchFamily="2" charset="2"/>
              <a:buChar char="§"/>
              <a:defRPr sz="2000">
                <a:solidFill>
                  <a:schemeClr val="tx1"/>
                </a:solidFill>
                <a:latin typeface="Arial" charset="0"/>
              </a:defRPr>
            </a:lvl5pPr>
            <a:lvl6pPr marL="23764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8336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2908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7480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86591BA1-6025-4964-9B1A-EF21D5A3BA88}" type="slidenum">
              <a:rPr lang="en-US" altLang="en-US" sz="900" smtClean="0"/>
              <a:pPr>
                <a:spcBef>
                  <a:spcPct val="0"/>
                </a:spcBef>
                <a:buClrTx/>
                <a:buSzTx/>
                <a:buFontTx/>
                <a:buNone/>
              </a:pPr>
              <a:t>11</a:t>
            </a:fld>
            <a:endParaRPr lang="en-US" altLang="en-US" sz="900" smtClean="0"/>
          </a:p>
        </p:txBody>
      </p:sp>
      <p:pic>
        <p:nvPicPr>
          <p:cNvPr id="2662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 y="1227138"/>
            <a:ext cx="721995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8"/>
          <p:cNvSpPr>
            <a:spLocks noChangeArrowheads="1"/>
          </p:cNvSpPr>
          <p:nvPr/>
        </p:nvSpPr>
        <p:spPr bwMode="auto">
          <a:xfrm>
            <a:off x="5521325" y="1227138"/>
            <a:ext cx="2749550" cy="379412"/>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867" b="1"/>
              <a:t>Tối ưu hóa thông tin</a:t>
            </a:r>
          </a:p>
        </p:txBody>
      </p:sp>
      <p:sp>
        <p:nvSpPr>
          <p:cNvPr id="26630" name="Rectangle 10"/>
          <p:cNvSpPr>
            <a:spLocks noChangeArrowheads="1"/>
          </p:cNvSpPr>
          <p:nvPr/>
        </p:nvSpPr>
        <p:spPr bwMode="auto">
          <a:xfrm>
            <a:off x="3032125" y="1647825"/>
            <a:ext cx="2749550" cy="36988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altLang="en-US" b="1"/>
              <a:t>Phân tích khuyến nghị</a:t>
            </a:r>
          </a:p>
        </p:txBody>
      </p:sp>
      <p:sp>
        <p:nvSpPr>
          <p:cNvPr id="12" name="Rectangle 11"/>
          <p:cNvSpPr/>
          <p:nvPr/>
        </p:nvSpPr>
        <p:spPr>
          <a:xfrm>
            <a:off x="2709863" y="2316163"/>
            <a:ext cx="1995487" cy="646112"/>
          </a:xfrm>
          <a:prstGeom prst="rect">
            <a:avLst/>
          </a:prstGeom>
          <a:solidFill>
            <a:schemeClr val="accent1">
              <a:lumMod val="40000"/>
              <a:lumOff val="60000"/>
            </a:schemeClr>
          </a:solidFill>
        </p:spPr>
        <p:txBody>
          <a:bodyPr>
            <a:spAutoFit/>
          </a:bodyPr>
          <a:lstStyle/>
          <a:p>
            <a:pPr algn="r">
              <a:defRPr/>
            </a:pPr>
            <a:r>
              <a:rPr lang="en-US" b="1">
                <a:latin typeface="Arial" panose="020B0604020202020204" pitchFamily="34" charset="0"/>
              </a:rPr>
              <a:t>Phân tích dự báo</a:t>
            </a:r>
          </a:p>
        </p:txBody>
      </p:sp>
      <p:sp>
        <p:nvSpPr>
          <p:cNvPr id="13" name="Rectangle 12"/>
          <p:cNvSpPr/>
          <p:nvPr/>
        </p:nvSpPr>
        <p:spPr>
          <a:xfrm>
            <a:off x="1584325" y="3049588"/>
            <a:ext cx="2352675" cy="646112"/>
          </a:xfrm>
          <a:prstGeom prst="rect">
            <a:avLst/>
          </a:prstGeom>
          <a:solidFill>
            <a:schemeClr val="accent3">
              <a:lumMod val="85000"/>
            </a:schemeClr>
          </a:solidFill>
        </p:spPr>
        <p:txBody>
          <a:bodyPr>
            <a:spAutoFit/>
          </a:bodyPr>
          <a:lstStyle/>
          <a:p>
            <a:pPr algn="just">
              <a:defRPr/>
            </a:pPr>
            <a:r>
              <a:rPr lang="en-US" b="1">
                <a:latin typeface="Arial" panose="020B0604020202020204" pitchFamily="34" charset="0"/>
              </a:rPr>
              <a:t>Phân tích chẩn đoán</a:t>
            </a:r>
          </a:p>
        </p:txBody>
      </p:sp>
      <p:sp>
        <p:nvSpPr>
          <p:cNvPr id="14" name="Rectangle 13"/>
          <p:cNvSpPr/>
          <p:nvPr/>
        </p:nvSpPr>
        <p:spPr>
          <a:xfrm>
            <a:off x="1584325" y="3641725"/>
            <a:ext cx="1195388" cy="923925"/>
          </a:xfrm>
          <a:prstGeom prst="rect">
            <a:avLst/>
          </a:prstGeom>
          <a:solidFill>
            <a:schemeClr val="accent1">
              <a:lumMod val="40000"/>
              <a:lumOff val="60000"/>
            </a:schemeClr>
          </a:solidFill>
        </p:spPr>
        <p:txBody>
          <a:bodyPr>
            <a:spAutoFit/>
          </a:bodyPr>
          <a:lstStyle/>
          <a:p>
            <a:pPr algn="r">
              <a:defRPr/>
            </a:pPr>
            <a:r>
              <a:rPr lang="en-US" b="1">
                <a:latin typeface="Arial" panose="020B0604020202020204" pitchFamily="34" charset="0"/>
              </a:rPr>
              <a:t>Phân tích mô tả</a:t>
            </a:r>
          </a:p>
        </p:txBody>
      </p:sp>
      <p:sp>
        <p:nvSpPr>
          <p:cNvPr id="16" name="Rectangle 15"/>
          <p:cNvSpPr/>
          <p:nvPr/>
        </p:nvSpPr>
        <p:spPr>
          <a:xfrm>
            <a:off x="1727200" y="5064125"/>
            <a:ext cx="1849438" cy="369888"/>
          </a:xfrm>
          <a:prstGeom prst="rect">
            <a:avLst/>
          </a:prstGeom>
          <a:solidFill>
            <a:schemeClr val="accent5">
              <a:lumMod val="75000"/>
            </a:schemeClr>
          </a:solidFill>
        </p:spPr>
        <p:txBody>
          <a:bodyPr>
            <a:spAutoFit/>
          </a:bodyPr>
          <a:lstStyle/>
          <a:p>
            <a:pPr algn="ctr">
              <a:defRPr/>
            </a:pPr>
            <a:r>
              <a:rPr lang="en-US" b="1">
                <a:latin typeface="Arial" panose="020B0604020202020204" pitchFamily="34" charset="0"/>
              </a:rPr>
              <a:t>Thông tin</a:t>
            </a:r>
          </a:p>
        </p:txBody>
      </p:sp>
      <p:sp>
        <p:nvSpPr>
          <p:cNvPr id="17" name="Rectangle 16"/>
          <p:cNvSpPr/>
          <p:nvPr/>
        </p:nvSpPr>
        <p:spPr>
          <a:xfrm rot="16200000">
            <a:off x="-219868" y="3531394"/>
            <a:ext cx="2838450" cy="369887"/>
          </a:xfrm>
          <a:prstGeom prst="rect">
            <a:avLst/>
          </a:prstGeom>
          <a:solidFill>
            <a:schemeClr val="accent5">
              <a:lumMod val="75000"/>
            </a:schemeClr>
          </a:solidFill>
        </p:spPr>
        <p:txBody>
          <a:bodyPr>
            <a:spAutoFit/>
          </a:bodyPr>
          <a:lstStyle/>
          <a:p>
            <a:pPr algn="ctr">
              <a:defRPr/>
            </a:pPr>
            <a:r>
              <a:rPr lang="en-US" b="1">
                <a:latin typeface="Arial" panose="020B0604020202020204" pitchFamily="34" charset="0"/>
              </a:rPr>
              <a:t>Giá trị kinh doanh</a:t>
            </a:r>
          </a:p>
        </p:txBody>
      </p:sp>
      <p:pic>
        <p:nvPicPr>
          <p:cNvPr id="2663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963" y="992188"/>
            <a:ext cx="7681912"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7" name="Rectangle 19"/>
          <p:cNvSpPr>
            <a:spLocks noChangeArrowheads="1"/>
          </p:cNvSpPr>
          <p:nvPr/>
        </p:nvSpPr>
        <p:spPr bwMode="auto">
          <a:xfrm>
            <a:off x="2490788" y="3781425"/>
            <a:ext cx="2435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solidFill>
                  <a:srgbClr val="D60093"/>
                </a:solidFill>
              </a:rPr>
              <a:t>Điều gì đã xảy ra?</a:t>
            </a:r>
          </a:p>
        </p:txBody>
      </p:sp>
      <p:sp>
        <p:nvSpPr>
          <p:cNvPr id="26638" name="Rectangle 20"/>
          <p:cNvSpPr>
            <a:spLocks noChangeArrowheads="1"/>
          </p:cNvSpPr>
          <p:nvPr/>
        </p:nvSpPr>
        <p:spPr bwMode="auto">
          <a:xfrm>
            <a:off x="3603625" y="3094038"/>
            <a:ext cx="2435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solidFill>
                  <a:srgbClr val="D60093"/>
                </a:solidFill>
              </a:rPr>
              <a:t>Vì sao điều đó xảy ra?</a:t>
            </a:r>
          </a:p>
        </p:txBody>
      </p:sp>
      <p:sp>
        <p:nvSpPr>
          <p:cNvPr id="26639" name="Rectangle 21"/>
          <p:cNvSpPr>
            <a:spLocks noChangeArrowheads="1"/>
          </p:cNvSpPr>
          <p:nvPr/>
        </p:nvSpPr>
        <p:spPr bwMode="auto">
          <a:xfrm>
            <a:off x="4475163" y="2230438"/>
            <a:ext cx="2438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solidFill>
                  <a:srgbClr val="D60093"/>
                </a:solidFill>
              </a:rPr>
              <a:t>Khi nào nó sẽ xảy ra?</a:t>
            </a:r>
          </a:p>
        </p:txBody>
      </p:sp>
      <p:sp>
        <p:nvSpPr>
          <p:cNvPr id="26640" name="Rectangle 22"/>
          <p:cNvSpPr>
            <a:spLocks noChangeArrowheads="1"/>
          </p:cNvSpPr>
          <p:nvPr/>
        </p:nvSpPr>
        <p:spPr bwMode="auto">
          <a:xfrm>
            <a:off x="5738813" y="1585913"/>
            <a:ext cx="2438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solidFill>
                  <a:srgbClr val="D60093"/>
                </a:solidFill>
              </a:rPr>
              <a:t>Làm gì khi nó xảy ra một lần nữa?</a:t>
            </a:r>
          </a:p>
        </p:txBody>
      </p:sp>
      <p:sp>
        <p:nvSpPr>
          <p:cNvPr id="29713" name="Rectangle 24"/>
          <p:cNvSpPr>
            <a:spLocks noChangeArrowheads="1"/>
          </p:cNvSpPr>
          <p:nvPr/>
        </p:nvSpPr>
        <p:spPr bwMode="auto">
          <a:xfrm>
            <a:off x="3603625" y="4321175"/>
            <a:ext cx="49482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Tx/>
              <a:buChar char="-"/>
              <a:defRPr/>
            </a:pPr>
            <a:r>
              <a:rPr lang="en-US" altLang="en-US" sz="1867" b="1"/>
              <a:t>Hiểu sâu sắc thị trường và khách hàng,</a:t>
            </a:r>
          </a:p>
          <a:p>
            <a:pPr algn="just">
              <a:buFontTx/>
              <a:buChar char="-"/>
              <a:defRPr/>
            </a:pPr>
            <a:r>
              <a:rPr lang="en-US" altLang="en-US" sz="1867" b="1"/>
              <a:t>Hiểu vận hành nội bộ và nhân viên,</a:t>
            </a:r>
          </a:p>
          <a:p>
            <a:pPr algn="just">
              <a:buFontTx/>
              <a:buChar char="-"/>
              <a:defRPr/>
            </a:pPr>
            <a:r>
              <a:rPr lang="en-US" altLang="en-US" sz="1867" b="1"/>
              <a:t>Hiểu giá trị dữ liệu</a:t>
            </a:r>
          </a:p>
        </p:txBody>
      </p:sp>
      <p:sp>
        <p:nvSpPr>
          <p:cNvPr id="26642" name="Rectangle 20"/>
          <p:cNvSpPr>
            <a:spLocks noChangeArrowheads="1"/>
          </p:cNvSpPr>
          <p:nvPr/>
        </p:nvSpPr>
        <p:spPr bwMode="auto">
          <a:xfrm>
            <a:off x="5721350" y="3144838"/>
            <a:ext cx="31178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altLang="en-US" b="1">
                <a:solidFill>
                  <a:srgbClr val="7030A0"/>
                </a:solidFill>
              </a:rPr>
              <a:t>KHAI PHÁ LUẬT KẾT HỢP</a:t>
            </a:r>
          </a:p>
          <a:p>
            <a:pPr algn="r"/>
            <a:endParaRPr lang="en-US" altLang="en-US" b="1">
              <a:solidFill>
                <a:srgbClr val="7030A0"/>
              </a:solidFill>
            </a:endParaRPr>
          </a:p>
          <a:p>
            <a:pPr algn="r"/>
            <a:r>
              <a:rPr lang="en-US" altLang="en-US" b="1">
                <a:solidFill>
                  <a:srgbClr val="7030A0"/>
                </a:solidFill>
              </a:rPr>
              <a:t>PHÂN CỤM</a:t>
            </a:r>
          </a:p>
        </p:txBody>
      </p:sp>
      <p:sp>
        <p:nvSpPr>
          <p:cNvPr id="26643" name="Rectangle 20"/>
          <p:cNvSpPr>
            <a:spLocks noChangeArrowheads="1"/>
          </p:cNvSpPr>
          <p:nvPr/>
        </p:nvSpPr>
        <p:spPr bwMode="auto">
          <a:xfrm>
            <a:off x="6913563" y="2290763"/>
            <a:ext cx="1898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altLang="en-US" b="1">
                <a:solidFill>
                  <a:srgbClr val="7030A0"/>
                </a:solidFill>
              </a:rPr>
              <a:t>PHÂN LỚP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76238" y="492125"/>
            <a:ext cx="8691562" cy="498475"/>
          </a:xfrm>
        </p:spPr>
        <p:txBody>
          <a:bodyPr/>
          <a:lstStyle/>
          <a:p>
            <a:pPr eaLnBrk="1" hangingPunct="1">
              <a:defRPr/>
            </a:pPr>
            <a:r>
              <a:rPr lang="en-US" altLang="en-US" sz="2800" spc="-200">
                <a:solidFill>
                  <a:srgbClr val="C00000"/>
                </a:solidFill>
              </a:rPr>
              <a:t>Nhu cầu Trí tuệ nhân tạo phân tích kinh doanh</a:t>
            </a:r>
          </a:p>
        </p:txBody>
      </p:sp>
      <p:sp>
        <p:nvSpPr>
          <p:cNvPr id="27651" name="Slide Number Placeholder 3"/>
          <p:cNvSpPr>
            <a:spLocks noGrp="1"/>
          </p:cNvSpPr>
          <p:nvPr>
            <p:ph type="sldNum" sz="quarter" idx="12"/>
          </p:nvPr>
        </p:nvSpPr>
        <p:spPr>
          <a:xfrm>
            <a:off x="0" y="22860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692150" indent="-265113">
              <a:spcBef>
                <a:spcPct val="20000"/>
              </a:spcBef>
              <a:buClr>
                <a:schemeClr val="accent2"/>
              </a:buClr>
              <a:buSzPct val="70000"/>
              <a:buFont typeface="Wingdings" pitchFamily="2" charset="2"/>
              <a:buChar char="l"/>
              <a:defRPr sz="2600">
                <a:solidFill>
                  <a:schemeClr val="tx1"/>
                </a:solidFill>
                <a:latin typeface="Arial" charset="0"/>
              </a:defRPr>
            </a:lvl2pPr>
            <a:lvl3pPr marL="1065213" indent="-212725">
              <a:spcBef>
                <a:spcPct val="20000"/>
              </a:spcBef>
              <a:buClr>
                <a:schemeClr val="accent1"/>
              </a:buClr>
              <a:buSzPct val="70000"/>
              <a:buFont typeface="Wingdings" pitchFamily="2" charset="2"/>
              <a:buChar char="l"/>
              <a:defRPr sz="2300">
                <a:solidFill>
                  <a:schemeClr val="tx1"/>
                </a:solidFill>
                <a:latin typeface="Arial" charset="0"/>
              </a:defRPr>
            </a:lvl3pPr>
            <a:lvl4pPr marL="1492250" indent="-212725">
              <a:spcBef>
                <a:spcPct val="20000"/>
              </a:spcBef>
              <a:buClr>
                <a:schemeClr val="tx2"/>
              </a:buClr>
              <a:buSzPct val="75000"/>
              <a:buFont typeface="Wingdings" pitchFamily="2" charset="2"/>
              <a:buChar char="§"/>
              <a:defRPr sz="2000">
                <a:solidFill>
                  <a:schemeClr val="tx1"/>
                </a:solidFill>
                <a:latin typeface="Arial" charset="0"/>
              </a:defRPr>
            </a:lvl4pPr>
            <a:lvl5pPr marL="1919288" indent="-212725">
              <a:spcBef>
                <a:spcPct val="20000"/>
              </a:spcBef>
              <a:buClr>
                <a:schemeClr val="folHlink"/>
              </a:buClr>
              <a:buSzPct val="80000"/>
              <a:buFont typeface="Wingdings" pitchFamily="2" charset="2"/>
              <a:buChar char="§"/>
              <a:defRPr sz="2000">
                <a:solidFill>
                  <a:schemeClr val="tx1"/>
                </a:solidFill>
                <a:latin typeface="Arial" charset="0"/>
              </a:defRPr>
            </a:lvl5pPr>
            <a:lvl6pPr marL="23764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8336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2908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7480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7A9FF89B-C83A-4BA9-8CE2-192C93FDFFFA}" type="slidenum">
              <a:rPr lang="en-US" altLang="en-US" sz="900" smtClean="0"/>
              <a:pPr>
                <a:spcBef>
                  <a:spcPct val="0"/>
                </a:spcBef>
                <a:buClrTx/>
                <a:buSzTx/>
                <a:buFontTx/>
                <a:buNone/>
              </a:pPr>
              <a:t>12</a:t>
            </a:fld>
            <a:endParaRPr lang="en-US" altLang="en-US" sz="900" smtClean="0"/>
          </a:p>
        </p:txBody>
      </p:sp>
      <p:pic>
        <p:nvPicPr>
          <p:cNvPr id="27652"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066800"/>
            <a:ext cx="8234362"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18"/>
          <p:cNvSpPr>
            <a:spLocks noChangeArrowheads="1"/>
          </p:cNvSpPr>
          <p:nvPr/>
        </p:nvSpPr>
        <p:spPr bwMode="auto">
          <a:xfrm>
            <a:off x="5772150" y="3810000"/>
            <a:ext cx="23812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b="1">
                <a:solidFill>
                  <a:srgbClr val="D60093"/>
                </a:solidFill>
              </a:rPr>
              <a:t>SIFT đánh giá: Ở Việt Nam, nhiều ngân hàng, doanh nghiệp khác đã hình thành nhu cầu phân tích mô tả</a:t>
            </a:r>
          </a:p>
        </p:txBody>
      </p:sp>
      <p:sp>
        <p:nvSpPr>
          <p:cNvPr id="27654" name="Rectangle 1"/>
          <p:cNvSpPr>
            <a:spLocks noChangeArrowheads="1"/>
          </p:cNvSpPr>
          <p:nvPr/>
        </p:nvSpPr>
        <p:spPr bwMode="auto">
          <a:xfrm>
            <a:off x="5797550" y="5476875"/>
            <a:ext cx="208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a:solidFill>
                  <a:srgbClr val="D60093"/>
                </a:solidFill>
                <a:latin typeface="Century Gothic" pitchFamily="34" charset="0"/>
                <a:ea typeface="Times New Roman" pitchFamily="18" charset="0"/>
                <a:cs typeface="Helvetica" pitchFamily="34" charset="0"/>
                <a:hlinkClick r:id="rId3"/>
              </a:rPr>
              <a:t>www.sift-ag.com</a:t>
            </a:r>
            <a:endParaRPr lang="en-US" altLang="en-US" b="1">
              <a:solidFill>
                <a:srgbClr val="D60093"/>
              </a:solidFill>
              <a:ea typeface="Times New Roman" pitchFamily="18" charset="0"/>
              <a:cs typeface="Helvetic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6200" y="123825"/>
            <a:ext cx="8229600" cy="457200"/>
          </a:xfrm>
        </p:spPr>
        <p:txBody>
          <a:bodyPr/>
          <a:lstStyle/>
          <a:p>
            <a:pPr eaLnBrk="1" hangingPunct="1"/>
            <a:r>
              <a:rPr lang="en-US" altLang="en-US" sz="2400" smtClean="0">
                <a:solidFill>
                  <a:srgbClr val="C00000"/>
                </a:solidFill>
              </a:rPr>
              <a:t>Công việc HTTT</a:t>
            </a:r>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8911126F-8453-4492-BB9C-371259FFD87C}" type="slidenum">
              <a:rPr lang="en-US" altLang="en-US" sz="1000" smtClean="0">
                <a:solidFill>
                  <a:srgbClr val="FFFFFF"/>
                </a:solidFill>
                <a:latin typeface="Calibri" pitchFamily="34" charset="0"/>
              </a:rPr>
              <a:pPr>
                <a:spcBef>
                  <a:spcPct val="0"/>
                </a:spcBef>
                <a:buClrTx/>
                <a:buSzTx/>
                <a:buFontTx/>
                <a:buNone/>
              </a:pPr>
              <a:t>13</a:t>
            </a:fld>
            <a:endParaRPr lang="en-US" altLang="en-US" sz="1000" smtClean="0">
              <a:solidFill>
                <a:srgbClr val="FFFFFF"/>
              </a:solidFill>
              <a:latin typeface="Calibri" pitchFamily="34" charset="0"/>
            </a:endParaRPr>
          </a:p>
        </p:txBody>
      </p:sp>
      <p:cxnSp>
        <p:nvCxnSpPr>
          <p:cNvPr id="28676" name="Straight Connector 2"/>
          <p:cNvCxnSpPr>
            <a:cxnSpLocks noChangeShapeType="1"/>
          </p:cNvCxnSpPr>
          <p:nvPr/>
        </p:nvCxnSpPr>
        <p:spPr bwMode="auto">
          <a:xfrm flipH="1">
            <a:off x="400050" y="6248400"/>
            <a:ext cx="57150"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
        <p:nvSpPr>
          <p:cNvPr id="28677" name="Rectangle 4"/>
          <p:cNvSpPr>
            <a:spLocks noChangeArrowheads="1"/>
          </p:cNvSpPr>
          <p:nvPr/>
        </p:nvSpPr>
        <p:spPr bwMode="auto">
          <a:xfrm>
            <a:off x="428625" y="3783013"/>
            <a:ext cx="8305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[Mandviwalla1315] Munir Mandviwalla, Crystal Harold, Paul Pavlou, Tony Petrucci. </a:t>
            </a:r>
            <a:r>
              <a:rPr lang="en-US" altLang="en-US" i="1"/>
              <a:t>2013 Information Systems Job Index, </a:t>
            </a:r>
            <a:r>
              <a:rPr lang="en-US" altLang="en-US"/>
              <a:t>Munir Mandviwalla, Crystal Harold, David Yastremsky et al. </a:t>
            </a:r>
            <a:r>
              <a:rPr lang="en-US" altLang="en-US" i="1"/>
              <a:t>2015 Information Systems Job Index</a:t>
            </a:r>
            <a:r>
              <a:rPr lang="en-US" altLang="en-US"/>
              <a:t>, The AIS and Temple University (Fox School of Business)</a:t>
            </a:r>
          </a:p>
          <a:p>
            <a:r>
              <a:rPr lang="fr-FR" altLang="en-US" u="sng">
                <a:hlinkClick r:id="rId2"/>
              </a:rPr>
              <a:t>http://ibit.temple.edu/wp-content/uploads/2013/10/AISTempleFoxSchool_2013ISJobIndex.pdf</a:t>
            </a:r>
            <a:r>
              <a:rPr lang="fr-FR" altLang="en-US"/>
              <a:t> và </a:t>
            </a:r>
            <a:r>
              <a:rPr lang="fr-FR" altLang="en-US" u="sng">
                <a:hlinkClick r:id="rId3"/>
              </a:rPr>
              <a:t>https://ibit.temple.edu/isjobindex2015/files/dlm_uploads/2016/08/ISJobIndex.pdf</a:t>
            </a:r>
            <a:endParaRPr lang="en-US" altLang="en-US"/>
          </a:p>
        </p:txBody>
      </p:sp>
      <p:pic>
        <p:nvPicPr>
          <p:cNvPr id="2867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90600"/>
            <a:ext cx="78486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6200" y="123825"/>
            <a:ext cx="8229600" cy="457200"/>
          </a:xfrm>
        </p:spPr>
        <p:txBody>
          <a:bodyPr/>
          <a:lstStyle/>
          <a:p>
            <a:pPr eaLnBrk="1" hangingPunct="1"/>
            <a:r>
              <a:rPr lang="en-US" altLang="en-US" sz="2400" smtClean="0">
                <a:solidFill>
                  <a:srgbClr val="C00000"/>
                </a:solidFill>
              </a:rPr>
              <a:t>Chuyên nghiệp HTTT là ai và họ làm công việc gì?</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A1A59FA0-0D34-4D71-99F8-C5833BBF4F1E}" type="slidenum">
              <a:rPr lang="en-US" altLang="en-US" sz="1000" smtClean="0">
                <a:solidFill>
                  <a:srgbClr val="FFFFFF"/>
                </a:solidFill>
                <a:latin typeface="Calibri" pitchFamily="34" charset="0"/>
              </a:rPr>
              <a:pPr>
                <a:spcBef>
                  <a:spcPct val="0"/>
                </a:spcBef>
                <a:buClrTx/>
                <a:buSzTx/>
                <a:buFontTx/>
                <a:buNone/>
              </a:pPr>
              <a:t>14</a:t>
            </a:fld>
            <a:endParaRPr lang="en-US" altLang="en-US" sz="1000" smtClean="0">
              <a:solidFill>
                <a:srgbClr val="FFFFFF"/>
              </a:solidFill>
              <a:latin typeface="Calibri" pitchFamily="34" charset="0"/>
            </a:endParaRPr>
          </a:p>
        </p:txBody>
      </p:sp>
      <p:cxnSp>
        <p:nvCxnSpPr>
          <p:cNvPr id="29700" name="Straight Connector 2"/>
          <p:cNvCxnSpPr>
            <a:cxnSpLocks noChangeShapeType="1"/>
          </p:cNvCxnSpPr>
          <p:nvPr/>
        </p:nvCxnSpPr>
        <p:spPr bwMode="auto">
          <a:xfrm flipH="1">
            <a:off x="400050" y="6248400"/>
            <a:ext cx="57150"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
        <p:nvSpPr>
          <p:cNvPr id="29701" name="Rectangle 4"/>
          <p:cNvSpPr>
            <a:spLocks noChangeArrowheads="1"/>
          </p:cNvSpPr>
          <p:nvPr/>
        </p:nvSpPr>
        <p:spPr bwMode="auto">
          <a:xfrm>
            <a:off x="514350" y="487363"/>
            <a:ext cx="6038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[Mandviwalla1315]: trên 1600 trả lời từ hơn 30 ĐH ở Mỹ</a:t>
            </a:r>
          </a:p>
        </p:txBody>
      </p:sp>
      <p:pic>
        <p:nvPicPr>
          <p:cNvPr id="2970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7038" y="828675"/>
            <a:ext cx="775335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76600"/>
            <a:ext cx="78755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650" y="4876800"/>
            <a:ext cx="76200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6200" y="123825"/>
            <a:ext cx="8229600" cy="457200"/>
          </a:xfrm>
        </p:spPr>
        <p:txBody>
          <a:bodyPr/>
          <a:lstStyle/>
          <a:p>
            <a:pPr eaLnBrk="1" hangingPunct="1"/>
            <a:r>
              <a:rPr lang="en-US" altLang="en-US" sz="2400" smtClean="0">
                <a:solidFill>
                  <a:srgbClr val="C00000"/>
                </a:solidFill>
              </a:rPr>
              <a:t>Đào tạo HTTT</a:t>
            </a:r>
          </a:p>
        </p:txBody>
      </p:sp>
      <p:sp>
        <p:nvSpPr>
          <p:cNvPr id="307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0256F99F-D4B1-4510-B62E-9AD1E5BDBC76}" type="slidenum">
              <a:rPr lang="en-US" altLang="en-US" sz="1000" smtClean="0">
                <a:solidFill>
                  <a:srgbClr val="FFFFFF"/>
                </a:solidFill>
                <a:latin typeface="Calibri" pitchFamily="34" charset="0"/>
              </a:rPr>
              <a:pPr>
                <a:spcBef>
                  <a:spcPct val="0"/>
                </a:spcBef>
                <a:buClrTx/>
                <a:buSzTx/>
                <a:buFontTx/>
                <a:buNone/>
              </a:pPr>
              <a:t>15</a:t>
            </a:fld>
            <a:endParaRPr lang="en-US" altLang="en-US" sz="1000" smtClean="0">
              <a:solidFill>
                <a:srgbClr val="FFFFFF"/>
              </a:solidFill>
              <a:latin typeface="Calibri" pitchFamily="34" charset="0"/>
            </a:endParaRPr>
          </a:p>
        </p:txBody>
      </p:sp>
      <p:cxnSp>
        <p:nvCxnSpPr>
          <p:cNvPr id="30724" name="Straight Connector 2"/>
          <p:cNvCxnSpPr>
            <a:cxnSpLocks noChangeShapeType="1"/>
          </p:cNvCxnSpPr>
          <p:nvPr/>
        </p:nvCxnSpPr>
        <p:spPr bwMode="auto">
          <a:xfrm flipH="1">
            <a:off x="400050" y="6248400"/>
            <a:ext cx="57150"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
        <p:nvSpPr>
          <p:cNvPr id="30725" name="Rectangle 4"/>
          <p:cNvSpPr>
            <a:spLocks noChangeArrowheads="1"/>
          </p:cNvSpPr>
          <p:nvPr/>
        </p:nvSpPr>
        <p:spPr bwMode="auto">
          <a:xfrm>
            <a:off x="514350" y="487363"/>
            <a:ext cx="2162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[Mandviwalla1315]</a:t>
            </a:r>
          </a:p>
        </p:txBody>
      </p:sp>
      <p:pic>
        <p:nvPicPr>
          <p:cNvPr id="3072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0" y="950913"/>
            <a:ext cx="8305800"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463" y="3375025"/>
            <a:ext cx="414813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679825"/>
            <a:ext cx="449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76200" y="123825"/>
            <a:ext cx="8229600" cy="457200"/>
          </a:xfrm>
        </p:spPr>
        <p:txBody>
          <a:bodyPr/>
          <a:lstStyle/>
          <a:p>
            <a:pPr eaLnBrk="1" hangingPunct="1"/>
            <a:r>
              <a:rPr lang="en-US" altLang="en-US" sz="2400" smtClean="0">
                <a:solidFill>
                  <a:srgbClr val="C00000"/>
                </a:solidFill>
              </a:rPr>
              <a:t>Kiến thức và kỹ năng HTTT</a:t>
            </a:r>
          </a:p>
        </p:txBody>
      </p:sp>
      <p:sp>
        <p:nvSpPr>
          <p:cNvPr id="317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DB859BCE-D2AD-4324-8BA5-E808959F1B10}" type="slidenum">
              <a:rPr lang="en-US" altLang="en-US" sz="1000" smtClean="0">
                <a:solidFill>
                  <a:srgbClr val="FFFFFF"/>
                </a:solidFill>
                <a:latin typeface="Calibri" pitchFamily="34" charset="0"/>
              </a:rPr>
              <a:pPr>
                <a:spcBef>
                  <a:spcPct val="0"/>
                </a:spcBef>
                <a:buClrTx/>
                <a:buSzTx/>
                <a:buFontTx/>
                <a:buNone/>
              </a:pPr>
              <a:t>16</a:t>
            </a:fld>
            <a:endParaRPr lang="en-US" altLang="en-US" sz="1000" smtClean="0">
              <a:solidFill>
                <a:srgbClr val="FFFFFF"/>
              </a:solidFill>
              <a:latin typeface="Calibri" pitchFamily="34" charset="0"/>
            </a:endParaRPr>
          </a:p>
        </p:txBody>
      </p:sp>
      <p:cxnSp>
        <p:nvCxnSpPr>
          <p:cNvPr id="31748" name="Straight Connector 2"/>
          <p:cNvCxnSpPr>
            <a:cxnSpLocks noChangeShapeType="1"/>
          </p:cNvCxnSpPr>
          <p:nvPr/>
        </p:nvCxnSpPr>
        <p:spPr bwMode="auto">
          <a:xfrm flipH="1">
            <a:off x="400050" y="6248400"/>
            <a:ext cx="57150"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pic>
        <p:nvPicPr>
          <p:cNvPr id="3174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00" y="762000"/>
            <a:ext cx="79883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575" y="3914775"/>
            <a:ext cx="787082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152400"/>
            <a:ext cx="8305800" cy="533400"/>
          </a:xfrm>
        </p:spPr>
        <p:txBody>
          <a:bodyPr/>
          <a:lstStyle/>
          <a:p>
            <a:pPr eaLnBrk="1" hangingPunct="1"/>
            <a:r>
              <a:rPr lang="en-US" altLang="en-US" sz="3200" smtClean="0">
                <a:solidFill>
                  <a:srgbClr val="C00000"/>
                </a:solidFill>
              </a:rPr>
              <a:t>Kiến thức, kỹ năng và lĩnh vực liên quan</a:t>
            </a:r>
          </a:p>
        </p:txBody>
      </p:sp>
      <p:sp>
        <p:nvSpPr>
          <p:cNvPr id="327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A9481769-0E9A-49A6-A844-E0065CC4C371}" type="slidenum">
              <a:rPr lang="en-US" altLang="en-US" sz="1000" smtClean="0"/>
              <a:pPr>
                <a:spcBef>
                  <a:spcPct val="0"/>
                </a:spcBef>
                <a:buClrTx/>
                <a:buSzTx/>
                <a:buFontTx/>
                <a:buNone/>
              </a:pPr>
              <a:t>17</a:t>
            </a:fld>
            <a:endParaRPr lang="en-US" altLang="en-US" sz="1000" smtClean="0"/>
          </a:p>
        </p:txBody>
      </p:sp>
      <p:pic>
        <p:nvPicPr>
          <p:cNvPr id="3277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375" y="785813"/>
            <a:ext cx="434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3"/>
          <p:cNvSpPr>
            <a:spLocks noChangeArrowheads="1"/>
          </p:cNvSpPr>
          <p:nvPr/>
        </p:nvSpPr>
        <p:spPr bwMode="auto">
          <a:xfrm>
            <a:off x="3962400" y="2971800"/>
            <a:ext cx="518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cs typeface="Calibri" pitchFamily="34" charset="0"/>
              </a:rPr>
              <a:t>Các lĩnh vực liên quan tới HTTT hiện đại [Laudon14]</a:t>
            </a:r>
            <a:endParaRPr lang="en-US" altLang="en-US"/>
          </a:p>
        </p:txBody>
      </p:sp>
      <p:sp>
        <p:nvSpPr>
          <p:cNvPr id="32774" name="Rectangle 5"/>
          <p:cNvSpPr>
            <a:spLocks noChangeArrowheads="1"/>
          </p:cNvSpPr>
          <p:nvPr/>
        </p:nvSpPr>
        <p:spPr bwMode="auto">
          <a:xfrm>
            <a:off x="838200" y="4506913"/>
            <a:ext cx="2492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rgbClr val="C00000"/>
                </a:solidFill>
              </a:rPr>
              <a:t>ACM&amp;AIS: MSIS 2006</a:t>
            </a:r>
            <a:endParaRPr lang="en-US" altLang="en-US"/>
          </a:p>
        </p:txBody>
      </p:sp>
      <p:sp>
        <p:nvSpPr>
          <p:cNvPr id="32775" name="Rectangle 1"/>
          <p:cNvSpPr>
            <a:spLocks noChangeArrowheads="1"/>
          </p:cNvSpPr>
          <p:nvPr/>
        </p:nvSpPr>
        <p:spPr bwMode="auto">
          <a:xfrm>
            <a:off x="304800" y="60960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u="sng">
                <a:solidFill>
                  <a:srgbClr val="0000FF"/>
                </a:solidFill>
                <a:latin typeface="Times New Roman" pitchFamily="18" charset="0"/>
                <a:cs typeface="Calibri" pitchFamily="34" charset="0"/>
                <a:hlinkClick r:id="rId3"/>
              </a:rPr>
              <a:t>http://ibit.temple.edu/wp-content/uploads/2013/10/AISTempleFoxSchool_2013ISJobIndex.pdf</a:t>
            </a:r>
            <a:r>
              <a:rPr lang="en-US" altLang="en-US" u="sng">
                <a:solidFill>
                  <a:srgbClr val="0000FF"/>
                </a:solidFill>
                <a:latin typeface="Times New Roman" pitchFamily="18" charset="0"/>
                <a:cs typeface="Calibri" pitchFamily="34" charset="0"/>
              </a:rPr>
              <a:t> </a:t>
            </a:r>
            <a:endParaRPr lang="en-US" altLang="en-US"/>
          </a:p>
        </p:txBody>
      </p:sp>
      <p:pic>
        <p:nvPicPr>
          <p:cNvPr id="327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92513"/>
            <a:ext cx="7620000"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Rectangle 2"/>
          <p:cNvSpPr>
            <a:spLocks noChangeArrowheads="1"/>
          </p:cNvSpPr>
          <p:nvPr/>
        </p:nvSpPr>
        <p:spPr bwMode="auto">
          <a:xfrm>
            <a:off x="5129213" y="4356100"/>
            <a:ext cx="365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hlinkClick r:id="rId5"/>
              </a:rPr>
              <a:t>http://aisnet.org/Page/ISJobIndex</a:t>
            </a:r>
            <a:r>
              <a:rPr lang="en-US" altLang="en-US"/>
              <a:t> </a:t>
            </a:r>
          </a:p>
        </p:txBody>
      </p:sp>
      <p:sp>
        <p:nvSpPr>
          <p:cNvPr id="32778" name="Oval 3"/>
          <p:cNvSpPr>
            <a:spLocks noChangeArrowheads="1"/>
          </p:cNvSpPr>
          <p:nvPr/>
        </p:nvSpPr>
        <p:spPr bwMode="auto">
          <a:xfrm>
            <a:off x="1447800" y="1981200"/>
            <a:ext cx="838200" cy="508000"/>
          </a:xfrm>
          <a:prstGeom prst="ellipse">
            <a:avLst/>
          </a:prstGeom>
          <a:noFill/>
          <a:ln w="254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sp>
        <p:nvSpPr>
          <p:cNvPr id="32779" name="Oval 13"/>
          <p:cNvSpPr>
            <a:spLocks noChangeArrowheads="1"/>
          </p:cNvSpPr>
          <p:nvPr/>
        </p:nvSpPr>
        <p:spPr bwMode="auto">
          <a:xfrm>
            <a:off x="2047875" y="2438400"/>
            <a:ext cx="1000125" cy="500063"/>
          </a:xfrm>
          <a:prstGeom prst="ellipse">
            <a:avLst/>
          </a:prstGeom>
          <a:noFill/>
          <a:ln w="254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pic>
        <p:nvPicPr>
          <p:cNvPr id="3278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893763"/>
            <a:ext cx="38100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152400" y="2286000"/>
            <a:ext cx="8763000" cy="2743200"/>
          </a:xfrm>
        </p:spPr>
        <p:txBody>
          <a:bodyPr>
            <a:normAutofit/>
          </a:bodyPr>
          <a:lstStyle/>
          <a:p>
            <a:pPr>
              <a:lnSpc>
                <a:spcPct val="120000"/>
              </a:lnSpc>
              <a:defRPr/>
            </a:pPr>
            <a:r>
              <a:rPr lang="en-US" sz="2800" dirty="0"/>
              <a:t>BỘ MÔN hệ thống thông tin và</a:t>
            </a:r>
            <a:br>
              <a:rPr lang="en-US" sz="2800" dirty="0"/>
            </a:br>
            <a:r>
              <a:rPr lang="en-US" sz="2800" dirty="0"/>
              <a:t>PHÒNG THÍ NGHIỆM KHOA HỌC DỮ LIỆU</a:t>
            </a:r>
            <a:br>
              <a:rPr lang="en-US" sz="2800" dirty="0"/>
            </a:br>
            <a:r>
              <a:rPr lang="en-US" sz="2800" dirty="0"/>
              <a:t>VÀ CÔNG NGHỆ TRI THỨC:</a:t>
            </a:r>
            <a:br>
              <a:rPr lang="en-US" sz="2800" dirty="0"/>
            </a:br>
            <a:r>
              <a:rPr lang="en-US" sz="2800" dirty="0">
                <a:solidFill>
                  <a:srgbClr val="D60093"/>
                </a:solidFill>
              </a:rPr>
              <a:t>Môi trường nghiên cứu- sáng tạo</a:t>
            </a:r>
            <a:br>
              <a:rPr lang="en-US" sz="2800" dirty="0">
                <a:solidFill>
                  <a:srgbClr val="D60093"/>
                </a:solidFill>
              </a:rPr>
            </a:br>
            <a:r>
              <a:rPr lang="en-US" sz="2800" dirty="0">
                <a:solidFill>
                  <a:srgbClr val="D60093"/>
                </a:solidFill>
              </a:rPr>
              <a:t>tới sinh viên</a:t>
            </a:r>
          </a:p>
        </p:txBody>
      </p:sp>
      <p:sp>
        <p:nvSpPr>
          <p:cNvPr id="33795" name="Slide Number Placeholder 4"/>
          <p:cNvSpPr>
            <a:spLocks noGrp="1"/>
          </p:cNvSpPr>
          <p:nvPr>
            <p:ph type="sldNum" sz="quarter" idx="12"/>
          </p:nvPr>
        </p:nvSpPr>
        <p:spPr>
          <a:xfrm>
            <a:off x="8027988" y="246063"/>
            <a:ext cx="658812" cy="30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D92BA4E-4C03-4E22-8437-FC9425A5EA34}" type="slidenum">
              <a:rPr lang="en-US" altLang="en-US" sz="1800" smtClean="0"/>
              <a:pPr/>
              <a:t>18</a:t>
            </a:fld>
            <a:endParaRPr lang="en-US" altLang="en-US" sz="1800" smtClean="0"/>
          </a:p>
        </p:txBody>
      </p:sp>
      <p:sp>
        <p:nvSpPr>
          <p:cNvPr id="33796" name="Date Placeholder 3"/>
          <p:cNvSpPr txBox="1">
            <a:spLocks/>
          </p:cNvSpPr>
          <p:nvPr/>
        </p:nvSpPr>
        <p:spPr bwMode="auto">
          <a:xfrm>
            <a:off x="6865938" y="6338888"/>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F9FDE1-4248-4515-A05D-A1B41E1F4C8A}" type="datetime4">
              <a:rPr lang="en-US" altLang="en-US" sz="1400">
                <a:solidFill>
                  <a:srgbClr val="FFFFFF"/>
                </a:solidFill>
              </a:rPr>
              <a:pPr eaLnBrk="1" hangingPunct="1"/>
              <a:t>March 23, 2021</a:t>
            </a:fld>
            <a:endParaRPr lang="en-US" altLang="en-US" sz="1400">
              <a:solidFill>
                <a:srgbClr val="FFFFFF"/>
              </a:solidFill>
            </a:endParaRPr>
          </a:p>
        </p:txBody>
      </p:sp>
    </p:spTree>
  </p:cSld>
  <p:clrMapOvr>
    <a:masterClrMapping/>
  </p:clrMapOvr>
  <p:transition spd="slow" advTm="681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4763"/>
            <a:ext cx="8302625" cy="681037"/>
          </a:xfrm>
        </p:spPr>
        <p:txBody>
          <a:bodyPr/>
          <a:lstStyle/>
          <a:p>
            <a:pPr eaLnBrk="1" hangingPunct="1"/>
            <a:r>
              <a:rPr lang="en-US" altLang="en-US" sz="3200" smtClean="0">
                <a:solidFill>
                  <a:srgbClr val="C00000"/>
                </a:solidFill>
              </a:rPr>
              <a:t>Bộ môn HTTT + Phòng TN DS&amp;KTLab</a:t>
            </a:r>
          </a:p>
        </p:txBody>
      </p:sp>
      <p:sp>
        <p:nvSpPr>
          <p:cNvPr id="34819" name="Rectangle 3"/>
          <p:cNvSpPr>
            <a:spLocks noGrp="1" noChangeArrowheads="1"/>
          </p:cNvSpPr>
          <p:nvPr>
            <p:ph type="body" idx="1"/>
          </p:nvPr>
        </p:nvSpPr>
        <p:spPr>
          <a:xfrm>
            <a:off x="152400" y="609600"/>
            <a:ext cx="8686800" cy="5029200"/>
          </a:xfrm>
        </p:spPr>
        <p:txBody>
          <a:bodyPr/>
          <a:lstStyle/>
          <a:p>
            <a:pPr eaLnBrk="1" hangingPunct="1">
              <a:lnSpc>
                <a:spcPct val="80000"/>
              </a:lnSpc>
            </a:pPr>
            <a:r>
              <a:rPr lang="en-US" altLang="en-US" sz="2400" smtClean="0"/>
              <a:t>Cơ hữu</a:t>
            </a:r>
          </a:p>
          <a:p>
            <a:pPr lvl="1" eaLnBrk="1" hangingPunct="1">
              <a:spcBef>
                <a:spcPct val="0"/>
              </a:spcBef>
            </a:pPr>
            <a:r>
              <a:rPr lang="en-US" altLang="en-US" sz="2000" b="1" u="sng" smtClean="0">
                <a:solidFill>
                  <a:srgbClr val="CC3399"/>
                </a:solidFill>
              </a:rPr>
              <a:t>6 PGS. TS.</a:t>
            </a:r>
            <a:r>
              <a:rPr lang="en-US" altLang="en-US" sz="2000" smtClean="0"/>
              <a:t>: Hà Quang Thụy (KN), Nguyễn Hải Châu (nguyên CNBM), Nguyễn Hà Nam, Nguyễn Ngọc Hoá (CNBM), Nguyễn Trí Thành, Phan Xuân Hiếu (P CNK)</a:t>
            </a:r>
          </a:p>
          <a:p>
            <a:pPr lvl="1" eaLnBrk="1" hangingPunct="1">
              <a:spcBef>
                <a:spcPct val="0"/>
              </a:spcBef>
            </a:pPr>
            <a:r>
              <a:rPr lang="en-US" altLang="en-US" sz="2000" b="1" smtClean="0">
                <a:solidFill>
                  <a:srgbClr val="CC3399"/>
                </a:solidFill>
              </a:rPr>
              <a:t>7 (+3) TS.</a:t>
            </a:r>
            <a:r>
              <a:rPr lang="en-US" altLang="en-US" sz="2000" smtClean="0"/>
              <a:t>: Bùi Quang Hưng, Trần Trọng Hiếu, Nguyễn Thị Hậu (PCNBM), Trần Mai Vũ, Lê Hồng Hải, Dư Phương Hạnh, Lê Đức Trọng (3 TS ở nước ngoài: Nguyễn Thanh Sơn (Singapore) Vũ Tiến Thành (Úc), Trần Nam Khánh (Amazon, Đức))</a:t>
            </a:r>
          </a:p>
          <a:p>
            <a:pPr lvl="1" eaLnBrk="1" hangingPunct="1">
              <a:spcBef>
                <a:spcPct val="0"/>
              </a:spcBef>
            </a:pPr>
            <a:r>
              <a:rPr lang="en-US" altLang="en-US" sz="2000" b="1" u="sng" smtClean="0">
                <a:solidFill>
                  <a:srgbClr val="CC3399"/>
                </a:solidFill>
              </a:rPr>
              <a:t>8 ThS/NCS TS</a:t>
            </a:r>
            <a:r>
              <a:rPr lang="en-US" altLang="en-US" sz="2000" smtClean="0"/>
              <a:t>: Vũ Bá Duy, Phạm Cẩm Ngọc (NCS, Thụy Sỹ), Lê Hoàng Quỳnh (NCS), Phạm Hải Đăng, Vương Thị Hải Yến, Vương Thị Hồng, Nguyễn Thị </a:t>
            </a:r>
            <a:r>
              <a:rPr lang="en-US" altLang="en-US" sz="1800" smtClean="0"/>
              <a:t>Cẩm Vân, Phạm Thị Quỳnh Trang, Cấn Duy Cát.</a:t>
            </a:r>
          </a:p>
          <a:p>
            <a:pPr lvl="1" eaLnBrk="1" hangingPunct="1">
              <a:spcBef>
                <a:spcPct val="0"/>
              </a:spcBef>
            </a:pPr>
            <a:r>
              <a:rPr lang="en-US" altLang="en-US" sz="2000" b="1" u="sng" smtClean="0">
                <a:solidFill>
                  <a:srgbClr val="CC3399"/>
                </a:solidFill>
              </a:rPr>
              <a:t>3 Cử nhân</a:t>
            </a:r>
            <a:r>
              <a:rPr lang="en-US" altLang="en-US" sz="2000" smtClean="0"/>
              <a:t>: Nguyễn Thị Thu Trang</a:t>
            </a:r>
          </a:p>
          <a:p>
            <a:pPr eaLnBrk="1" hangingPunct="1">
              <a:lnSpc>
                <a:spcPct val="80000"/>
              </a:lnSpc>
            </a:pPr>
            <a:r>
              <a:rPr lang="en-US" altLang="en-US" sz="2400" smtClean="0">
                <a:cs typeface="Arial" charset="0"/>
              </a:rPr>
              <a:t>Giảng viên kiêm nhiệm</a:t>
            </a:r>
            <a:endParaRPr lang="en-US" altLang="en-US" sz="2400" smtClean="0"/>
          </a:p>
          <a:p>
            <a:pPr lvl="1" eaLnBrk="1" hangingPunct="1">
              <a:spcBef>
                <a:spcPct val="0"/>
              </a:spcBef>
            </a:pPr>
            <a:r>
              <a:rPr lang="en-US" altLang="en-US" sz="2000" smtClean="0"/>
              <a:t>TS. Nguyễn Tuệ: </a:t>
            </a:r>
            <a:r>
              <a:rPr lang="en-US" altLang="en-US" sz="2000" b="1" u="sng" smtClean="0">
                <a:solidFill>
                  <a:srgbClr val="CC3399"/>
                </a:solidFill>
              </a:rPr>
              <a:t>Chủ nhiệm BM đầu tiên</a:t>
            </a:r>
            <a:r>
              <a:rPr lang="en-US" altLang="en-US" sz="2000" smtClean="0"/>
              <a:t>, </a:t>
            </a:r>
          </a:p>
          <a:p>
            <a:pPr lvl="1" eaLnBrk="1" hangingPunct="1">
              <a:spcBef>
                <a:spcPct val="0"/>
              </a:spcBef>
            </a:pPr>
            <a:r>
              <a:rPr lang="en-US" altLang="en-US" sz="2000" smtClean="0">
                <a:cs typeface="Arial" charset="0"/>
              </a:rPr>
              <a:t>PGS. TS. Đỗ Văn Thành, Bộ KH-ĐT </a:t>
            </a:r>
          </a:p>
          <a:p>
            <a:pPr lvl="1" eaLnBrk="1" hangingPunct="1">
              <a:spcBef>
                <a:spcPct val="0"/>
              </a:spcBef>
            </a:pPr>
            <a:r>
              <a:rPr lang="en-US" altLang="en-US" sz="2000" smtClean="0">
                <a:cs typeface="Arial" charset="0"/>
              </a:rPr>
              <a:t>PGS. TSKH. Nguyễn Hùng Sơn, ĐH Warsawa, Ba Lan</a:t>
            </a:r>
          </a:p>
          <a:p>
            <a:pPr lvl="1" eaLnBrk="1" hangingPunct="1">
              <a:spcBef>
                <a:spcPct val="0"/>
              </a:spcBef>
            </a:pPr>
            <a:r>
              <a:rPr lang="en-US" altLang="en-US" sz="2000" smtClean="0">
                <a:cs typeface="Arial" charset="0"/>
              </a:rPr>
              <a:t>PGS. TSKH. Nguyễn Anh Linh, ĐH Warsawa, Ba Lan</a:t>
            </a:r>
          </a:p>
          <a:p>
            <a:pPr lvl="1" eaLnBrk="1" hangingPunct="1">
              <a:spcBef>
                <a:spcPct val="0"/>
              </a:spcBef>
            </a:pPr>
            <a:r>
              <a:rPr lang="en-US" altLang="en-US" sz="2000" smtClean="0">
                <a:cs typeface="Arial" charset="0"/>
              </a:rPr>
              <a:t>GS. TSKH. Đỗ Văn Tiến, ĐHQLvà CN Budapest, Hungaria</a:t>
            </a:r>
          </a:p>
          <a:p>
            <a:pPr lvl="1" eaLnBrk="1" hangingPunct="1">
              <a:spcBef>
                <a:spcPct val="0"/>
              </a:spcBef>
            </a:pPr>
            <a:r>
              <a:rPr lang="en-US" altLang="en-US" sz="2000" smtClean="0">
                <a:cs typeface="Arial" charset="0"/>
              </a:rPr>
              <a:t>PGS. TS. Nguyễn Cẩm Tú, ĐH Nam Kinh, Trung Quốc</a:t>
            </a:r>
          </a:p>
          <a:p>
            <a:pPr lvl="1" eaLnBrk="1" hangingPunct="1">
              <a:spcBef>
                <a:spcPct val="0"/>
              </a:spcBef>
            </a:pPr>
            <a:r>
              <a:rPr lang="en-US" altLang="en-US" sz="2000" smtClean="0">
                <a:cs typeface="Arial" charset="0"/>
              </a:rPr>
              <a:t>TS. Nguyễn Việt Cường, Viện JAIST, Nhật Bản </a:t>
            </a:r>
            <a:r>
              <a:rPr lang="en-US" altLang="en-US" sz="1600" smtClean="0">
                <a:cs typeface="Arial" charset="0"/>
              </a:rPr>
              <a:t>… </a:t>
            </a:r>
            <a:endParaRPr lang="en-US" altLang="en-US" sz="1600" smtClean="0"/>
          </a:p>
          <a:p>
            <a:pPr eaLnBrk="1" hangingPunct="1">
              <a:lnSpc>
                <a:spcPct val="80000"/>
              </a:lnSpc>
            </a:pPr>
            <a:endParaRPr lang="en-US" altLang="en-US"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315913" y="685800"/>
            <a:ext cx="7608887" cy="1914525"/>
          </a:xfrm>
        </p:spPr>
        <p:txBody>
          <a:bodyPr/>
          <a:lstStyle/>
          <a:p>
            <a:pPr eaLnBrk="1" hangingPunct="1"/>
            <a:r>
              <a:rPr lang="en-US" altLang="en-US" smtClean="0"/>
              <a:t>Nội dung</a:t>
            </a:r>
          </a:p>
        </p:txBody>
      </p:sp>
      <p:sp>
        <p:nvSpPr>
          <p:cNvPr id="17411" name="Rectangle 3"/>
          <p:cNvSpPr>
            <a:spLocks noGrp="1" noChangeArrowheads="1"/>
          </p:cNvSpPr>
          <p:nvPr>
            <p:ph type="subTitle" idx="1"/>
          </p:nvPr>
        </p:nvSpPr>
        <p:spPr>
          <a:xfrm>
            <a:off x="228600" y="3049588"/>
            <a:ext cx="7848600" cy="2362200"/>
          </a:xfrm>
        </p:spPr>
        <p:txBody>
          <a:bodyPr/>
          <a:lstStyle/>
          <a:p>
            <a:pPr marL="609600" indent="-609600" eaLnBrk="1" hangingPunct="1">
              <a:buFont typeface="Wingdings" pitchFamily="2" charset="2"/>
              <a:buAutoNum type="arabicPeriod"/>
            </a:pPr>
            <a:r>
              <a:rPr lang="en-US" altLang="en-US" sz="2800" smtClean="0"/>
              <a:t>Giới thiệu chung về ngành HTTT </a:t>
            </a:r>
          </a:p>
          <a:p>
            <a:pPr marL="609600" indent="-609600" eaLnBrk="1" hangingPunct="1">
              <a:buFont typeface="Wingdings" pitchFamily="2" charset="2"/>
              <a:buAutoNum type="arabicPeriod"/>
            </a:pPr>
            <a:r>
              <a:rPr lang="en-US" altLang="en-US" sz="2800" smtClean="0"/>
              <a:t>Bộ môn HTTT và Phòng Thí nghiệm </a:t>
            </a:r>
            <a:br>
              <a:rPr lang="en-US" altLang="en-US" sz="2800" smtClean="0"/>
            </a:br>
            <a:r>
              <a:rPr lang="en-US" altLang="en-US" sz="2800" smtClean="0"/>
              <a:t>Khoa học dữ liệu &amp; Công nghệ Tri thức</a:t>
            </a:r>
          </a:p>
          <a:p>
            <a:pPr marL="609600" indent="-609600" eaLnBrk="1" hangingPunct="1">
              <a:buFont typeface="Wingdings" pitchFamily="2" charset="2"/>
              <a:buAutoNum type="arabicPeriod"/>
            </a:pPr>
            <a:r>
              <a:rPr lang="en-US" altLang="en-US" sz="2800" smtClean="0"/>
              <a:t>Môn học CSHTTT và các nội dung chính</a:t>
            </a:r>
          </a:p>
          <a:p>
            <a:pPr marL="609600" indent="-609600" eaLnBrk="1" hangingPunct="1">
              <a:buFont typeface="Wingdings" pitchFamily="2" charset="2"/>
              <a:buAutoNum type="arabicPeriod"/>
            </a:pPr>
            <a:r>
              <a:rPr lang="en-US" altLang="en-US" sz="2800" smtClean="0"/>
              <a:t>Tổ chức thực hiện năm học 2018-2019</a:t>
            </a: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F29FD908-4AAD-4C82-984C-F994533F53AC}" type="slidenum">
              <a:rPr lang="en-US" altLang="en-US" sz="1000" smtClean="0"/>
              <a:pPr>
                <a:spcBef>
                  <a:spcPct val="0"/>
                </a:spcBef>
                <a:buClrTx/>
                <a:buSzTx/>
                <a:buFontTx/>
                <a:buNone/>
              </a:pPr>
              <a:t>2</a:t>
            </a:fld>
            <a:endParaRPr lang="en-US" altLang="en-US" sz="100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52400"/>
            <a:ext cx="8305800" cy="533400"/>
          </a:xfrm>
        </p:spPr>
        <p:txBody>
          <a:bodyPr/>
          <a:lstStyle/>
          <a:p>
            <a:pPr eaLnBrk="1" hangingPunct="1"/>
            <a:r>
              <a:rPr lang="en-US" altLang="en-US" smtClean="0"/>
              <a:t>Các hướng nghiên cứu chủ yếu</a:t>
            </a:r>
          </a:p>
        </p:txBody>
      </p:sp>
      <p:sp>
        <p:nvSpPr>
          <p:cNvPr id="3" name="Content Placeholder 2"/>
          <p:cNvSpPr>
            <a:spLocks noGrp="1"/>
          </p:cNvSpPr>
          <p:nvPr>
            <p:ph idx="1"/>
          </p:nvPr>
        </p:nvSpPr>
        <p:spPr>
          <a:xfrm>
            <a:off x="228600" y="914400"/>
            <a:ext cx="8305800" cy="3733800"/>
          </a:xfrm>
        </p:spPr>
        <p:txBody>
          <a:bodyPr/>
          <a:lstStyle/>
          <a:p>
            <a:pPr marL="514350" indent="-514350" eaLnBrk="1" hangingPunct="1">
              <a:lnSpc>
                <a:spcPct val="120000"/>
              </a:lnSpc>
              <a:buFont typeface="+mj-lt"/>
              <a:buAutoNum type="arabicPeriod"/>
              <a:defRPr/>
            </a:pPr>
            <a:r>
              <a:rPr lang="en-US" sz="2000" dirty="0"/>
              <a:t>Khoa học dữ liệu và Công nghệ Tri thức (Text/Web/Social Media/Process Mining), Phân tích kinh doanh</a:t>
            </a:r>
          </a:p>
          <a:p>
            <a:pPr marL="514350" indent="-514350" eaLnBrk="1" hangingPunct="1">
              <a:lnSpc>
                <a:spcPct val="120000"/>
              </a:lnSpc>
              <a:buFont typeface="+mj-lt"/>
              <a:buAutoNum type="arabicPeriod"/>
              <a:defRPr/>
            </a:pPr>
            <a:r>
              <a:rPr lang="en-US" sz="2000" dirty="0"/>
              <a:t>An toàn, an ninh thông tin</a:t>
            </a:r>
          </a:p>
          <a:p>
            <a:pPr marL="514350" indent="-514350" eaLnBrk="1" hangingPunct="1">
              <a:lnSpc>
                <a:spcPct val="120000"/>
              </a:lnSpc>
              <a:buFont typeface="+mj-lt"/>
              <a:buAutoNum type="arabicPeriod"/>
              <a:defRPr/>
            </a:pPr>
            <a:r>
              <a:rPr lang="en-US" sz="2000" dirty="0"/>
              <a:t>CSDL và kho dữ liệu: Hệ thống thông tin địa lý (Geographical Information Systems – GIS), Trực quan hóa dữ liệu (Data Visualization), Tích hợp dữ liệu (Data Integration), Hệ thống tính toán hướng dữ liệu (Data-incentive Computing Systems)</a:t>
            </a:r>
          </a:p>
          <a:p>
            <a:pPr marL="514350" indent="-514350" eaLnBrk="1" hangingPunct="1">
              <a:lnSpc>
                <a:spcPct val="120000"/>
              </a:lnSpc>
              <a:buFont typeface="+mj-lt"/>
              <a:buAutoNum type="arabicPeriod"/>
              <a:defRPr/>
            </a:pPr>
            <a:r>
              <a:rPr lang="en-US" sz="2000" dirty="0"/>
              <a:t>Tích hợp hệ thống thông minh (Smart System Integration), Tính toán hướng dịch vụ (Service Oriented Computing), Hệ thống dựa trên ngữ cảnh (Context-based Systems), Khoa học dịch vụ (Service Science)</a:t>
            </a:r>
          </a:p>
          <a:p>
            <a:pPr marL="0" indent="0" eaLnBrk="1" hangingPunct="1">
              <a:lnSpc>
                <a:spcPct val="120000"/>
              </a:lnSpc>
              <a:buFont typeface="Wingdings" pitchFamily="2" charset="2"/>
              <a:buNone/>
              <a:defRPr/>
            </a:pPr>
            <a:r>
              <a:rPr lang="en-US" sz="2400" dirty="0">
                <a:solidFill>
                  <a:srgbClr val="CC3399"/>
                </a:solidFill>
              </a:rPr>
              <a:t>Môi trường nghiên cứu: Sinh viên làm NCKH và khóa luận theo các chủ đề nghiên cứu và triển khai thời sự</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609600" y="2590800"/>
            <a:ext cx="7772400" cy="1271588"/>
          </a:xfrm>
        </p:spPr>
        <p:txBody>
          <a:bodyPr>
            <a:normAutofit/>
          </a:bodyPr>
          <a:lstStyle/>
          <a:p>
            <a:pPr>
              <a:defRPr/>
            </a:pPr>
            <a:r>
              <a:rPr lang="en-US" sz="3200" dirty="0" smtClean="0"/>
              <a:t>Môn học Cơ sơ </a:t>
            </a:r>
            <a:r>
              <a:rPr lang="en-US" sz="3200" dirty="0" err="1" smtClean="0"/>
              <a:t>httt</a:t>
            </a:r>
            <a:r>
              <a:rPr lang="en-US" sz="3200" dirty="0" smtClean="0"/>
              <a:t>:</a:t>
            </a:r>
            <a:br>
              <a:rPr lang="en-US" sz="3200" dirty="0" smtClean="0"/>
            </a:br>
            <a:r>
              <a:rPr lang="en-US" sz="3200" dirty="0" smtClean="0"/>
              <a:t>các nội dung chính</a:t>
            </a:r>
            <a:endParaRPr lang="en-US" sz="3200" dirty="0"/>
          </a:p>
        </p:txBody>
      </p:sp>
      <p:sp>
        <p:nvSpPr>
          <p:cNvPr id="36867" name="Text Placeholder 2"/>
          <p:cNvSpPr>
            <a:spLocks noGrp="1" noChangeArrowheads="1"/>
          </p:cNvSpPr>
          <p:nvPr>
            <p:ph type="body" idx="1"/>
          </p:nvPr>
        </p:nvSpPr>
        <p:spPr/>
        <p:txBody>
          <a:bodyPr/>
          <a:lstStyle/>
          <a:p>
            <a:endParaRPr lang="en-US" altLang="en-US" sz="2800" smtClean="0">
              <a:solidFill>
                <a:srgbClr val="FF0000"/>
              </a:solidFill>
            </a:endParaRPr>
          </a:p>
        </p:txBody>
      </p:sp>
      <p:sp>
        <p:nvSpPr>
          <p:cNvPr id="36868" name="Slide Number Placeholder 4"/>
          <p:cNvSpPr>
            <a:spLocks noGrp="1"/>
          </p:cNvSpPr>
          <p:nvPr>
            <p:ph type="sldNum" sz="quarter" idx="12"/>
          </p:nvPr>
        </p:nvSpPr>
        <p:spPr>
          <a:xfrm>
            <a:off x="8027988" y="246063"/>
            <a:ext cx="658812" cy="30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C0BC56-7133-4A87-9034-7BF7E866E0EC}" type="slidenum">
              <a:rPr lang="en-US" altLang="en-US" sz="1800" smtClean="0"/>
              <a:pPr/>
              <a:t>21</a:t>
            </a:fld>
            <a:endParaRPr lang="en-US" altLang="en-US" sz="1800" smtClean="0"/>
          </a:p>
        </p:txBody>
      </p:sp>
      <p:sp>
        <p:nvSpPr>
          <p:cNvPr id="36869" name="Date Placeholder 3"/>
          <p:cNvSpPr txBox="1">
            <a:spLocks/>
          </p:cNvSpPr>
          <p:nvPr/>
        </p:nvSpPr>
        <p:spPr bwMode="auto">
          <a:xfrm>
            <a:off x="6865938" y="6338888"/>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8DCAD8-CAEE-4F48-87BF-BD70E04D656D}" type="datetime4">
              <a:rPr lang="en-US" altLang="en-US" sz="1400">
                <a:solidFill>
                  <a:srgbClr val="FFFFFF"/>
                </a:solidFill>
              </a:rPr>
              <a:pPr eaLnBrk="1" hangingPunct="1"/>
              <a:t>March 23, 2021</a:t>
            </a:fld>
            <a:endParaRPr lang="en-US" altLang="en-US" sz="1400">
              <a:solidFill>
                <a:srgbClr val="FFFFFF"/>
              </a:solidFill>
            </a:endParaRPr>
          </a:p>
        </p:txBody>
      </p:sp>
    </p:spTree>
  </p:cSld>
  <p:clrMapOvr>
    <a:masterClrMapping/>
  </p:clrMapOvr>
  <p:transition spd="slow" advTm="681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76200" y="123825"/>
            <a:ext cx="8229600" cy="457200"/>
          </a:xfrm>
        </p:spPr>
        <p:txBody>
          <a:bodyPr/>
          <a:lstStyle/>
          <a:p>
            <a:pPr eaLnBrk="1" hangingPunct="1"/>
            <a:r>
              <a:rPr lang="en-US" altLang="en-US" sz="3200" smtClean="0">
                <a:solidFill>
                  <a:srgbClr val="C00000"/>
                </a:solidFill>
              </a:rPr>
              <a:t>Bảy môn học cốt lõi về HTTT</a:t>
            </a:r>
          </a:p>
        </p:txBody>
      </p:sp>
      <p:sp>
        <p:nvSpPr>
          <p:cNvPr id="378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1BE39F90-5409-4FBD-B4E8-5511695C2044}" type="slidenum">
              <a:rPr lang="en-US" altLang="en-US" sz="1000" smtClean="0">
                <a:solidFill>
                  <a:srgbClr val="FFFFFF"/>
                </a:solidFill>
                <a:latin typeface="Calibri" pitchFamily="34" charset="0"/>
              </a:rPr>
              <a:pPr>
                <a:spcBef>
                  <a:spcPct val="0"/>
                </a:spcBef>
                <a:buClrTx/>
                <a:buSzTx/>
                <a:buFontTx/>
                <a:buNone/>
              </a:pPr>
              <a:t>22</a:t>
            </a:fld>
            <a:endParaRPr lang="en-US" altLang="en-US" sz="1000" smtClean="0">
              <a:solidFill>
                <a:srgbClr val="FFFFFF"/>
              </a:solidFill>
              <a:latin typeface="Calibri" pitchFamily="34" charset="0"/>
            </a:endParaRPr>
          </a:p>
        </p:txBody>
      </p:sp>
      <p:cxnSp>
        <p:nvCxnSpPr>
          <p:cNvPr id="37892" name="Straight Connector 2"/>
          <p:cNvCxnSpPr>
            <a:cxnSpLocks noChangeShapeType="1"/>
          </p:cNvCxnSpPr>
          <p:nvPr/>
        </p:nvCxnSpPr>
        <p:spPr bwMode="auto">
          <a:xfrm flipH="1">
            <a:off x="400050" y="6248400"/>
            <a:ext cx="57150"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pic>
        <p:nvPicPr>
          <p:cNvPr id="3789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610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3"/>
          <p:cNvSpPr>
            <a:spLocks noChangeArrowheads="1"/>
          </p:cNvSpPr>
          <p:nvPr/>
        </p:nvSpPr>
        <p:spPr bwMode="auto">
          <a:xfrm>
            <a:off x="457200" y="4321175"/>
            <a:ext cx="8534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Các môn học lựa chọn ví dụ</a:t>
            </a:r>
          </a:p>
          <a:p>
            <a:r>
              <a:rPr lang="en-US" altLang="en-US"/>
              <a:t>Phát triển ứng dụng		: Application Development</a:t>
            </a:r>
          </a:p>
          <a:p>
            <a:r>
              <a:rPr lang="en-US" altLang="en-US"/>
              <a:t>Quản lý quy trình kinh doanh	: Business Process  Management</a:t>
            </a:r>
          </a:p>
          <a:p>
            <a:r>
              <a:rPr lang="en-US" altLang="en-US"/>
              <a:t>Hệ thống doanh nghiệp		: Enterprise Systems</a:t>
            </a:r>
          </a:p>
          <a:p>
            <a:r>
              <a:rPr lang="en-US" altLang="en-US"/>
              <a:t>Giới thiệu tương tác người – máy	: Introduction to Human-Computer Interaction</a:t>
            </a:r>
          </a:p>
          <a:p>
            <a:r>
              <a:rPr lang="en-US" altLang="en-US"/>
              <a:t>Kiểm toán và kiểm soát CNTT	: IT Audit and Controls</a:t>
            </a:r>
          </a:p>
          <a:p>
            <a:r>
              <a:rPr lang="en-US" altLang="en-US"/>
              <a:t>Đổi mới HTTT và Công nghệ mới	: IS Innovation and New Technologies</a:t>
            </a:r>
          </a:p>
          <a:p>
            <a:r>
              <a:rPr lang="en-US" altLang="en-US"/>
              <a:t>An toàn CNTT và Quản lý rủi ro	: IT Security and Risk Management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6200" y="123825"/>
            <a:ext cx="8229600" cy="457200"/>
          </a:xfrm>
        </p:spPr>
        <p:txBody>
          <a:bodyPr/>
          <a:lstStyle/>
          <a:p>
            <a:pPr eaLnBrk="1" hangingPunct="1"/>
            <a:r>
              <a:rPr lang="en-US" altLang="en-US" sz="3200" smtClean="0">
                <a:solidFill>
                  <a:srgbClr val="C00000"/>
                </a:solidFill>
              </a:rPr>
              <a:t>Thực thi hướng dẫn tại nước Mỹ</a:t>
            </a:r>
          </a:p>
        </p:txBody>
      </p:sp>
      <p:sp>
        <p:nvSpPr>
          <p:cNvPr id="389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FA4C29C2-9E21-4E4A-8B5F-F389F775AAA7}" type="slidenum">
              <a:rPr lang="en-US" altLang="en-US" sz="1000" smtClean="0">
                <a:solidFill>
                  <a:srgbClr val="FFFFFF"/>
                </a:solidFill>
                <a:latin typeface="Calibri" pitchFamily="34" charset="0"/>
              </a:rPr>
              <a:pPr>
                <a:spcBef>
                  <a:spcPct val="0"/>
                </a:spcBef>
                <a:buClrTx/>
                <a:buSzTx/>
                <a:buFontTx/>
                <a:buNone/>
              </a:pPr>
              <a:t>23</a:t>
            </a:fld>
            <a:endParaRPr lang="en-US" altLang="en-US" sz="1000" smtClean="0">
              <a:solidFill>
                <a:srgbClr val="FFFFFF"/>
              </a:solidFill>
              <a:latin typeface="Calibri" pitchFamily="34" charset="0"/>
            </a:endParaRPr>
          </a:p>
        </p:txBody>
      </p:sp>
      <p:cxnSp>
        <p:nvCxnSpPr>
          <p:cNvPr id="38916" name="Straight Connector 2"/>
          <p:cNvCxnSpPr>
            <a:cxnSpLocks noChangeShapeType="1"/>
          </p:cNvCxnSpPr>
          <p:nvPr/>
        </p:nvCxnSpPr>
        <p:spPr bwMode="auto">
          <a:xfrm flipH="1">
            <a:off x="400050" y="6248400"/>
            <a:ext cx="57150"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pic>
        <p:nvPicPr>
          <p:cNvPr id="3891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050" y="609600"/>
            <a:ext cx="84343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050" y="2895600"/>
            <a:ext cx="84343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267200"/>
            <a:ext cx="837723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6"/>
          <p:cNvSpPr>
            <a:spLocks noChangeArrowheads="1"/>
          </p:cNvSpPr>
          <p:nvPr/>
        </p:nvSpPr>
        <p:spPr bwMode="auto">
          <a:xfrm>
            <a:off x="457200" y="1612900"/>
            <a:ext cx="8377238" cy="215900"/>
          </a:xfrm>
          <a:prstGeom prst="rect">
            <a:avLst/>
          </a:prstGeom>
          <a:noFill/>
          <a:ln w="444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152400"/>
            <a:ext cx="8305800" cy="533400"/>
          </a:xfrm>
        </p:spPr>
        <p:txBody>
          <a:bodyPr/>
          <a:lstStyle/>
          <a:p>
            <a:pPr eaLnBrk="1" hangingPunct="1"/>
            <a:r>
              <a:rPr lang="en-US" altLang="en-US" sz="3200" smtClean="0">
                <a:solidFill>
                  <a:srgbClr val="C00000"/>
                </a:solidFill>
              </a:rPr>
              <a:t>Mục tiêu môn học Cơ sở HTTT</a:t>
            </a:r>
          </a:p>
        </p:txBody>
      </p:sp>
      <p:sp>
        <p:nvSpPr>
          <p:cNvPr id="3" name="Content Placeholder 2"/>
          <p:cNvSpPr>
            <a:spLocks noGrp="1"/>
          </p:cNvSpPr>
          <p:nvPr>
            <p:ph idx="1"/>
          </p:nvPr>
        </p:nvSpPr>
        <p:spPr>
          <a:xfrm>
            <a:off x="228600" y="838200"/>
            <a:ext cx="8305800" cy="4648200"/>
          </a:xfrm>
        </p:spPr>
        <p:txBody>
          <a:bodyPr/>
          <a:lstStyle/>
          <a:p>
            <a:pPr marL="0" indent="0" algn="just" eaLnBrk="1" hangingPunct="1">
              <a:spcBef>
                <a:spcPts val="0"/>
              </a:spcBef>
              <a:buFont typeface="Wingdings" pitchFamily="2" charset="2"/>
              <a:buNone/>
              <a:defRPr/>
            </a:pPr>
            <a:r>
              <a:rPr lang="en-US" sz="2400" dirty="0" smtClean="0"/>
              <a:t>Giúp </a:t>
            </a:r>
            <a:r>
              <a:rPr lang="vi-VN" sz="2400" dirty="0" smtClean="0"/>
              <a:t>sinh </a:t>
            </a:r>
            <a:r>
              <a:rPr lang="en-US" sz="2400" dirty="0" smtClean="0"/>
              <a:t>viên</a:t>
            </a:r>
          </a:p>
          <a:p>
            <a:pPr marL="0" indent="0" algn="just" eaLnBrk="1" hangingPunct="1">
              <a:spcBef>
                <a:spcPts val="0"/>
              </a:spcBef>
              <a:buFont typeface="Wingdings" pitchFamily="2" charset="2"/>
              <a:buNone/>
              <a:defRPr/>
            </a:pPr>
            <a:endParaRPr lang="vi-VN" sz="2400" dirty="0"/>
          </a:p>
          <a:p>
            <a:pPr marL="514350" indent="-514350" algn="just" eaLnBrk="1" hangingPunct="1">
              <a:spcBef>
                <a:spcPts val="400"/>
              </a:spcBef>
              <a:buSzPct val="100000"/>
              <a:buFont typeface="+mj-lt"/>
              <a:buAutoNum type="arabicPeriod"/>
              <a:defRPr/>
            </a:pPr>
            <a:r>
              <a:rPr lang="vi-VN" sz="2000" dirty="0" smtClean="0"/>
              <a:t>Hiểu </a:t>
            </a:r>
            <a:r>
              <a:rPr lang="vi-VN" sz="2000" dirty="0"/>
              <a:t>cách thức và lý do tại sao các </a:t>
            </a:r>
            <a:r>
              <a:rPr lang="en-US" sz="2000" dirty="0" smtClean="0"/>
              <a:t>HTTT </a:t>
            </a:r>
            <a:r>
              <a:rPr lang="vi-VN" sz="2000" dirty="0" smtClean="0"/>
              <a:t>được </a:t>
            </a:r>
            <a:r>
              <a:rPr lang="vi-VN" sz="2000" dirty="0"/>
              <a:t>sử dụng ngày nay.</a:t>
            </a:r>
          </a:p>
          <a:p>
            <a:pPr marL="514350" indent="-514350" algn="just" eaLnBrk="1" hangingPunct="1">
              <a:spcBef>
                <a:spcPts val="400"/>
              </a:spcBef>
              <a:buSzPct val="100000"/>
              <a:buFont typeface="+mj-lt"/>
              <a:buAutoNum type="arabicPeriod"/>
              <a:defRPr/>
            </a:pPr>
            <a:r>
              <a:rPr lang="vi-VN" sz="2000" dirty="0" smtClean="0"/>
              <a:t>Giải </a:t>
            </a:r>
            <a:r>
              <a:rPr lang="vi-VN" sz="2000" dirty="0"/>
              <a:t>thích về </a:t>
            </a:r>
            <a:r>
              <a:rPr lang="en-US" sz="2000" dirty="0" smtClean="0"/>
              <a:t>các thành phần </a:t>
            </a:r>
            <a:r>
              <a:rPr lang="vi-VN" sz="2000" dirty="0" smtClean="0"/>
              <a:t>công </a:t>
            </a:r>
            <a:r>
              <a:rPr lang="vi-VN" sz="2000" dirty="0"/>
              <a:t>nghệ, con người và </a:t>
            </a:r>
            <a:r>
              <a:rPr lang="vi-VN" sz="2000" dirty="0" smtClean="0"/>
              <a:t>tổ </a:t>
            </a:r>
            <a:r>
              <a:rPr lang="vi-VN" sz="2000" dirty="0"/>
              <a:t>chức của </a:t>
            </a:r>
            <a:r>
              <a:rPr lang="en-US" sz="2000" dirty="0" smtClean="0"/>
              <a:t>các HTTT</a:t>
            </a:r>
            <a:r>
              <a:rPr lang="vi-VN" sz="2000" dirty="0" smtClean="0"/>
              <a:t>.</a:t>
            </a:r>
            <a:endParaRPr lang="vi-VN" sz="2000" dirty="0"/>
          </a:p>
          <a:p>
            <a:pPr marL="514350" indent="-514350" algn="just" eaLnBrk="1" hangingPunct="1">
              <a:spcBef>
                <a:spcPts val="400"/>
              </a:spcBef>
              <a:buSzPct val="100000"/>
              <a:buFont typeface="+mj-lt"/>
              <a:buAutoNum type="arabicPeriod"/>
              <a:defRPr/>
            </a:pPr>
            <a:r>
              <a:rPr lang="vi-VN" sz="2000" dirty="0" smtClean="0"/>
              <a:t>Hiểu </a:t>
            </a:r>
            <a:r>
              <a:rPr lang="en-US" sz="2000" dirty="0" smtClean="0"/>
              <a:t>về </a:t>
            </a:r>
            <a:r>
              <a:rPr lang="vi-VN" sz="2000" dirty="0" smtClean="0"/>
              <a:t>toàn </a:t>
            </a:r>
            <a:r>
              <a:rPr lang="vi-VN" sz="2000" dirty="0"/>
              <a:t>cầu hóa và </a:t>
            </a:r>
            <a:r>
              <a:rPr lang="en-US" sz="2000" dirty="0" smtClean="0"/>
              <a:t>vai trò của </a:t>
            </a:r>
            <a:r>
              <a:rPr lang="vi-VN" sz="2000" dirty="0" smtClean="0"/>
              <a:t>các </a:t>
            </a:r>
            <a:r>
              <a:rPr lang="en-US" sz="2000" dirty="0" smtClean="0"/>
              <a:t>HTTT </a:t>
            </a:r>
            <a:r>
              <a:rPr lang="vi-VN" sz="2000" dirty="0" smtClean="0"/>
              <a:t>trong </a:t>
            </a:r>
            <a:r>
              <a:rPr lang="en-US" sz="2000" dirty="0" smtClean="0"/>
              <a:t>toàn cầu hóa</a:t>
            </a:r>
            <a:r>
              <a:rPr lang="vi-VN" sz="2000" dirty="0" smtClean="0"/>
              <a:t>.</a:t>
            </a:r>
            <a:endParaRPr lang="vi-VN" sz="2000" dirty="0"/>
          </a:p>
          <a:p>
            <a:pPr marL="514350" indent="-514350" algn="just" eaLnBrk="1" hangingPunct="1">
              <a:spcBef>
                <a:spcPts val="400"/>
              </a:spcBef>
              <a:buSzPct val="100000"/>
              <a:buFont typeface="+mj-lt"/>
              <a:buAutoNum type="arabicPeriod"/>
              <a:defRPr/>
            </a:pPr>
            <a:r>
              <a:rPr lang="vi-VN" sz="2000" dirty="0" smtClean="0"/>
              <a:t>Hiểu </a:t>
            </a:r>
            <a:r>
              <a:rPr lang="vi-VN" sz="2000" dirty="0"/>
              <a:t>cách </a:t>
            </a:r>
            <a:r>
              <a:rPr lang="en-US" sz="2000" dirty="0" smtClean="0"/>
              <a:t>thức </a:t>
            </a:r>
            <a:r>
              <a:rPr lang="vi-VN" sz="2000" dirty="0" smtClean="0"/>
              <a:t>các </a:t>
            </a:r>
            <a:r>
              <a:rPr lang="vi-VN" sz="2000" dirty="0"/>
              <a:t>doanh nghiệp </a:t>
            </a:r>
            <a:r>
              <a:rPr lang="vi-VN" sz="2000" dirty="0" smtClean="0"/>
              <a:t>sử </a:t>
            </a:r>
            <a:r>
              <a:rPr lang="vi-VN" sz="2000" dirty="0"/>
              <a:t>dụng các </a:t>
            </a:r>
            <a:r>
              <a:rPr lang="en-US" sz="2000" dirty="0" smtClean="0"/>
              <a:t>HTTT </a:t>
            </a:r>
            <a:r>
              <a:rPr lang="vi-VN" sz="2000" dirty="0" smtClean="0"/>
              <a:t>để </a:t>
            </a:r>
            <a:r>
              <a:rPr lang="vi-VN" sz="2000" dirty="0"/>
              <a:t>có lợi thế cạnh tranh </a:t>
            </a:r>
            <a:r>
              <a:rPr lang="en-US" sz="2000" dirty="0" smtClean="0"/>
              <a:t>đáp ứng nhu cầu </a:t>
            </a:r>
            <a:r>
              <a:rPr lang="vi-VN" sz="2000" dirty="0" smtClean="0"/>
              <a:t>cạnh </a:t>
            </a:r>
            <a:r>
              <a:rPr lang="vi-VN" sz="2000" dirty="0"/>
              <a:t>tranh.</a:t>
            </a:r>
          </a:p>
          <a:p>
            <a:pPr marL="514350" indent="-514350" algn="just" eaLnBrk="1" hangingPunct="1">
              <a:spcBef>
                <a:spcPts val="400"/>
              </a:spcBef>
              <a:buSzPct val="100000"/>
              <a:buFont typeface="+mj-lt"/>
              <a:buAutoNum type="arabicPeriod"/>
              <a:defRPr/>
            </a:pPr>
            <a:r>
              <a:rPr lang="vi-VN" sz="2000" dirty="0" smtClean="0"/>
              <a:t>Hiểu </a:t>
            </a:r>
            <a:r>
              <a:rPr lang="vi-VN" sz="2000" dirty="0"/>
              <a:t>giá trị của các khoản đầu tư </a:t>
            </a:r>
            <a:r>
              <a:rPr lang="en-US" sz="2000" dirty="0" smtClean="0"/>
              <a:t>HTTT </a:t>
            </a:r>
            <a:r>
              <a:rPr lang="vi-VN" sz="2000" dirty="0" smtClean="0"/>
              <a:t>cũng </a:t>
            </a:r>
            <a:r>
              <a:rPr lang="vi-VN" sz="2000" dirty="0"/>
              <a:t>như </a:t>
            </a:r>
            <a:r>
              <a:rPr lang="en-US" sz="2000" dirty="0" smtClean="0"/>
              <a:t>học được </a:t>
            </a:r>
            <a:r>
              <a:rPr lang="vi-VN" sz="2000" dirty="0" smtClean="0"/>
              <a:t>cách </a:t>
            </a:r>
            <a:r>
              <a:rPr lang="vi-VN" sz="2000" dirty="0"/>
              <a:t>xây dựng trường hợp kinh doanh cho một </a:t>
            </a:r>
            <a:r>
              <a:rPr lang="en-US" sz="2000" dirty="0" smtClean="0"/>
              <a:t>HTTT </a:t>
            </a:r>
            <a:r>
              <a:rPr lang="vi-VN" sz="2000" dirty="0" smtClean="0"/>
              <a:t>mới</a:t>
            </a:r>
            <a:r>
              <a:rPr lang="vi-VN" sz="2000" dirty="0"/>
              <a:t>, bao gồm ước tính cả chi phí và lợi ích.</a:t>
            </a:r>
          </a:p>
          <a:p>
            <a:pPr marL="514350" indent="-514350" algn="just" eaLnBrk="1" hangingPunct="1">
              <a:spcBef>
                <a:spcPts val="400"/>
              </a:spcBef>
              <a:buSzPct val="100000"/>
              <a:buFont typeface="+mj-lt"/>
              <a:buAutoNum type="arabicPeriod"/>
              <a:defRPr/>
            </a:pPr>
            <a:r>
              <a:rPr lang="vi-VN" sz="2000" dirty="0" smtClean="0"/>
              <a:t>Biết </a:t>
            </a:r>
            <a:r>
              <a:rPr lang="vi-VN" sz="2000" dirty="0"/>
              <a:t>các thành phần chính của cơ sở hạ tầng </a:t>
            </a:r>
            <a:r>
              <a:rPr lang="en-US" sz="2000" dirty="0" smtClean="0"/>
              <a:t>HTTT</a:t>
            </a:r>
            <a:endParaRPr lang="vi-VN" sz="2000" dirty="0"/>
          </a:p>
          <a:p>
            <a:pPr marL="514350" indent="-514350" algn="just" eaLnBrk="1" hangingPunct="1">
              <a:spcBef>
                <a:spcPts val="400"/>
              </a:spcBef>
              <a:buSzPct val="100000"/>
              <a:buFont typeface="+mj-lt"/>
              <a:buAutoNum type="arabicPeriod"/>
              <a:defRPr/>
            </a:pPr>
            <a:r>
              <a:rPr lang="vi-VN" sz="2000" dirty="0" smtClean="0"/>
              <a:t>Giảm </a:t>
            </a:r>
            <a:r>
              <a:rPr lang="vi-VN" sz="2000" dirty="0"/>
              <a:t>thiểu rủi ro cũng như lập kế hoạch và khắc phục sau thảm họa</a:t>
            </a:r>
            <a:r>
              <a:rPr lang="vi-VN" sz="2000" dirty="0" smtClean="0"/>
              <a:t>.</a:t>
            </a:r>
            <a:endParaRPr lang="vi-VN"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152400"/>
            <a:ext cx="8305800" cy="533400"/>
          </a:xfrm>
        </p:spPr>
        <p:txBody>
          <a:bodyPr/>
          <a:lstStyle/>
          <a:p>
            <a:pPr eaLnBrk="1" hangingPunct="1"/>
            <a:r>
              <a:rPr lang="en-US" altLang="en-US" sz="3200" smtClean="0">
                <a:solidFill>
                  <a:srgbClr val="C00000"/>
                </a:solidFill>
              </a:rPr>
              <a:t>Mục tiêu môn học Cơ sở HTTT</a:t>
            </a:r>
          </a:p>
        </p:txBody>
      </p:sp>
      <p:sp>
        <p:nvSpPr>
          <p:cNvPr id="40963" name="Content Placeholder 2"/>
          <p:cNvSpPr>
            <a:spLocks noGrp="1"/>
          </p:cNvSpPr>
          <p:nvPr>
            <p:ph idx="1"/>
          </p:nvPr>
        </p:nvSpPr>
        <p:spPr>
          <a:xfrm>
            <a:off x="381000" y="990600"/>
            <a:ext cx="8382000" cy="5410200"/>
          </a:xfrm>
        </p:spPr>
        <p:txBody>
          <a:bodyPr/>
          <a:lstStyle/>
          <a:p>
            <a:pPr marL="514350" indent="-514350" algn="just" eaLnBrk="1" hangingPunct="1">
              <a:spcBef>
                <a:spcPct val="0"/>
              </a:spcBef>
              <a:buSzPct val="100000"/>
              <a:buFont typeface="Arial" charset="0"/>
              <a:buAutoNum type="arabicPeriod" startAt="8"/>
            </a:pPr>
            <a:r>
              <a:rPr lang="vi-VN" altLang="en-US" sz="2000" smtClean="0"/>
              <a:t>Hiểu cách các </a:t>
            </a:r>
            <a:r>
              <a:rPr lang="en-US" altLang="en-US" sz="2000" smtClean="0"/>
              <a:t>HTTT tạo </a:t>
            </a:r>
            <a:r>
              <a:rPr lang="vi-VN" altLang="en-US" sz="2000" smtClean="0"/>
              <a:t>các hình thức thương mại mới giữa các cá nhân, tổ chức và chính phủ.</a:t>
            </a:r>
          </a:p>
          <a:p>
            <a:pPr marL="514350" indent="-514350" algn="just" eaLnBrk="1" hangingPunct="1">
              <a:spcBef>
                <a:spcPct val="0"/>
              </a:spcBef>
              <a:buSzPct val="100000"/>
              <a:buFont typeface="Arial" charset="0"/>
              <a:buAutoNum type="arabicPeriod" startAt="8"/>
            </a:pPr>
            <a:r>
              <a:rPr lang="en-US" altLang="en-US" sz="2000" smtClean="0"/>
              <a:t>N</a:t>
            </a:r>
            <a:r>
              <a:rPr lang="vi-VN" altLang="en-US" sz="2000" smtClean="0"/>
              <a:t>hận </a:t>
            </a:r>
            <a:r>
              <a:rPr lang="en-US" altLang="en-US" sz="2000" smtClean="0"/>
              <a:t>thức được </a:t>
            </a:r>
            <a:r>
              <a:rPr lang="vi-VN" altLang="en-US" sz="2000" smtClean="0"/>
              <a:t>các công nghệ mới nổi </a:t>
            </a:r>
            <a:r>
              <a:rPr lang="en-US" altLang="en-US" sz="2000" smtClean="0"/>
              <a:t>tạo ra </a:t>
            </a:r>
            <a:r>
              <a:rPr lang="vi-VN" altLang="en-US" sz="2000" smtClean="0"/>
              <a:t>các hình thức giao tiếp, hợp tác và hợp tác mới.</a:t>
            </a:r>
          </a:p>
          <a:p>
            <a:pPr marL="514350" indent="-514350" algn="just" eaLnBrk="1" hangingPunct="1">
              <a:spcBef>
                <a:spcPct val="0"/>
              </a:spcBef>
              <a:buSzPct val="100000"/>
              <a:buFont typeface="Arial" charset="0"/>
              <a:buAutoNum type="arabicPeriod" startAt="8"/>
            </a:pPr>
            <a:r>
              <a:rPr lang="vi-VN" altLang="en-US" sz="2000" smtClean="0"/>
              <a:t>Hiểu cách các loại </a:t>
            </a:r>
            <a:r>
              <a:rPr lang="en-US" altLang="en-US" sz="2000" smtClean="0"/>
              <a:t>HTTT </a:t>
            </a:r>
            <a:r>
              <a:rPr lang="vi-VN" altLang="en-US" sz="2000" smtClean="0"/>
              <a:t>cung cấp thông tin cần thiết để có được </a:t>
            </a:r>
            <a:r>
              <a:rPr lang="en-US" altLang="en-US" sz="2000" smtClean="0"/>
              <a:t>thông minh </a:t>
            </a:r>
            <a:r>
              <a:rPr lang="vi-VN" altLang="en-US" sz="2000" smtClean="0"/>
              <a:t>kinh doanh để hỗ trợ ra quyết định cho các cấp độ và chức năng khác nhau của tổ chức.</a:t>
            </a:r>
          </a:p>
          <a:p>
            <a:pPr marL="514350" indent="-514350" algn="just" eaLnBrk="1" hangingPunct="1">
              <a:spcBef>
                <a:spcPct val="0"/>
              </a:spcBef>
              <a:buSzPct val="100000"/>
              <a:buFont typeface="Arial" charset="0"/>
              <a:buAutoNum type="arabicPeriod" startAt="8"/>
            </a:pPr>
            <a:r>
              <a:rPr lang="vi-VN" altLang="en-US" sz="2000" smtClean="0"/>
              <a:t>Hiểu cách các hệ thống doanh nghiệp thúc đẩy mối quan hệ mạnh mẽ hơn với khách hàng và nhà cung cấp và cách các hệ thống này được sử dụng rộng rãi để thực thi cấu trúc </a:t>
            </a:r>
            <a:r>
              <a:rPr lang="en-US" altLang="en-US" sz="2000" smtClean="0"/>
              <a:t>và quy trình </a:t>
            </a:r>
            <a:r>
              <a:rPr lang="vi-VN" altLang="en-US" sz="2000" smtClean="0"/>
              <a:t>tổ chức</a:t>
            </a:r>
          </a:p>
          <a:p>
            <a:pPr marL="514350" indent="-514350" algn="just" eaLnBrk="1" hangingPunct="1">
              <a:spcBef>
                <a:spcPct val="0"/>
              </a:spcBef>
              <a:buSzPct val="100000"/>
              <a:buFont typeface="Arial" charset="0"/>
              <a:buAutoNum type="arabicPeriod" startAt="8"/>
            </a:pPr>
            <a:r>
              <a:rPr lang="vi-VN" altLang="en-US" sz="2000" smtClean="0"/>
              <a:t>Hiểu cách các tổ chức phát triển và tiếp </a:t>
            </a:r>
            <a:r>
              <a:rPr lang="en-US" altLang="en-US" sz="2000" smtClean="0"/>
              <a:t>nhận HTTT </a:t>
            </a:r>
            <a:r>
              <a:rPr lang="vi-VN" altLang="en-US" sz="2000" smtClean="0"/>
              <a:t>và công nghệ.</a:t>
            </a:r>
          </a:p>
          <a:p>
            <a:pPr marL="514350" indent="-514350" algn="just" eaLnBrk="1" hangingPunct="1">
              <a:spcBef>
                <a:spcPct val="0"/>
              </a:spcBef>
              <a:buSzPct val="100000"/>
              <a:buFont typeface="Arial" charset="0"/>
              <a:buAutoNum type="arabicPeriod" startAt="8"/>
            </a:pPr>
            <a:r>
              <a:rPr lang="vi-VN" altLang="en-US" sz="2000" smtClean="0"/>
              <a:t>Hiểu cách bảo mật tài nguyên </a:t>
            </a:r>
            <a:r>
              <a:rPr lang="en-US" altLang="en-US" sz="2000" smtClean="0"/>
              <a:t>HTTT</a:t>
            </a:r>
            <a:r>
              <a:rPr lang="vi-VN" altLang="en-US" sz="2000" smtClean="0"/>
              <a:t>, tập trung vào các biện pháp bảo vệ con người và công nghệ.</a:t>
            </a:r>
          </a:p>
          <a:p>
            <a:pPr marL="514350" indent="-514350" algn="just" eaLnBrk="1" hangingPunct="1">
              <a:spcBef>
                <a:spcPct val="0"/>
              </a:spcBef>
              <a:buSzPct val="100000"/>
              <a:buFont typeface="Arial" charset="0"/>
              <a:buAutoNum type="arabicPeriod" startAt="8"/>
            </a:pPr>
            <a:r>
              <a:rPr lang="vi-VN" altLang="en-US" sz="2000" smtClean="0"/>
              <a:t>Đánh giá các mối quan tâm về đạo đức mà các </a:t>
            </a:r>
            <a:r>
              <a:rPr lang="en-US" altLang="en-US" sz="2000" smtClean="0"/>
              <a:t>HTTT</a:t>
            </a:r>
            <a:r>
              <a:rPr lang="vi-VN" altLang="en-US" sz="2000" smtClean="0"/>
              <a:t> nêu lên trong xã hội và tác động của các </a:t>
            </a:r>
            <a:r>
              <a:rPr lang="en-US" altLang="en-US" sz="2000" smtClean="0"/>
              <a:t>HTTT </a:t>
            </a:r>
            <a:r>
              <a:rPr lang="vi-VN" altLang="en-US" sz="2000" smtClean="0"/>
              <a:t>đối với tội phạm, khủng bố và chiến tranh.</a:t>
            </a:r>
            <a:endParaRPr lang="en-US" altLang="en-US" sz="2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08F7DA34-5337-4DE4-95F4-F1CA07B4A2E7}" type="slidenum">
              <a:rPr lang="en-US" altLang="en-US" sz="1000" smtClean="0"/>
              <a:pPr>
                <a:spcBef>
                  <a:spcPct val="0"/>
                </a:spcBef>
                <a:buClrTx/>
                <a:buSzTx/>
                <a:buFontTx/>
                <a:buNone/>
              </a:pPr>
              <a:t>26</a:t>
            </a:fld>
            <a:endParaRPr lang="en-US" altLang="en-US" sz="1000" smtClean="0"/>
          </a:p>
        </p:txBody>
      </p:sp>
      <p:sp>
        <p:nvSpPr>
          <p:cNvPr id="6" name="Rectangle 3"/>
          <p:cNvSpPr txBox="1">
            <a:spLocks noChangeArrowheads="1"/>
          </p:cNvSpPr>
          <p:nvPr/>
        </p:nvSpPr>
        <p:spPr bwMode="auto">
          <a:xfrm>
            <a:off x="457200" y="914400"/>
            <a:ext cx="7620000" cy="5105400"/>
          </a:xfrm>
          <a:prstGeom prst="rect">
            <a:avLst/>
          </a:prstGeom>
          <a:noFill/>
          <a:ln w="9525">
            <a:noFill/>
            <a:miter lim="800000"/>
            <a:headEnd/>
            <a:tailEnd/>
          </a:ln>
        </p:spPr>
        <p:txBody>
          <a:bodyPr/>
          <a:lstStyle/>
          <a:p>
            <a:pPr marL="547688" lvl="1" indent="-342900" algn="just" eaLnBrk="1" hangingPunct="1">
              <a:spcBef>
                <a:spcPts val="600"/>
              </a:spcBef>
              <a:buClr>
                <a:schemeClr val="tx2"/>
              </a:buClr>
              <a:buSzPct val="110000"/>
              <a:buFont typeface="Wingdings" panose="05000000000000000000" pitchFamily="2" charset="2"/>
              <a:buChar char="§"/>
              <a:defRPr/>
            </a:pPr>
            <a:r>
              <a:rPr lang="en-US" altLang="en-US" sz="2000" dirty="0">
                <a:latin typeface="Arial" panose="020B0604020202020204" pitchFamily="34" charset="0"/>
              </a:rPr>
              <a:t>Nội dung dạy học</a:t>
            </a:r>
          </a:p>
          <a:p>
            <a:pPr marL="2400300" lvl="1" indent="-1257300" algn="just" eaLnBrk="1" hangingPunct="1">
              <a:spcBef>
                <a:spcPts val="0"/>
              </a:spcBef>
              <a:buClr>
                <a:schemeClr val="tx2"/>
              </a:buClr>
              <a:buSzPct val="110000"/>
              <a:buFont typeface="Wingdings" panose="05000000000000000000" pitchFamily="2" charset="2"/>
              <a:buNone/>
              <a:defRPr/>
            </a:pPr>
            <a:r>
              <a:rPr lang="vi-VN" sz="2000" dirty="0">
                <a:latin typeface="Arial" panose="020B0604020202020204" pitchFamily="34" charset="0"/>
              </a:rPr>
              <a:t>Chương 1. Giới thiệu chung về Hệ thống thông tin</a:t>
            </a:r>
            <a:r>
              <a:rPr lang="en-US" sz="2000" dirty="0">
                <a:latin typeface="Arial" panose="020B0604020202020204" pitchFamily="34" charset="0"/>
              </a:rPr>
              <a:t>,</a:t>
            </a:r>
          </a:p>
          <a:p>
            <a:pPr marL="2400300" lvl="1" indent="-1257300" algn="just" eaLnBrk="1" hangingPunct="1">
              <a:spcBef>
                <a:spcPts val="0"/>
              </a:spcBef>
              <a:buClr>
                <a:schemeClr val="tx2"/>
              </a:buClr>
              <a:buSzPct val="110000"/>
              <a:buFont typeface="Wingdings" panose="05000000000000000000" pitchFamily="2" charset="2"/>
              <a:buNone/>
              <a:defRPr/>
            </a:pPr>
            <a:r>
              <a:rPr lang="en-US" sz="2000" dirty="0" err="1">
                <a:latin typeface="Arial" panose="020B0604020202020204" pitchFamily="34" charset="0"/>
              </a:rPr>
              <a:t>Chương</a:t>
            </a:r>
            <a:r>
              <a:rPr lang="en-US" sz="2000" dirty="0">
                <a:latin typeface="Arial" panose="020B0604020202020204" pitchFamily="34" charset="0"/>
              </a:rPr>
              <a:t> 2. </a:t>
            </a:r>
            <a:r>
              <a:rPr lang="en-US" sz="2000" dirty="0" err="1">
                <a:latin typeface="Arial" panose="020B0604020202020204" pitchFamily="34" charset="0"/>
              </a:rPr>
              <a:t>Hệ</a:t>
            </a:r>
            <a:r>
              <a:rPr lang="en-US" sz="2000" dirty="0">
                <a:latin typeface="Arial" panose="020B0604020202020204" pitchFamily="34" charset="0"/>
              </a:rPr>
              <a:t> </a:t>
            </a:r>
            <a:r>
              <a:rPr lang="en-US" sz="2000" dirty="0" err="1">
                <a:latin typeface="Arial" panose="020B0604020202020204" pitchFamily="34" charset="0"/>
              </a:rPr>
              <a:t>thống</a:t>
            </a:r>
            <a:r>
              <a:rPr lang="en-US" sz="2000" dirty="0">
                <a:latin typeface="Arial" panose="020B0604020202020204" pitchFamily="34" charset="0"/>
              </a:rPr>
              <a:t> </a:t>
            </a:r>
            <a:r>
              <a:rPr lang="en-US" sz="2000" dirty="0" err="1">
                <a:latin typeface="Arial" panose="020B0604020202020204" pitchFamily="34" charset="0"/>
              </a:rPr>
              <a:t>thông</a:t>
            </a:r>
            <a:r>
              <a:rPr lang="en-US" sz="2000" dirty="0">
                <a:latin typeface="Arial" panose="020B0604020202020204" pitchFamily="34" charset="0"/>
              </a:rPr>
              <a:t> tin </a:t>
            </a:r>
            <a:r>
              <a:rPr lang="en-US" sz="2000" dirty="0" err="1">
                <a:latin typeface="Arial" panose="020B0604020202020204" pitchFamily="34" charset="0"/>
              </a:rPr>
              <a:t>trong</a:t>
            </a:r>
            <a:r>
              <a:rPr lang="en-US" sz="2000" dirty="0">
                <a:latin typeface="Arial" panose="020B0604020202020204" pitchFamily="34" charset="0"/>
              </a:rPr>
              <a:t> </a:t>
            </a:r>
            <a:r>
              <a:rPr lang="en-US" sz="2000" dirty="0" err="1">
                <a:latin typeface="Arial" panose="020B0604020202020204" pitchFamily="34" charset="0"/>
              </a:rPr>
              <a:t>tổ</a:t>
            </a:r>
            <a:r>
              <a:rPr lang="en-US" sz="2000" dirty="0">
                <a:latin typeface="Arial" panose="020B0604020202020204" pitchFamily="34" charset="0"/>
              </a:rPr>
              <a:t> </a:t>
            </a:r>
            <a:r>
              <a:rPr lang="en-US" sz="2000" dirty="0" err="1">
                <a:latin typeface="Arial" panose="020B0604020202020204" pitchFamily="34" charset="0"/>
              </a:rPr>
              <a:t>chức</a:t>
            </a:r>
            <a:endParaRPr lang="en-US" sz="2000" dirty="0">
              <a:latin typeface="Arial" panose="020B0604020202020204" pitchFamily="34" charset="0"/>
            </a:endParaRPr>
          </a:p>
          <a:p>
            <a:pPr marL="2400300" lvl="1" indent="-1257300" algn="just" eaLnBrk="1" hangingPunct="1">
              <a:spcBef>
                <a:spcPts val="0"/>
              </a:spcBef>
              <a:buClr>
                <a:schemeClr val="tx2"/>
              </a:buClr>
              <a:buSzPct val="110000"/>
              <a:buFont typeface="Wingdings" panose="05000000000000000000" pitchFamily="2" charset="2"/>
              <a:buNone/>
              <a:defRPr/>
            </a:pPr>
            <a:r>
              <a:rPr lang="vi-VN" sz="2000" dirty="0">
                <a:latin typeface="Arial" panose="020B0604020202020204" pitchFamily="34" charset="0"/>
              </a:rPr>
              <a:t>Chương </a:t>
            </a:r>
            <a:r>
              <a:rPr lang="en-US" sz="2000" dirty="0">
                <a:latin typeface="Arial" panose="020B0604020202020204" pitchFamily="34" charset="0"/>
              </a:rPr>
              <a:t>3</a:t>
            </a:r>
            <a:r>
              <a:rPr lang="vi-VN" sz="2000" dirty="0">
                <a:latin typeface="Arial" panose="020B0604020202020204" pitchFamily="34" charset="0"/>
              </a:rPr>
              <a:t>. </a:t>
            </a:r>
            <a:r>
              <a:rPr lang="en-US" sz="2000" dirty="0">
                <a:latin typeface="Arial" panose="020B0604020202020204" pitchFamily="34" charset="0"/>
              </a:rPr>
              <a:t>H</a:t>
            </a:r>
            <a:r>
              <a:rPr lang="vi-VN" sz="2000" dirty="0">
                <a:latin typeface="Arial" panose="020B0604020202020204" pitchFamily="34" charset="0"/>
              </a:rPr>
              <a:t>ệ thống </a:t>
            </a:r>
            <a:r>
              <a:rPr lang="en-US" sz="2000" dirty="0">
                <a:latin typeface="Arial" panose="020B0604020202020204" pitchFamily="34" charset="0"/>
              </a:rPr>
              <a:t>TM điện tử và TM di động</a:t>
            </a:r>
          </a:p>
          <a:p>
            <a:pPr marL="2400300" lvl="1" indent="-1257300" algn="just" eaLnBrk="1" hangingPunct="1">
              <a:spcBef>
                <a:spcPts val="0"/>
              </a:spcBef>
              <a:buClr>
                <a:schemeClr val="tx2"/>
              </a:buClr>
              <a:buSzPct val="110000"/>
              <a:defRPr/>
            </a:pPr>
            <a:r>
              <a:rPr lang="vi-VN" sz="2000" dirty="0">
                <a:latin typeface="Arial" panose="020B0604020202020204" pitchFamily="34" charset="0"/>
              </a:rPr>
              <a:t>Chương </a:t>
            </a:r>
            <a:r>
              <a:rPr lang="en-US" sz="2000" dirty="0">
                <a:latin typeface="Arial" panose="020B0604020202020204" pitchFamily="34" charset="0"/>
              </a:rPr>
              <a:t>4</a:t>
            </a:r>
            <a:r>
              <a:rPr lang="vi-VN" sz="2000" dirty="0">
                <a:latin typeface="Arial" panose="020B0604020202020204" pitchFamily="34" charset="0"/>
              </a:rPr>
              <a:t>.</a:t>
            </a:r>
            <a:r>
              <a:rPr lang="en-US" sz="2000" dirty="0">
                <a:latin typeface="Arial" panose="020B0604020202020204" pitchFamily="34" charset="0"/>
              </a:rPr>
              <a:t> Hệ thống xử lý giao dịch và hệ thống hoạch định nguồn lực doanh nghiệp</a:t>
            </a:r>
          </a:p>
          <a:p>
            <a:pPr marL="2400300" lvl="1" indent="-1257300" algn="just" eaLnBrk="1" hangingPunct="1">
              <a:spcBef>
                <a:spcPts val="0"/>
              </a:spcBef>
              <a:buClr>
                <a:schemeClr val="tx2"/>
              </a:buClr>
              <a:buSzPct val="110000"/>
              <a:buFont typeface="Wingdings" panose="05000000000000000000" pitchFamily="2" charset="2"/>
              <a:buNone/>
              <a:defRPr/>
            </a:pPr>
            <a:r>
              <a:rPr lang="en-US" sz="2000" dirty="0">
                <a:latin typeface="Arial" panose="020B0604020202020204" pitchFamily="34" charset="0"/>
              </a:rPr>
              <a:t>C</a:t>
            </a:r>
            <a:r>
              <a:rPr lang="vi-VN" sz="2000" dirty="0">
                <a:latin typeface="Arial" panose="020B0604020202020204" pitchFamily="34" charset="0"/>
              </a:rPr>
              <a:t>hương </a:t>
            </a:r>
            <a:r>
              <a:rPr lang="en-US" sz="2000" dirty="0">
                <a:latin typeface="Arial" panose="020B0604020202020204" pitchFamily="34" charset="0"/>
              </a:rPr>
              <a:t>5</a:t>
            </a:r>
            <a:r>
              <a:rPr lang="vi-VN" sz="2000" dirty="0">
                <a:latin typeface="Arial" panose="020B0604020202020204" pitchFamily="34" charset="0"/>
              </a:rPr>
              <a:t>. </a:t>
            </a:r>
            <a:r>
              <a:rPr lang="en-US" sz="2000" dirty="0">
                <a:latin typeface="Arial" panose="020B0604020202020204" pitchFamily="34" charset="0"/>
              </a:rPr>
              <a:t>H</a:t>
            </a:r>
            <a:r>
              <a:rPr lang="vi-VN" sz="2000" dirty="0">
                <a:latin typeface="Arial" panose="020B0604020202020204" pitchFamily="34" charset="0"/>
              </a:rPr>
              <a:t>ệ thống </a:t>
            </a:r>
            <a:r>
              <a:rPr lang="en-US" sz="2000" dirty="0">
                <a:latin typeface="Arial" panose="020B0604020202020204" pitchFamily="34" charset="0"/>
              </a:rPr>
              <a:t>quản lý thông tin và hỗ trợ ra quyết định</a:t>
            </a:r>
          </a:p>
          <a:p>
            <a:pPr marL="2400300" lvl="1" indent="-1257300" algn="just" eaLnBrk="1" hangingPunct="1">
              <a:spcBef>
                <a:spcPts val="0"/>
              </a:spcBef>
              <a:buClr>
                <a:schemeClr val="tx2"/>
              </a:buClr>
              <a:buSzPct val="110000"/>
              <a:defRPr/>
            </a:pPr>
            <a:r>
              <a:rPr lang="vi-VN" sz="2000" dirty="0">
                <a:latin typeface="Arial" panose="020B0604020202020204" pitchFamily="34" charset="0"/>
              </a:rPr>
              <a:t>Chương </a:t>
            </a:r>
            <a:r>
              <a:rPr lang="en-US" sz="2000" dirty="0">
                <a:latin typeface="Arial" panose="020B0604020202020204" pitchFamily="34" charset="0"/>
              </a:rPr>
              <a:t>6</a:t>
            </a:r>
            <a:r>
              <a:rPr lang="vi-VN" sz="2000" dirty="0">
                <a:latin typeface="Arial" panose="020B0604020202020204" pitchFamily="34" charset="0"/>
              </a:rPr>
              <a:t>.</a:t>
            </a:r>
            <a:r>
              <a:rPr lang="en-US" sz="2000" dirty="0">
                <a:latin typeface="Arial" panose="020B0604020202020204" pitchFamily="34" charset="0"/>
              </a:rPr>
              <a:t> Hệ thống Trí tuệ nhân tạo và hệ thống thông tin chuyên dụng</a:t>
            </a:r>
          </a:p>
          <a:p>
            <a:pPr marL="2400300" lvl="1" indent="-1257300" algn="just" eaLnBrk="1" hangingPunct="1">
              <a:spcBef>
                <a:spcPts val="0"/>
              </a:spcBef>
              <a:buClr>
                <a:schemeClr val="tx2"/>
              </a:buClr>
              <a:buSzPct val="110000"/>
              <a:buFont typeface="Wingdings" panose="05000000000000000000" pitchFamily="2" charset="2"/>
              <a:buNone/>
              <a:defRPr/>
            </a:pPr>
            <a:r>
              <a:rPr lang="en-US" sz="2000" dirty="0">
                <a:latin typeface="Arial" panose="020B0604020202020204" pitchFamily="34" charset="0"/>
              </a:rPr>
              <a:t>Chương 7. An toàn hệ thống thông tin</a:t>
            </a:r>
          </a:p>
          <a:p>
            <a:pPr marL="2400300" lvl="1" indent="-1257300" algn="just" eaLnBrk="1" hangingPunct="1">
              <a:spcBef>
                <a:spcPts val="0"/>
              </a:spcBef>
              <a:buClr>
                <a:schemeClr val="tx2"/>
              </a:buClr>
              <a:buSzPct val="110000"/>
              <a:buFont typeface="Wingdings" panose="05000000000000000000" pitchFamily="2" charset="2"/>
              <a:buNone/>
              <a:defRPr/>
            </a:pPr>
            <a:r>
              <a:rPr lang="vi-VN" sz="2000" dirty="0">
                <a:latin typeface="Arial" panose="020B0604020202020204" pitchFamily="34" charset="0"/>
              </a:rPr>
              <a:t>Chương 8. </a:t>
            </a:r>
            <a:r>
              <a:rPr lang="en-US" sz="2000" dirty="0">
                <a:latin typeface="Arial" panose="020B0604020202020204" pitchFamily="34" charset="0"/>
              </a:rPr>
              <a:t>Phát triển hệ thống (Khảo sát và phân tích),</a:t>
            </a:r>
          </a:p>
          <a:p>
            <a:pPr marL="2400300" lvl="1" indent="-1257300" algn="just" eaLnBrk="1" hangingPunct="1">
              <a:spcBef>
                <a:spcPts val="0"/>
              </a:spcBef>
              <a:buClr>
                <a:schemeClr val="tx2"/>
              </a:buClr>
              <a:buSzPct val="110000"/>
              <a:buFont typeface="Wingdings" panose="05000000000000000000" pitchFamily="2" charset="2"/>
              <a:buNone/>
              <a:defRPr/>
            </a:pPr>
            <a:r>
              <a:rPr lang="en-US" sz="2000" dirty="0">
                <a:latin typeface="Arial" panose="020B0604020202020204" pitchFamily="34" charset="0"/>
              </a:rPr>
              <a:t>Chương 9. Phát triển hệ thống (Thiết kế, Triển khai, Bảo trì và đáng giá)</a:t>
            </a:r>
          </a:p>
        </p:txBody>
      </p:sp>
      <p:sp>
        <p:nvSpPr>
          <p:cNvPr id="5" name="Rectangle 2"/>
          <p:cNvSpPr txBox="1">
            <a:spLocks noChangeArrowheads="1"/>
          </p:cNvSpPr>
          <p:nvPr/>
        </p:nvSpPr>
        <p:spPr bwMode="auto">
          <a:xfrm>
            <a:off x="-33338" y="68263"/>
            <a:ext cx="8229601"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eaLnBrk="1" hangingPunct="1">
              <a:defRPr/>
            </a:pPr>
            <a:r>
              <a:rPr lang="en-US" altLang="en-US" sz="3600" kern="0" dirty="0">
                <a:solidFill>
                  <a:srgbClr val="C00000"/>
                </a:solidFill>
              </a:rPr>
              <a:t>3</a:t>
            </a:r>
            <a:r>
              <a:rPr lang="en-US" altLang="en-US" sz="3600" kern="0" dirty="0" smtClean="0">
                <a:solidFill>
                  <a:srgbClr val="C00000"/>
                </a:solidFill>
              </a:rPr>
              <a:t>. </a:t>
            </a:r>
            <a:r>
              <a:rPr lang="en-US" altLang="en-US" sz="3600" kern="0" dirty="0" err="1" smtClean="0">
                <a:solidFill>
                  <a:srgbClr val="C00000"/>
                </a:solidFill>
              </a:rPr>
              <a:t>Các</a:t>
            </a:r>
            <a:r>
              <a:rPr lang="en-US" altLang="en-US" sz="3600" kern="0" dirty="0" smtClean="0">
                <a:solidFill>
                  <a:srgbClr val="C00000"/>
                </a:solidFill>
              </a:rPr>
              <a:t> </a:t>
            </a:r>
            <a:r>
              <a:rPr lang="en-US" altLang="en-US" sz="3600" kern="0" dirty="0" err="1" smtClean="0">
                <a:solidFill>
                  <a:srgbClr val="C00000"/>
                </a:solidFill>
              </a:rPr>
              <a:t>nội</a:t>
            </a:r>
            <a:r>
              <a:rPr lang="en-US" altLang="en-US" sz="3600" kern="0" dirty="0" smtClean="0">
                <a:solidFill>
                  <a:srgbClr val="C00000"/>
                </a:solidFill>
              </a:rPr>
              <a:t> dung </a:t>
            </a:r>
            <a:r>
              <a:rPr lang="en-US" altLang="en-US" sz="3600" kern="0" dirty="0" err="1" smtClean="0">
                <a:solidFill>
                  <a:srgbClr val="C00000"/>
                </a:solidFill>
              </a:rPr>
              <a:t>chính</a:t>
            </a:r>
            <a:endParaRPr lang="en-US" altLang="en-US" sz="3600" kern="0" dirty="0" smtClean="0">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304800" y="2590800"/>
            <a:ext cx="8534400" cy="1271588"/>
          </a:xfrm>
        </p:spPr>
        <p:txBody>
          <a:bodyPr>
            <a:normAutofit/>
          </a:bodyPr>
          <a:lstStyle/>
          <a:p>
            <a:pPr>
              <a:defRPr/>
            </a:pPr>
            <a:r>
              <a:rPr lang="en-US" sz="3200" dirty="0" smtClean="0"/>
              <a:t>Tổ chức dạy-học năm </a:t>
            </a:r>
            <a:r>
              <a:rPr lang="en-US" sz="3200" err="1" smtClean="0"/>
              <a:t>học</a:t>
            </a:r>
            <a:r>
              <a:rPr lang="en-US" sz="3200" smtClean="0"/>
              <a:t> 2020-2021</a:t>
            </a:r>
            <a:endParaRPr lang="en-US" sz="3200" dirty="0"/>
          </a:p>
        </p:txBody>
      </p:sp>
      <p:sp>
        <p:nvSpPr>
          <p:cNvPr id="43011" name="Slide Number Placeholder 4"/>
          <p:cNvSpPr>
            <a:spLocks noGrp="1"/>
          </p:cNvSpPr>
          <p:nvPr>
            <p:ph type="sldNum" sz="quarter" idx="12"/>
          </p:nvPr>
        </p:nvSpPr>
        <p:spPr>
          <a:xfrm>
            <a:off x="8027988" y="246063"/>
            <a:ext cx="658812" cy="30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54AB33-0D9C-4BAB-B42E-A644A74020FE}" type="slidenum">
              <a:rPr lang="en-US" altLang="en-US" sz="1800" smtClean="0"/>
              <a:pPr/>
              <a:t>27</a:t>
            </a:fld>
            <a:endParaRPr lang="en-US" altLang="en-US" sz="1800" smtClean="0"/>
          </a:p>
        </p:txBody>
      </p:sp>
      <p:sp>
        <p:nvSpPr>
          <p:cNvPr id="43012" name="Date Placeholder 3"/>
          <p:cNvSpPr txBox="1">
            <a:spLocks/>
          </p:cNvSpPr>
          <p:nvPr/>
        </p:nvSpPr>
        <p:spPr bwMode="auto">
          <a:xfrm>
            <a:off x="6865938" y="6338888"/>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9F0970-B4E1-4229-A48D-5F9F5E440A05}" type="datetime4">
              <a:rPr lang="en-US" altLang="en-US" sz="1400">
                <a:solidFill>
                  <a:srgbClr val="FFFFFF"/>
                </a:solidFill>
              </a:rPr>
              <a:pPr eaLnBrk="1" hangingPunct="1"/>
              <a:t>March 23, 2021</a:t>
            </a:fld>
            <a:endParaRPr lang="en-US" altLang="en-US" sz="1400">
              <a:solidFill>
                <a:srgbClr val="FFFFFF"/>
              </a:solidFill>
            </a:endParaRPr>
          </a:p>
        </p:txBody>
      </p:sp>
    </p:spTree>
  </p:cSld>
  <p:clrMapOvr>
    <a:masterClrMapping/>
  </p:clrMapOvr>
  <p:transition spd="slow" advTm="681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1371600"/>
            <a:ext cx="8001000" cy="5840413"/>
          </a:xfrm>
        </p:spPr>
        <p:txBody>
          <a:bodyPr/>
          <a:lstStyle/>
          <a:p>
            <a:pPr eaLnBrk="1" hangingPunct="1">
              <a:defRPr/>
            </a:pPr>
            <a:r>
              <a:rPr lang="en-US" altLang="en-US" sz="2400" u="sng" dirty="0" err="1" smtClean="0">
                <a:solidFill>
                  <a:srgbClr val="D60093"/>
                </a:solidFill>
              </a:rPr>
              <a:t>Tài</a:t>
            </a:r>
            <a:r>
              <a:rPr lang="en-US" altLang="en-US" sz="2400" u="sng" dirty="0" smtClean="0">
                <a:solidFill>
                  <a:srgbClr val="D60093"/>
                </a:solidFill>
              </a:rPr>
              <a:t> </a:t>
            </a:r>
            <a:r>
              <a:rPr lang="en-US" altLang="en-US" sz="2400" u="sng" dirty="0" err="1" smtClean="0">
                <a:solidFill>
                  <a:srgbClr val="D60093"/>
                </a:solidFill>
              </a:rPr>
              <a:t>liệu</a:t>
            </a:r>
            <a:r>
              <a:rPr lang="en-US" altLang="en-US" sz="2400" u="sng" dirty="0" smtClean="0">
                <a:solidFill>
                  <a:srgbClr val="D60093"/>
                </a:solidFill>
              </a:rPr>
              <a:t> </a:t>
            </a:r>
            <a:r>
              <a:rPr lang="en-US" altLang="en-US" sz="2400" u="sng" dirty="0" err="1" smtClean="0">
                <a:solidFill>
                  <a:srgbClr val="D60093"/>
                </a:solidFill>
              </a:rPr>
              <a:t>học</a:t>
            </a:r>
            <a:r>
              <a:rPr lang="en-US" altLang="en-US" sz="2400" u="sng" dirty="0" smtClean="0">
                <a:solidFill>
                  <a:srgbClr val="D60093"/>
                </a:solidFill>
              </a:rPr>
              <a:t> </a:t>
            </a:r>
            <a:r>
              <a:rPr lang="en-US" altLang="en-US" sz="2400" u="sng" dirty="0" err="1" smtClean="0">
                <a:solidFill>
                  <a:srgbClr val="D60093"/>
                </a:solidFill>
              </a:rPr>
              <a:t>tập</a:t>
            </a:r>
            <a:endParaRPr lang="en-US" altLang="en-US" sz="2400" u="sng" dirty="0" smtClean="0">
              <a:solidFill>
                <a:srgbClr val="D60093"/>
              </a:solidFill>
            </a:endParaRPr>
          </a:p>
          <a:p>
            <a:pPr marL="547688" lvl="1" indent="-342900" algn="just" eaLnBrk="1" hangingPunct="1">
              <a:spcBef>
                <a:spcPts val="600"/>
              </a:spcBef>
              <a:buClr>
                <a:schemeClr val="tx2"/>
              </a:buClr>
              <a:buSzPct val="110000"/>
              <a:buFont typeface="Wingdings" pitchFamily="2" charset="2"/>
              <a:buChar char="§"/>
              <a:defRPr/>
            </a:pPr>
            <a:r>
              <a:rPr lang="en-US" altLang="en-US" sz="2000" dirty="0" smtClean="0"/>
              <a:t>[Thuy18] Hà Quang Thụy và </a:t>
            </a:r>
            <a:r>
              <a:rPr lang="en-US" altLang="en-US" sz="2000" dirty="0" err="1" smtClean="0"/>
              <a:t>Nguyễn</a:t>
            </a:r>
            <a:r>
              <a:rPr lang="en-US" altLang="en-US" sz="2000" dirty="0" smtClean="0"/>
              <a:t> Ngọc Hóa. </a:t>
            </a:r>
            <a:r>
              <a:rPr lang="en-US" altLang="en-US" sz="2000" i="1" dirty="0" smtClean="0"/>
              <a:t>Giáo trình Cơ sở hệ thống thông tin. </a:t>
            </a:r>
            <a:r>
              <a:rPr lang="en-US" altLang="en-US" sz="2000" dirty="0" smtClean="0"/>
              <a:t>NXB ĐHQGHN, 2018</a:t>
            </a:r>
          </a:p>
          <a:p>
            <a:pPr marL="547688" lvl="1" indent="-342900" algn="just" eaLnBrk="1" hangingPunct="1">
              <a:spcBef>
                <a:spcPts val="600"/>
              </a:spcBef>
              <a:buClr>
                <a:schemeClr val="tx2"/>
              </a:buClr>
              <a:buSzPct val="110000"/>
              <a:buFont typeface="Wingdings" pitchFamily="2" charset="2"/>
              <a:buChar char="§"/>
              <a:defRPr/>
            </a:pPr>
            <a:endParaRPr lang="en-US" altLang="en-US" sz="2000" dirty="0" smtClean="0"/>
          </a:p>
          <a:p>
            <a:pPr eaLnBrk="1" hangingPunct="1">
              <a:defRPr/>
            </a:pPr>
            <a:r>
              <a:rPr lang="en-US" altLang="en-US" sz="2400" u="sng" dirty="0" err="1" smtClean="0">
                <a:solidFill>
                  <a:srgbClr val="D60093"/>
                </a:solidFill>
              </a:rPr>
              <a:t>Học</a:t>
            </a:r>
            <a:r>
              <a:rPr lang="en-US" altLang="en-US" sz="2400" u="sng" dirty="0" smtClean="0">
                <a:solidFill>
                  <a:srgbClr val="D60093"/>
                </a:solidFill>
              </a:rPr>
              <a:t> </a:t>
            </a:r>
            <a:r>
              <a:rPr lang="en-US" altLang="en-US" sz="2400" u="sng" dirty="0" err="1" smtClean="0">
                <a:solidFill>
                  <a:srgbClr val="D60093"/>
                </a:solidFill>
              </a:rPr>
              <a:t>liệu</a:t>
            </a:r>
            <a:r>
              <a:rPr lang="en-US" altLang="en-US" sz="2400" u="sng" dirty="0" smtClean="0">
                <a:solidFill>
                  <a:srgbClr val="D60093"/>
                </a:solidFill>
              </a:rPr>
              <a:t> </a:t>
            </a:r>
            <a:r>
              <a:rPr lang="en-US" altLang="en-US" sz="2400" u="sng" dirty="0" err="1" smtClean="0">
                <a:solidFill>
                  <a:srgbClr val="D60093"/>
                </a:solidFill>
              </a:rPr>
              <a:t>bài</a:t>
            </a:r>
            <a:r>
              <a:rPr lang="en-US" altLang="en-US" sz="2400" u="sng" dirty="0" smtClean="0">
                <a:solidFill>
                  <a:srgbClr val="D60093"/>
                </a:solidFill>
              </a:rPr>
              <a:t> </a:t>
            </a:r>
            <a:r>
              <a:rPr lang="en-US" altLang="en-US" sz="2400" u="sng" dirty="0" err="1" smtClean="0">
                <a:solidFill>
                  <a:srgbClr val="D60093"/>
                </a:solidFill>
              </a:rPr>
              <a:t>giảng</a:t>
            </a:r>
            <a:endParaRPr lang="en-US" altLang="en-US" sz="2400" u="sng" dirty="0">
              <a:solidFill>
                <a:srgbClr val="D60093"/>
              </a:solidFill>
            </a:endParaRPr>
          </a:p>
          <a:p>
            <a:pPr marL="547688" lvl="1" indent="-342900" algn="just" eaLnBrk="1" hangingPunct="1">
              <a:spcBef>
                <a:spcPts val="0"/>
              </a:spcBef>
              <a:buClr>
                <a:schemeClr val="tx2"/>
              </a:buClr>
              <a:buSzPct val="110000"/>
              <a:buFont typeface="Wingdings" pitchFamily="2" charset="2"/>
              <a:buChar char="§"/>
              <a:defRPr/>
            </a:pPr>
            <a:r>
              <a:rPr lang="en-US" sz="2400" dirty="0">
                <a:solidFill>
                  <a:srgbClr val="002060"/>
                </a:solidFill>
              </a:rPr>
              <a:t>http://www.coltech.vnu.edu.vn/~thuyhq/courses.html</a:t>
            </a:r>
            <a:endParaRPr lang="en-US" sz="2400" dirty="0" smtClean="0">
              <a:solidFill>
                <a:srgbClr val="002060"/>
              </a:solidFill>
            </a:endParaRPr>
          </a:p>
          <a:p>
            <a:pPr marL="204788" lvl="1" indent="0" algn="just" eaLnBrk="1" hangingPunct="1">
              <a:spcBef>
                <a:spcPts val="0"/>
              </a:spcBef>
              <a:buClr>
                <a:schemeClr val="tx2"/>
              </a:buClr>
              <a:buSzPct val="110000"/>
              <a:buFont typeface="Wingdings" pitchFamily="2" charset="2"/>
              <a:buNone/>
              <a:defRPr/>
            </a:pPr>
            <a:r>
              <a:rPr lang="en-US" altLang="en-US" sz="2000" dirty="0" smtClean="0"/>
              <a:t>     </a:t>
            </a:r>
            <a:r>
              <a:rPr lang="en-US" altLang="en-US" sz="2000" b="1" dirty="0" smtClean="0">
                <a:solidFill>
                  <a:srgbClr val="C00000"/>
                </a:solidFill>
              </a:rPr>
              <a:t>(</a:t>
            </a:r>
            <a:r>
              <a:rPr lang="en-US" altLang="en-US" sz="2000" b="1" dirty="0" err="1" smtClean="0">
                <a:solidFill>
                  <a:srgbClr val="C00000"/>
                </a:solidFill>
              </a:rPr>
              <a:t>đang</a:t>
            </a:r>
            <a:r>
              <a:rPr lang="en-US" altLang="en-US" sz="2000" b="1" dirty="0" smtClean="0">
                <a:solidFill>
                  <a:srgbClr val="C00000"/>
                </a:solidFill>
              </a:rPr>
              <a:t> </a:t>
            </a:r>
            <a:r>
              <a:rPr lang="en-US" altLang="en-US" sz="2000" b="1" dirty="0" err="1" smtClean="0">
                <a:solidFill>
                  <a:srgbClr val="C00000"/>
                </a:solidFill>
              </a:rPr>
              <a:t>cập</a:t>
            </a:r>
            <a:r>
              <a:rPr lang="en-US" altLang="en-US" sz="2000" b="1" dirty="0" smtClean="0">
                <a:solidFill>
                  <a:srgbClr val="C00000"/>
                </a:solidFill>
              </a:rPr>
              <a:t> </a:t>
            </a:r>
            <a:r>
              <a:rPr lang="en-US" altLang="en-US" sz="2000" b="1" dirty="0" err="1" smtClean="0">
                <a:solidFill>
                  <a:srgbClr val="C00000"/>
                </a:solidFill>
              </a:rPr>
              <a:t>nhật</a:t>
            </a:r>
            <a:r>
              <a:rPr lang="en-US" altLang="en-US" sz="2000" b="1" dirty="0" smtClean="0">
                <a:solidFill>
                  <a:srgbClr val="C00000"/>
                </a:solidFill>
              </a:rPr>
              <a:t> </a:t>
            </a:r>
            <a:r>
              <a:rPr lang="en-US" altLang="en-US" sz="2000" b="1" dirty="0" err="1" smtClean="0">
                <a:solidFill>
                  <a:srgbClr val="C00000"/>
                </a:solidFill>
              </a:rPr>
              <a:t>tiếp</a:t>
            </a:r>
            <a:r>
              <a:rPr lang="en-US" altLang="en-US" sz="2000" b="1" dirty="0" smtClean="0">
                <a:solidFill>
                  <a:srgbClr val="C00000"/>
                </a:solidFill>
              </a:rPr>
              <a:t>)</a:t>
            </a:r>
          </a:p>
          <a:p>
            <a:pPr marL="547688" lvl="1" indent="-342900" algn="just" eaLnBrk="1" hangingPunct="1">
              <a:spcBef>
                <a:spcPts val="600"/>
              </a:spcBef>
              <a:buClr>
                <a:schemeClr val="tx2"/>
              </a:buClr>
              <a:buSzPct val="110000"/>
              <a:buFont typeface="Wingdings" pitchFamily="2" charset="2"/>
              <a:buChar char="§"/>
              <a:defRPr/>
            </a:pPr>
            <a:endParaRPr lang="en-US" altLang="en-US" sz="2000" dirty="0"/>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3EF64E2F-43CB-43DA-99FC-B9D8F06A91A7}" type="slidenum">
              <a:rPr lang="en-US" altLang="en-US" sz="1000" smtClean="0"/>
              <a:pPr>
                <a:spcBef>
                  <a:spcPct val="0"/>
                </a:spcBef>
                <a:buClrTx/>
                <a:buSzTx/>
                <a:buFontTx/>
                <a:buNone/>
              </a:pPr>
              <a:t>28</a:t>
            </a:fld>
            <a:endParaRPr lang="en-US" altLang="en-US" sz="1000" smtClean="0"/>
          </a:p>
        </p:txBody>
      </p:sp>
      <p:sp>
        <p:nvSpPr>
          <p:cNvPr id="44036" name="Rectangle 2"/>
          <p:cNvSpPr>
            <a:spLocks noGrp="1" noChangeArrowheads="1"/>
          </p:cNvSpPr>
          <p:nvPr>
            <p:ph type="title" idx="4294967295"/>
          </p:nvPr>
        </p:nvSpPr>
        <p:spPr>
          <a:xfrm>
            <a:off x="304800" y="76200"/>
            <a:ext cx="7696200" cy="533400"/>
          </a:xfrm>
        </p:spPr>
        <p:txBody>
          <a:bodyPr/>
          <a:lstStyle/>
          <a:p>
            <a:pPr eaLnBrk="1" hangingPunct="1"/>
            <a:r>
              <a:rPr lang="en-US" altLang="en-US" sz="3600" smtClean="0"/>
              <a:t>Tài liệu học tập</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304800" y="76200"/>
            <a:ext cx="8839200" cy="533400"/>
          </a:xfrm>
        </p:spPr>
        <p:txBody>
          <a:bodyPr/>
          <a:lstStyle/>
          <a:p>
            <a:pPr eaLnBrk="1" hangingPunct="1"/>
            <a:r>
              <a:rPr lang="en-US" altLang="en-US" sz="3600" smtClean="0"/>
              <a:t>Tiểu luận</a:t>
            </a:r>
          </a:p>
        </p:txBody>
      </p:sp>
      <p:sp>
        <p:nvSpPr>
          <p:cNvPr id="36867" name="Rectangle 3"/>
          <p:cNvSpPr>
            <a:spLocks noGrp="1" noChangeArrowheads="1"/>
          </p:cNvSpPr>
          <p:nvPr>
            <p:ph type="body" idx="4294967295"/>
          </p:nvPr>
        </p:nvSpPr>
        <p:spPr>
          <a:xfrm>
            <a:off x="304800" y="533400"/>
            <a:ext cx="8686800" cy="5715000"/>
          </a:xfrm>
        </p:spPr>
        <p:txBody>
          <a:bodyPr/>
          <a:lstStyle/>
          <a:p>
            <a:pPr eaLnBrk="1" hangingPunct="1">
              <a:lnSpc>
                <a:spcPct val="90000"/>
              </a:lnSpc>
              <a:defRPr/>
            </a:pPr>
            <a:r>
              <a:rPr lang="en-US" altLang="en-US" sz="2800" b="1" dirty="0" err="1" smtClean="0">
                <a:solidFill>
                  <a:srgbClr val="D60093"/>
                </a:solidFill>
              </a:rPr>
              <a:t>Tài</a:t>
            </a:r>
            <a:r>
              <a:rPr lang="en-US" altLang="en-US" sz="2800" b="1" dirty="0" smtClean="0">
                <a:solidFill>
                  <a:srgbClr val="D60093"/>
                </a:solidFill>
              </a:rPr>
              <a:t> </a:t>
            </a:r>
            <a:r>
              <a:rPr lang="en-US" altLang="en-US" sz="2800" b="1" dirty="0" err="1" smtClean="0">
                <a:solidFill>
                  <a:srgbClr val="D60093"/>
                </a:solidFill>
              </a:rPr>
              <a:t>liệu</a:t>
            </a:r>
            <a:r>
              <a:rPr lang="en-US" altLang="en-US" sz="2800" b="1" dirty="0" smtClean="0">
                <a:solidFill>
                  <a:srgbClr val="D60093"/>
                </a:solidFill>
              </a:rPr>
              <a:t> </a:t>
            </a:r>
            <a:r>
              <a:rPr lang="en-US" altLang="en-US" sz="2800" b="1" dirty="0" err="1" smtClean="0">
                <a:solidFill>
                  <a:srgbClr val="D60093"/>
                </a:solidFill>
              </a:rPr>
              <a:t>tiểu</a:t>
            </a:r>
            <a:r>
              <a:rPr lang="en-US" altLang="en-US" sz="2800" b="1" dirty="0" smtClean="0">
                <a:solidFill>
                  <a:srgbClr val="D60093"/>
                </a:solidFill>
              </a:rPr>
              <a:t> </a:t>
            </a:r>
            <a:r>
              <a:rPr lang="en-US" altLang="en-US" sz="2800" b="1" dirty="0" err="1" smtClean="0">
                <a:solidFill>
                  <a:srgbClr val="D60093"/>
                </a:solidFill>
              </a:rPr>
              <a:t>luận</a:t>
            </a:r>
            <a:r>
              <a:rPr lang="en-US" altLang="en-US" sz="2800" b="1" dirty="0" smtClean="0">
                <a:solidFill>
                  <a:srgbClr val="D60093"/>
                </a:solidFill>
              </a:rPr>
              <a:t> </a:t>
            </a:r>
            <a:r>
              <a:rPr lang="en-US" altLang="en-US" sz="2800" b="1" dirty="0" err="1" smtClean="0">
                <a:solidFill>
                  <a:srgbClr val="D60093"/>
                </a:solidFill>
              </a:rPr>
              <a:t>và</a:t>
            </a:r>
            <a:r>
              <a:rPr lang="en-US" altLang="en-US" sz="2800" b="1" dirty="0" smtClean="0">
                <a:solidFill>
                  <a:srgbClr val="D60093"/>
                </a:solidFill>
              </a:rPr>
              <a:t> </a:t>
            </a:r>
            <a:r>
              <a:rPr lang="en-US" altLang="en-US" sz="2800" b="1" dirty="0" err="1" smtClean="0">
                <a:solidFill>
                  <a:srgbClr val="D60093"/>
                </a:solidFill>
              </a:rPr>
              <a:t>bài</a:t>
            </a:r>
            <a:r>
              <a:rPr lang="en-US" altLang="en-US" sz="2800" b="1" dirty="0" smtClean="0">
                <a:solidFill>
                  <a:srgbClr val="D60093"/>
                </a:solidFill>
              </a:rPr>
              <a:t> </a:t>
            </a:r>
            <a:r>
              <a:rPr lang="en-US" altLang="en-US" sz="2800" b="1" dirty="0" err="1" smtClean="0">
                <a:solidFill>
                  <a:srgbClr val="D60093"/>
                </a:solidFill>
              </a:rPr>
              <a:t>tập</a:t>
            </a:r>
            <a:r>
              <a:rPr lang="en-US" altLang="en-US" sz="2800" b="1" dirty="0" smtClean="0">
                <a:solidFill>
                  <a:srgbClr val="D60093"/>
                </a:solidFill>
              </a:rPr>
              <a:t> </a:t>
            </a:r>
            <a:r>
              <a:rPr lang="en-US" altLang="en-US" sz="2800" b="1" dirty="0" err="1" smtClean="0">
                <a:solidFill>
                  <a:srgbClr val="D60093"/>
                </a:solidFill>
              </a:rPr>
              <a:t>lớn</a:t>
            </a:r>
            <a:endParaRPr lang="en-US" altLang="en-US" sz="2800" b="1" dirty="0" smtClean="0">
              <a:solidFill>
                <a:srgbClr val="D60093"/>
              </a:solidFill>
            </a:endParaRPr>
          </a:p>
          <a:p>
            <a:pPr marL="1028700" algn="just" eaLnBrk="1" hangingPunct="1">
              <a:spcBef>
                <a:spcPts val="200"/>
              </a:spcBef>
              <a:buFont typeface="Wingdings" pitchFamily="2" charset="2"/>
              <a:buNone/>
              <a:defRPr/>
            </a:pPr>
            <a:r>
              <a:rPr lang="en-US" sz="1800"/>
              <a:t>Mariusz Soltanifar, Mathew Hughes, Lutz Göcke. Digital Entrepreneurship: Impact on Business and Society. Springer, 2021. (15 sinh viên)</a:t>
            </a:r>
          </a:p>
          <a:p>
            <a:pPr marL="1028700" algn="just" eaLnBrk="1" hangingPunct="1">
              <a:spcBef>
                <a:spcPts val="200"/>
              </a:spcBef>
              <a:buFont typeface="Wingdings" pitchFamily="2" charset="2"/>
              <a:buNone/>
              <a:defRPr/>
            </a:pPr>
            <a:r>
              <a:rPr lang="en-US" sz="1800"/>
              <a:t>Turan Paksoy, Sadia Samar Ali, Cigdem Gonul Kochan. Logistics 4.0: Digital Transformation of Supply Chain Management. CRC, 2020 (15 sinh viên)</a:t>
            </a:r>
          </a:p>
          <a:p>
            <a:pPr marL="1028700" algn="just" eaLnBrk="1" hangingPunct="1">
              <a:spcBef>
                <a:spcPts val="200"/>
              </a:spcBef>
              <a:buFont typeface="Wingdings" pitchFamily="2" charset="2"/>
              <a:buNone/>
              <a:defRPr/>
            </a:pPr>
            <a:r>
              <a:rPr lang="en-US" sz="1800"/>
              <a:t>Wided Batat. Experiential Marketing: Case Studies in Customer Experience. Routledge, 2021. (13 sinh viên)</a:t>
            </a:r>
          </a:p>
          <a:p>
            <a:pPr marL="1028700" algn="just" eaLnBrk="1" hangingPunct="1">
              <a:spcBef>
                <a:spcPts val="200"/>
              </a:spcBef>
              <a:buFont typeface="Wingdings" pitchFamily="2" charset="2"/>
              <a:buNone/>
              <a:defRPr/>
            </a:pPr>
            <a:r>
              <a:rPr lang="en-US" sz="1800"/>
              <a:t>Jérôme Baray, Gérard Cliquet. Location-based </a:t>
            </a:r>
            <a:r>
              <a:rPr lang="en-US" sz="1800" smtClean="0"/>
              <a:t>marketing: geomarketing </a:t>
            </a:r>
            <a:r>
              <a:rPr lang="en-US" sz="1800"/>
              <a:t>and geolocation.  Wiley, 2020 (10 sinh viên</a:t>
            </a:r>
            <a:r>
              <a:rPr lang="en-US" sz="1800" smtClean="0"/>
              <a:t>).</a:t>
            </a:r>
            <a:endParaRPr lang="en-US" sz="1800" dirty="0"/>
          </a:p>
          <a:p>
            <a:pPr eaLnBrk="1" hangingPunct="1">
              <a:defRPr/>
            </a:pPr>
            <a:r>
              <a:rPr lang="en-US" altLang="en-US" sz="2800" b="1" dirty="0" err="1" smtClean="0">
                <a:solidFill>
                  <a:srgbClr val="D60093"/>
                </a:solidFill>
              </a:rPr>
              <a:t>Thực</a:t>
            </a:r>
            <a:r>
              <a:rPr lang="en-US" altLang="en-US" sz="2800" b="1" dirty="0" smtClean="0">
                <a:solidFill>
                  <a:srgbClr val="D60093"/>
                </a:solidFill>
              </a:rPr>
              <a:t> </a:t>
            </a:r>
            <a:r>
              <a:rPr lang="en-US" altLang="en-US" sz="2800" b="1" dirty="0" err="1" smtClean="0">
                <a:solidFill>
                  <a:srgbClr val="D60093"/>
                </a:solidFill>
              </a:rPr>
              <a:t>hiện</a:t>
            </a:r>
            <a:r>
              <a:rPr lang="en-US" altLang="en-US" sz="2800" b="1" dirty="0" smtClean="0">
                <a:solidFill>
                  <a:srgbClr val="D60093"/>
                </a:solidFill>
              </a:rPr>
              <a:t> </a:t>
            </a:r>
            <a:r>
              <a:rPr lang="en-US" altLang="en-US" sz="2800" b="1" dirty="0" err="1" smtClean="0">
                <a:solidFill>
                  <a:srgbClr val="D60093"/>
                </a:solidFill>
              </a:rPr>
              <a:t>tiểu</a:t>
            </a:r>
            <a:r>
              <a:rPr lang="en-US" altLang="en-US" sz="2800" b="1" dirty="0" smtClean="0">
                <a:solidFill>
                  <a:srgbClr val="D60093"/>
                </a:solidFill>
              </a:rPr>
              <a:t> </a:t>
            </a:r>
            <a:r>
              <a:rPr lang="en-US" altLang="en-US" sz="2800" b="1" dirty="0" err="1" smtClean="0">
                <a:solidFill>
                  <a:srgbClr val="D60093"/>
                </a:solidFill>
              </a:rPr>
              <a:t>luận</a:t>
            </a:r>
            <a:endParaRPr lang="en-US" altLang="en-US" sz="2400" u="sng" dirty="0">
              <a:solidFill>
                <a:srgbClr val="D60093"/>
              </a:solidFill>
            </a:endParaRPr>
          </a:p>
          <a:p>
            <a:pPr marL="547688" lvl="1" indent="-342900" algn="just" eaLnBrk="1" hangingPunct="1">
              <a:spcBef>
                <a:spcPts val="200"/>
              </a:spcBef>
              <a:buClr>
                <a:schemeClr val="tx2"/>
              </a:buClr>
              <a:buSzPct val="110000"/>
              <a:buFont typeface="Wingdings" pitchFamily="2" charset="2"/>
              <a:buChar char="§"/>
              <a:defRPr/>
            </a:pPr>
            <a:r>
              <a:rPr lang="en-US" altLang="en-US" sz="2000" dirty="0" err="1" smtClean="0"/>
              <a:t>Mỗi</a:t>
            </a:r>
            <a:r>
              <a:rPr lang="en-US" altLang="en-US" sz="2000" dirty="0" smtClean="0"/>
              <a:t> </a:t>
            </a:r>
            <a:r>
              <a:rPr lang="en-US" altLang="en-US" sz="2000" dirty="0" err="1" smtClean="0"/>
              <a:t>sinh</a:t>
            </a:r>
            <a:r>
              <a:rPr lang="en-US" altLang="en-US" sz="2000" dirty="0" smtClean="0"/>
              <a:t> </a:t>
            </a:r>
            <a:r>
              <a:rPr lang="en-US" altLang="en-US" sz="2000" dirty="0" err="1" smtClean="0"/>
              <a:t>viên</a:t>
            </a:r>
            <a:r>
              <a:rPr lang="en-US" altLang="en-US" sz="2000" dirty="0" smtClean="0"/>
              <a:t> </a:t>
            </a:r>
            <a:r>
              <a:rPr lang="en-US" altLang="en-US" sz="2000" dirty="0" err="1" smtClean="0"/>
              <a:t>một</a:t>
            </a:r>
            <a:r>
              <a:rPr lang="en-US" altLang="en-US" sz="2000" dirty="0" smtClean="0"/>
              <a:t> </a:t>
            </a:r>
            <a:r>
              <a:rPr lang="en-US" altLang="en-US" sz="2000" dirty="0" err="1" smtClean="0"/>
              <a:t>bài</a:t>
            </a:r>
            <a:r>
              <a:rPr lang="en-US" altLang="en-US" sz="2000" dirty="0" smtClean="0"/>
              <a:t> </a:t>
            </a:r>
            <a:r>
              <a:rPr lang="en-US" altLang="en-US" sz="2000" dirty="0" err="1" smtClean="0"/>
              <a:t>tiểu</a:t>
            </a:r>
            <a:r>
              <a:rPr lang="en-US" altLang="en-US" sz="2000" dirty="0" smtClean="0"/>
              <a:t> </a:t>
            </a:r>
            <a:r>
              <a:rPr lang="en-US" altLang="en-US" sz="2000" dirty="0" err="1" smtClean="0"/>
              <a:t>luận</a:t>
            </a:r>
            <a:endParaRPr lang="en-US" altLang="en-US" sz="2000" dirty="0" smtClean="0"/>
          </a:p>
          <a:p>
            <a:pPr marL="547688" lvl="1" indent="-342900" algn="just" eaLnBrk="1" hangingPunct="1">
              <a:spcBef>
                <a:spcPts val="200"/>
              </a:spcBef>
              <a:buClr>
                <a:schemeClr val="tx2"/>
              </a:buClr>
              <a:buSzPct val="110000"/>
              <a:buFont typeface="Wingdings" pitchFamily="2" charset="2"/>
              <a:buChar char="§"/>
              <a:defRPr/>
            </a:pPr>
            <a:r>
              <a:rPr lang="en-US" altLang="en-US" sz="2000" dirty="0" err="1" smtClean="0"/>
              <a:t>Trình</a:t>
            </a:r>
            <a:r>
              <a:rPr lang="en-US" altLang="en-US" sz="2000" dirty="0" smtClean="0"/>
              <a:t> </a:t>
            </a:r>
            <a:r>
              <a:rPr lang="en-US" altLang="en-US" sz="2000" dirty="0" err="1" smtClean="0"/>
              <a:t>bày</a:t>
            </a:r>
            <a:r>
              <a:rPr lang="en-US" altLang="en-US" sz="2000" dirty="0" smtClean="0"/>
              <a:t> </a:t>
            </a:r>
            <a:r>
              <a:rPr lang="en-US" altLang="en-US" sz="2000" dirty="0" err="1" smtClean="0"/>
              <a:t>tiểu</a:t>
            </a:r>
            <a:r>
              <a:rPr lang="en-US" altLang="en-US" sz="2000" dirty="0" smtClean="0"/>
              <a:t> </a:t>
            </a:r>
            <a:r>
              <a:rPr lang="en-US" altLang="en-US" sz="2000" dirty="0" err="1" smtClean="0"/>
              <a:t>luận</a:t>
            </a:r>
            <a:r>
              <a:rPr lang="en-US" altLang="en-US" sz="2000" dirty="0" smtClean="0"/>
              <a:t> </a:t>
            </a:r>
            <a:r>
              <a:rPr lang="en-US" altLang="en-US" sz="2000" dirty="0" err="1" smtClean="0"/>
              <a:t>trên</a:t>
            </a:r>
            <a:r>
              <a:rPr lang="en-US" altLang="en-US" sz="2000" dirty="0" smtClean="0"/>
              <a:t> </a:t>
            </a:r>
            <a:r>
              <a:rPr lang="en-US" altLang="en-US" sz="2000" dirty="0" err="1" smtClean="0"/>
              <a:t>lớp</a:t>
            </a:r>
            <a:r>
              <a:rPr lang="en-US" altLang="en-US" sz="2000" dirty="0" smtClean="0"/>
              <a:t>: </a:t>
            </a:r>
            <a:r>
              <a:rPr lang="en-US" altLang="en-US" sz="2000" dirty="0" err="1" smtClean="0"/>
              <a:t>mỗi</a:t>
            </a:r>
            <a:r>
              <a:rPr lang="en-US" altLang="en-US" sz="2000" dirty="0" smtClean="0"/>
              <a:t> </a:t>
            </a:r>
            <a:r>
              <a:rPr lang="en-US" altLang="en-US" sz="2000" err="1" smtClean="0"/>
              <a:t>sinh</a:t>
            </a:r>
            <a:r>
              <a:rPr lang="en-US" altLang="en-US" sz="2000" smtClean="0"/>
              <a:t> viên/20 phút: 15 </a:t>
            </a:r>
            <a:r>
              <a:rPr lang="en-US" altLang="en-US" sz="2000" dirty="0" err="1" smtClean="0"/>
              <a:t>phút</a:t>
            </a:r>
            <a:r>
              <a:rPr lang="en-US" altLang="en-US" sz="2000" dirty="0" smtClean="0"/>
              <a:t> </a:t>
            </a:r>
            <a:r>
              <a:rPr lang="en-US" altLang="en-US" sz="2000" dirty="0" err="1" smtClean="0"/>
              <a:t>trình</a:t>
            </a:r>
            <a:r>
              <a:rPr lang="en-US" altLang="en-US" sz="2000" dirty="0" smtClean="0"/>
              <a:t> </a:t>
            </a:r>
            <a:r>
              <a:rPr lang="en-US" altLang="en-US" sz="2000" dirty="0" err="1" smtClean="0"/>
              <a:t>bày</a:t>
            </a:r>
            <a:r>
              <a:rPr lang="en-US" altLang="en-US" sz="2000" smtClean="0"/>
              <a:t>, 05 </a:t>
            </a:r>
            <a:r>
              <a:rPr lang="en-US" altLang="en-US" sz="2000" dirty="0" err="1" smtClean="0"/>
              <a:t>phút</a:t>
            </a:r>
            <a:r>
              <a:rPr lang="en-US" altLang="en-US" sz="2000" dirty="0" smtClean="0"/>
              <a:t> </a:t>
            </a:r>
            <a:r>
              <a:rPr lang="en-US" altLang="en-US" sz="2000" dirty="0" err="1" smtClean="0"/>
              <a:t>đặt</a:t>
            </a:r>
            <a:r>
              <a:rPr lang="en-US" altLang="en-US" sz="2000" dirty="0" smtClean="0"/>
              <a:t> </a:t>
            </a:r>
            <a:r>
              <a:rPr lang="en-US" altLang="en-US" sz="2000" dirty="0" err="1" smtClean="0"/>
              <a:t>câu</a:t>
            </a:r>
            <a:r>
              <a:rPr lang="en-US" altLang="en-US" sz="2000" dirty="0" smtClean="0"/>
              <a:t> </a:t>
            </a:r>
            <a:r>
              <a:rPr lang="en-US" altLang="en-US" sz="2000" dirty="0" err="1" smtClean="0"/>
              <a:t>hỏi</a:t>
            </a:r>
            <a:r>
              <a:rPr lang="en-US" altLang="en-US" sz="2000" dirty="0" smtClean="0"/>
              <a:t> </a:t>
            </a:r>
            <a:r>
              <a:rPr lang="en-US" altLang="en-US" sz="2000" dirty="0" err="1" smtClean="0"/>
              <a:t>và</a:t>
            </a:r>
            <a:r>
              <a:rPr lang="en-US" altLang="en-US" sz="2000" dirty="0" smtClean="0"/>
              <a:t> </a:t>
            </a:r>
            <a:r>
              <a:rPr lang="en-US" altLang="en-US" sz="2000" dirty="0" err="1" smtClean="0"/>
              <a:t>trả</a:t>
            </a:r>
            <a:r>
              <a:rPr lang="en-US" altLang="en-US" sz="2000" dirty="0" smtClean="0"/>
              <a:t> </a:t>
            </a:r>
            <a:r>
              <a:rPr lang="en-US" altLang="en-US" sz="2000" dirty="0" err="1" smtClean="0"/>
              <a:t>lời</a:t>
            </a:r>
            <a:r>
              <a:rPr lang="en-US" altLang="en-US" sz="2000" dirty="0" smtClean="0"/>
              <a:t>.</a:t>
            </a:r>
          </a:p>
          <a:p>
            <a:pPr marL="547688" lvl="1" indent="-342900" algn="just" eaLnBrk="1" hangingPunct="1">
              <a:spcBef>
                <a:spcPts val="200"/>
              </a:spcBef>
              <a:buClr>
                <a:schemeClr val="tx2"/>
              </a:buClr>
              <a:buSzPct val="110000"/>
              <a:buFont typeface="Wingdings" pitchFamily="2" charset="2"/>
              <a:buChar char="§"/>
              <a:defRPr/>
            </a:pPr>
            <a:r>
              <a:rPr lang="en-US" altLang="en-US" sz="2000" dirty="0" err="1" smtClean="0"/>
              <a:t>Bài</a:t>
            </a:r>
            <a:r>
              <a:rPr lang="en-US" altLang="en-US" sz="2000" dirty="0" smtClean="0"/>
              <a:t> </a:t>
            </a:r>
            <a:r>
              <a:rPr lang="en-US" altLang="en-US" sz="2000" dirty="0" err="1" smtClean="0"/>
              <a:t>tập</a:t>
            </a:r>
            <a:r>
              <a:rPr lang="en-US" altLang="en-US" sz="2000" dirty="0" smtClean="0"/>
              <a:t> </a:t>
            </a:r>
            <a:r>
              <a:rPr lang="en-US" altLang="en-US" sz="2000" dirty="0" err="1" smtClean="0"/>
              <a:t>lớn</a:t>
            </a:r>
            <a:r>
              <a:rPr lang="en-US" altLang="en-US" sz="2000" dirty="0" smtClean="0"/>
              <a:t> </a:t>
            </a:r>
            <a:r>
              <a:rPr lang="en-US" altLang="en-US" sz="2000" dirty="0" err="1" smtClean="0"/>
              <a:t>cuối</a:t>
            </a:r>
            <a:r>
              <a:rPr lang="en-US" altLang="en-US" sz="2000" dirty="0" smtClean="0"/>
              <a:t> </a:t>
            </a:r>
            <a:r>
              <a:rPr lang="en-US" altLang="en-US" sz="2000" dirty="0" err="1" smtClean="0"/>
              <a:t>kỳ</a:t>
            </a:r>
            <a:r>
              <a:rPr lang="en-US" altLang="en-US" sz="2000" dirty="0" smtClean="0"/>
              <a:t>: </a:t>
            </a:r>
            <a:r>
              <a:rPr lang="en-US" altLang="en-US" sz="2000" dirty="0" err="1" smtClean="0"/>
              <a:t>Báo</a:t>
            </a:r>
            <a:r>
              <a:rPr lang="en-US" altLang="en-US" sz="2000" dirty="0" smtClean="0"/>
              <a:t> </a:t>
            </a:r>
            <a:r>
              <a:rPr lang="en-US" altLang="en-US" sz="2000" dirty="0" err="1" smtClean="0"/>
              <a:t>cáo</a:t>
            </a:r>
            <a:r>
              <a:rPr lang="en-US" altLang="en-US" sz="2000" dirty="0" smtClean="0"/>
              <a:t> </a:t>
            </a:r>
            <a:r>
              <a:rPr lang="en-US" altLang="en-US" sz="2000" dirty="0" err="1" smtClean="0"/>
              <a:t>biên</a:t>
            </a:r>
            <a:r>
              <a:rPr lang="en-US" altLang="en-US" sz="2000" dirty="0" smtClean="0"/>
              <a:t> </a:t>
            </a:r>
            <a:r>
              <a:rPr lang="en-US" altLang="en-US" sz="2000" dirty="0" err="1" smtClean="0"/>
              <a:t>soạn</a:t>
            </a:r>
            <a:r>
              <a:rPr lang="en-US" altLang="en-US" sz="2000" dirty="0" smtClean="0"/>
              <a:t> </a:t>
            </a:r>
            <a:r>
              <a:rPr lang="en-US" altLang="en-US" sz="2000" dirty="0" err="1" smtClean="0"/>
              <a:t>bài</a:t>
            </a:r>
            <a:r>
              <a:rPr lang="en-US" altLang="en-US" sz="2000" dirty="0" smtClean="0"/>
              <a:t> </a:t>
            </a:r>
            <a:r>
              <a:rPr lang="en-US" altLang="en-US" sz="2000" dirty="0" err="1" smtClean="0"/>
              <a:t>tiểu</a:t>
            </a:r>
            <a:r>
              <a:rPr lang="en-US" altLang="en-US" sz="2000" dirty="0" smtClean="0"/>
              <a:t> </a:t>
            </a:r>
            <a:r>
              <a:rPr lang="en-US" altLang="en-US" sz="2000" dirty="0" err="1" smtClean="0"/>
              <a:t>luận</a:t>
            </a:r>
            <a:r>
              <a:rPr lang="en-US" altLang="en-US" sz="2000" dirty="0" smtClean="0"/>
              <a:t>. </a:t>
            </a:r>
          </a:p>
          <a:p>
            <a:pPr marL="842963" lvl="2" indent="-342900" algn="just" eaLnBrk="1" hangingPunct="1">
              <a:spcBef>
                <a:spcPts val="100"/>
              </a:spcBef>
              <a:buClr>
                <a:schemeClr val="tx2"/>
              </a:buClr>
              <a:buSzPct val="110000"/>
              <a:buFont typeface="Wingdings" pitchFamily="2" charset="2"/>
              <a:buChar char="§"/>
              <a:defRPr/>
            </a:pPr>
            <a:r>
              <a:rPr lang="en-US" altLang="en-US" sz="1700" dirty="0" err="1" smtClean="0"/>
              <a:t>Có</a:t>
            </a:r>
            <a:r>
              <a:rPr lang="en-US" altLang="en-US" sz="1700" dirty="0" smtClean="0"/>
              <a:t> </a:t>
            </a:r>
            <a:r>
              <a:rPr lang="en-US" altLang="en-US" sz="1700" dirty="0" err="1" smtClean="0"/>
              <a:t>bìa</a:t>
            </a:r>
            <a:r>
              <a:rPr lang="en-US" altLang="en-US" sz="1700" dirty="0" smtClean="0"/>
              <a:t>, </a:t>
            </a:r>
            <a:r>
              <a:rPr lang="en-US" altLang="en-US" sz="1700" dirty="0" err="1" smtClean="0"/>
              <a:t>có</a:t>
            </a:r>
            <a:r>
              <a:rPr lang="en-US" altLang="en-US" sz="1700" dirty="0" smtClean="0"/>
              <a:t> </a:t>
            </a:r>
            <a:r>
              <a:rPr lang="en-US" altLang="en-US" sz="1700" dirty="0" err="1" smtClean="0"/>
              <a:t>mục</a:t>
            </a:r>
            <a:r>
              <a:rPr lang="en-US" altLang="en-US" sz="1700" dirty="0" smtClean="0"/>
              <a:t> </a:t>
            </a:r>
            <a:r>
              <a:rPr lang="en-US" altLang="en-US" sz="1700" dirty="0" err="1" smtClean="0"/>
              <a:t>lục</a:t>
            </a:r>
            <a:r>
              <a:rPr lang="en-US" altLang="en-US" sz="1700" dirty="0" smtClean="0"/>
              <a:t>, </a:t>
            </a:r>
            <a:r>
              <a:rPr lang="en-US" altLang="en-US" sz="1700" dirty="0" err="1" smtClean="0"/>
              <a:t>danh</a:t>
            </a:r>
            <a:r>
              <a:rPr lang="en-US" altLang="en-US" sz="1700" dirty="0" smtClean="0"/>
              <a:t> </a:t>
            </a:r>
            <a:r>
              <a:rPr lang="en-US" altLang="en-US" sz="1700" dirty="0" err="1" smtClean="0"/>
              <a:t>sách</a:t>
            </a:r>
            <a:r>
              <a:rPr lang="en-US" altLang="en-US" sz="1700" dirty="0" smtClean="0"/>
              <a:t> </a:t>
            </a:r>
            <a:r>
              <a:rPr lang="en-US" altLang="en-US" sz="1700" dirty="0" err="1" smtClean="0"/>
              <a:t>bảng</a:t>
            </a:r>
            <a:r>
              <a:rPr lang="en-US" altLang="en-US" sz="1700" dirty="0" smtClean="0"/>
              <a:t>, </a:t>
            </a:r>
            <a:r>
              <a:rPr lang="en-US" altLang="en-US" sz="1700" dirty="0" err="1" smtClean="0"/>
              <a:t>hình</a:t>
            </a:r>
            <a:r>
              <a:rPr lang="en-US" altLang="en-US" sz="1700" dirty="0" smtClean="0"/>
              <a:t> </a:t>
            </a:r>
            <a:r>
              <a:rPr lang="en-US" altLang="en-US" sz="1700" dirty="0" err="1" smtClean="0"/>
              <a:t>vẽ</a:t>
            </a:r>
            <a:endParaRPr lang="en-US" altLang="en-US" sz="1700" dirty="0" smtClean="0"/>
          </a:p>
          <a:p>
            <a:pPr marL="842963" lvl="2" indent="-342900" algn="just" eaLnBrk="1" hangingPunct="1">
              <a:spcBef>
                <a:spcPts val="100"/>
              </a:spcBef>
              <a:buClr>
                <a:schemeClr val="tx2"/>
              </a:buClr>
              <a:buSzPct val="110000"/>
              <a:buFont typeface="Wingdings" pitchFamily="2" charset="2"/>
              <a:buChar char="§"/>
              <a:defRPr/>
            </a:pPr>
            <a:r>
              <a:rPr lang="en-US" altLang="en-US" sz="1700" dirty="0" err="1" smtClean="0"/>
              <a:t>Đầy</a:t>
            </a:r>
            <a:r>
              <a:rPr lang="en-US" altLang="en-US" sz="1700" dirty="0" smtClean="0"/>
              <a:t> </a:t>
            </a:r>
            <a:r>
              <a:rPr lang="en-US" altLang="en-US" sz="1700" dirty="0" err="1" smtClean="0"/>
              <a:t>đủ</a:t>
            </a:r>
            <a:r>
              <a:rPr lang="en-US" altLang="en-US" sz="1700" dirty="0" smtClean="0"/>
              <a:t> </a:t>
            </a:r>
            <a:r>
              <a:rPr lang="en-US" altLang="en-US" sz="1700" dirty="0" err="1" smtClean="0"/>
              <a:t>nội</a:t>
            </a:r>
            <a:r>
              <a:rPr lang="en-US" altLang="en-US" sz="1700" dirty="0" smtClean="0"/>
              <a:t> dung </a:t>
            </a:r>
            <a:r>
              <a:rPr lang="en-US" altLang="en-US" sz="1700" dirty="0" err="1" smtClean="0"/>
              <a:t>bài</a:t>
            </a:r>
            <a:r>
              <a:rPr lang="en-US" altLang="en-US" sz="1700" dirty="0" smtClean="0"/>
              <a:t> </a:t>
            </a:r>
            <a:r>
              <a:rPr lang="en-US" altLang="en-US" sz="1700" dirty="0" err="1" smtClean="0"/>
              <a:t>tiểu</a:t>
            </a:r>
            <a:r>
              <a:rPr lang="en-US" altLang="en-US" sz="1700" dirty="0" smtClean="0"/>
              <a:t> </a:t>
            </a:r>
            <a:r>
              <a:rPr lang="en-US" altLang="en-US" sz="1700" dirty="0" err="1" smtClean="0"/>
              <a:t>luận</a:t>
            </a:r>
            <a:r>
              <a:rPr lang="en-US" altLang="en-US" sz="1700" dirty="0" smtClean="0"/>
              <a:t> </a:t>
            </a:r>
            <a:r>
              <a:rPr lang="en-US" altLang="en-US" sz="1700" dirty="0" err="1" smtClean="0"/>
              <a:t>được</a:t>
            </a:r>
            <a:r>
              <a:rPr lang="en-US" altLang="en-US" sz="1700" dirty="0" smtClean="0"/>
              <a:t> </a:t>
            </a:r>
            <a:r>
              <a:rPr lang="en-US" altLang="en-US" sz="1700" dirty="0" err="1" smtClean="0"/>
              <a:t>giao</a:t>
            </a:r>
            <a:r>
              <a:rPr lang="en-US" altLang="en-US" sz="1700" dirty="0" smtClean="0"/>
              <a:t>.</a:t>
            </a:r>
          </a:p>
          <a:p>
            <a:pPr marL="842963" lvl="2" indent="-342900" algn="just" eaLnBrk="1" hangingPunct="1">
              <a:spcBef>
                <a:spcPts val="100"/>
              </a:spcBef>
              <a:buClr>
                <a:schemeClr val="tx2"/>
              </a:buClr>
              <a:buSzPct val="110000"/>
              <a:buFont typeface="Wingdings" pitchFamily="2" charset="2"/>
              <a:buChar char="§"/>
              <a:defRPr/>
            </a:pPr>
            <a:r>
              <a:rPr lang="en-US" altLang="en-US" sz="1700" dirty="0" err="1" smtClean="0"/>
              <a:t>Khuyến</a:t>
            </a:r>
            <a:r>
              <a:rPr lang="en-US" altLang="en-US" sz="1700" dirty="0" smtClean="0"/>
              <a:t> </a:t>
            </a:r>
            <a:r>
              <a:rPr lang="en-US" altLang="en-US" sz="1700" dirty="0" err="1" smtClean="0"/>
              <a:t>khích</a:t>
            </a:r>
            <a:r>
              <a:rPr lang="en-US" altLang="en-US" sz="1700" dirty="0" smtClean="0"/>
              <a:t> </a:t>
            </a:r>
            <a:r>
              <a:rPr lang="en-US" altLang="en-US" sz="1700" dirty="0" err="1" smtClean="0"/>
              <a:t>mở</a:t>
            </a:r>
            <a:r>
              <a:rPr lang="en-US" altLang="en-US" sz="1700" dirty="0" smtClean="0"/>
              <a:t> </a:t>
            </a:r>
            <a:r>
              <a:rPr lang="en-US" altLang="en-US" sz="1700" dirty="0" err="1" smtClean="0"/>
              <a:t>rộng</a:t>
            </a:r>
            <a:r>
              <a:rPr lang="en-US" altLang="en-US" sz="1700" dirty="0" smtClean="0"/>
              <a:t> </a:t>
            </a:r>
            <a:r>
              <a:rPr lang="en-US" altLang="en-US" sz="1700" dirty="0" err="1" smtClean="0"/>
              <a:t>nội</a:t>
            </a:r>
            <a:r>
              <a:rPr lang="en-US" altLang="en-US" sz="1700" dirty="0" smtClean="0"/>
              <a:t> dung (</a:t>
            </a:r>
            <a:r>
              <a:rPr lang="en-US" altLang="en-US" sz="1700" dirty="0" err="1" smtClean="0"/>
              <a:t>cần</a:t>
            </a:r>
            <a:r>
              <a:rPr lang="en-US" altLang="en-US" sz="1700" dirty="0" smtClean="0"/>
              <a:t> </a:t>
            </a:r>
            <a:r>
              <a:rPr lang="en-US" altLang="en-US" sz="1700" dirty="0" err="1" smtClean="0"/>
              <a:t>chỉ</a:t>
            </a:r>
            <a:r>
              <a:rPr lang="en-US" altLang="en-US" sz="1700" dirty="0" smtClean="0"/>
              <a:t> </a:t>
            </a:r>
            <a:r>
              <a:rPr lang="en-US" altLang="en-US" sz="1700" dirty="0" err="1" smtClean="0"/>
              <a:t>rõ</a:t>
            </a:r>
            <a:r>
              <a:rPr lang="en-US" altLang="en-US" sz="1700" dirty="0" smtClean="0"/>
              <a:t> </a:t>
            </a:r>
            <a:r>
              <a:rPr lang="en-US" altLang="en-US" sz="1700" dirty="0" err="1" smtClean="0"/>
              <a:t>nguồn</a:t>
            </a:r>
            <a:r>
              <a:rPr lang="en-US" altLang="en-US" sz="1700" dirty="0" smtClean="0"/>
              <a:t> </a:t>
            </a:r>
            <a:r>
              <a:rPr lang="en-US" altLang="en-US" sz="1700" dirty="0" err="1" smtClean="0"/>
              <a:t>từ</a:t>
            </a:r>
            <a:r>
              <a:rPr lang="en-US" altLang="en-US" sz="1700" dirty="0" smtClean="0"/>
              <a:t> </a:t>
            </a:r>
            <a:r>
              <a:rPr lang="en-US" altLang="en-US" sz="1700" dirty="0" err="1" smtClean="0"/>
              <a:t>sách</a:t>
            </a:r>
            <a:r>
              <a:rPr lang="en-US" altLang="en-US" sz="1700" dirty="0" smtClean="0"/>
              <a:t>, </a:t>
            </a:r>
            <a:r>
              <a:rPr lang="en-US" altLang="en-US" sz="1700" dirty="0" err="1" smtClean="0"/>
              <a:t>bài</a:t>
            </a:r>
            <a:r>
              <a:rPr lang="en-US" altLang="en-US" sz="1700" dirty="0" smtClean="0"/>
              <a:t> </a:t>
            </a:r>
            <a:r>
              <a:rPr lang="en-US" altLang="en-US" sz="1700" dirty="0" err="1" smtClean="0"/>
              <a:t>báo</a:t>
            </a:r>
            <a:r>
              <a:rPr lang="en-US" altLang="en-US" sz="1700" dirty="0" smtClean="0"/>
              <a:t>, </a:t>
            </a:r>
            <a:r>
              <a:rPr lang="en-US" altLang="en-US" sz="1700" dirty="0" err="1" smtClean="0"/>
              <a:t>không</a:t>
            </a:r>
            <a:r>
              <a:rPr lang="en-US" altLang="en-US" sz="1700" dirty="0" smtClean="0"/>
              <a:t> </a:t>
            </a:r>
            <a:r>
              <a:rPr lang="en-US" altLang="en-US" sz="1700" dirty="0" err="1" smtClean="0"/>
              <a:t>sử</a:t>
            </a:r>
            <a:r>
              <a:rPr lang="en-US" altLang="en-US" sz="1700" dirty="0" smtClean="0"/>
              <a:t> </a:t>
            </a:r>
            <a:r>
              <a:rPr lang="en-US" altLang="en-US" sz="1700" dirty="0" err="1" smtClean="0"/>
              <a:t>dụng</a:t>
            </a:r>
            <a:r>
              <a:rPr lang="en-US" altLang="en-US" sz="1700" dirty="0" smtClean="0"/>
              <a:t> </a:t>
            </a:r>
            <a:r>
              <a:rPr lang="en-US" altLang="en-US" sz="1700" dirty="0" err="1" smtClean="0"/>
              <a:t>nguồn</a:t>
            </a:r>
            <a:r>
              <a:rPr lang="en-US" altLang="en-US" sz="1700" dirty="0" smtClean="0"/>
              <a:t> </a:t>
            </a:r>
            <a:r>
              <a:rPr lang="en-US" altLang="en-US" sz="1700" dirty="0" err="1" smtClean="0"/>
              <a:t>tiếng</a:t>
            </a:r>
            <a:r>
              <a:rPr lang="en-US" altLang="en-US" sz="1700" dirty="0" smtClean="0"/>
              <a:t> </a:t>
            </a:r>
            <a:r>
              <a:rPr lang="en-US" altLang="en-US" sz="1700" dirty="0" err="1" smtClean="0"/>
              <a:t>Việt</a:t>
            </a:r>
            <a:r>
              <a:rPr lang="en-US" altLang="en-US" sz="1700" dirty="0" smtClean="0"/>
              <a:t> </a:t>
            </a:r>
            <a:r>
              <a:rPr lang="en-US" altLang="en-US" sz="1700" dirty="0" err="1" smtClean="0"/>
              <a:t>không</a:t>
            </a:r>
            <a:r>
              <a:rPr lang="en-US" altLang="en-US" sz="1700" dirty="0" smtClean="0"/>
              <a:t> tin </a:t>
            </a:r>
            <a:r>
              <a:rPr lang="en-US" altLang="en-US" sz="1700" dirty="0" err="1" smtClean="0"/>
              <a:t>cậy</a:t>
            </a:r>
            <a:r>
              <a:rPr lang="en-US" altLang="en-US" sz="1700" dirty="0" smtClean="0"/>
              <a:t>)</a:t>
            </a:r>
          </a:p>
          <a:p>
            <a:pPr marL="842963" lvl="2" indent="-342900" algn="just" eaLnBrk="1" hangingPunct="1">
              <a:spcBef>
                <a:spcPts val="100"/>
              </a:spcBef>
              <a:buClr>
                <a:schemeClr val="tx2"/>
              </a:buClr>
              <a:buSzPct val="110000"/>
              <a:buFont typeface="Wingdings" pitchFamily="2" charset="2"/>
              <a:buChar char="§"/>
              <a:defRPr/>
            </a:pPr>
            <a:r>
              <a:rPr lang="en-US" altLang="en-US" sz="1700" dirty="0" err="1" smtClean="0"/>
              <a:t>Nhất</a:t>
            </a:r>
            <a:r>
              <a:rPr lang="en-US" altLang="en-US" sz="1700" dirty="0" smtClean="0"/>
              <a:t> </a:t>
            </a:r>
            <a:r>
              <a:rPr lang="en-US" altLang="en-US" sz="1700" dirty="0" err="1" smtClean="0"/>
              <a:t>quán</a:t>
            </a:r>
            <a:r>
              <a:rPr lang="en-US" altLang="en-US" sz="1700" dirty="0" smtClean="0"/>
              <a:t>: </a:t>
            </a:r>
            <a:r>
              <a:rPr lang="en-US" altLang="en-US" sz="1700" dirty="0" err="1" smtClean="0"/>
              <a:t>kiểu</a:t>
            </a:r>
            <a:r>
              <a:rPr lang="en-US" altLang="en-US" sz="1700" dirty="0" smtClean="0"/>
              <a:t> </a:t>
            </a:r>
            <a:r>
              <a:rPr lang="en-US" altLang="en-US" sz="1700" dirty="0" err="1" smtClean="0"/>
              <a:t>chữ</a:t>
            </a:r>
            <a:r>
              <a:rPr lang="en-US" altLang="en-US" sz="1700" dirty="0" smtClean="0"/>
              <a:t> </a:t>
            </a:r>
            <a:r>
              <a:rPr lang="en-US" altLang="en-US" sz="1700" dirty="0" err="1" smtClean="0"/>
              <a:t>và</a:t>
            </a:r>
            <a:r>
              <a:rPr lang="en-US" altLang="en-US" sz="1700" dirty="0" smtClean="0"/>
              <a:t> </a:t>
            </a:r>
            <a:r>
              <a:rPr lang="en-US" altLang="en-US" sz="1700" dirty="0" err="1" smtClean="0"/>
              <a:t>cỡ</a:t>
            </a:r>
            <a:r>
              <a:rPr lang="en-US" altLang="en-US" sz="1700" dirty="0" smtClean="0"/>
              <a:t> </a:t>
            </a:r>
            <a:r>
              <a:rPr lang="en-US" altLang="en-US" sz="1700" dirty="0" err="1" smtClean="0"/>
              <a:t>chữ</a:t>
            </a:r>
            <a:r>
              <a:rPr lang="en-US" altLang="en-US" sz="1700" dirty="0" smtClean="0"/>
              <a:t>, </a:t>
            </a:r>
            <a:r>
              <a:rPr lang="en-US" altLang="en-US" sz="1700" dirty="0" err="1" smtClean="0"/>
              <a:t>căn</a:t>
            </a:r>
            <a:r>
              <a:rPr lang="en-US" altLang="en-US" sz="1700" dirty="0" smtClean="0"/>
              <a:t> </a:t>
            </a:r>
            <a:r>
              <a:rPr lang="en-US" altLang="en-US" sz="1700" dirty="0" err="1" smtClean="0"/>
              <a:t>lề</a:t>
            </a:r>
            <a:r>
              <a:rPr lang="en-US" altLang="en-US" sz="1700" dirty="0" smtClean="0"/>
              <a:t> </a:t>
            </a:r>
            <a:r>
              <a:rPr lang="en-US" altLang="en-US" sz="1700" dirty="0" err="1" smtClean="0"/>
              <a:t>hai</a:t>
            </a:r>
            <a:r>
              <a:rPr lang="en-US" altLang="en-US" sz="1700" dirty="0" smtClean="0"/>
              <a:t> </a:t>
            </a:r>
            <a:r>
              <a:rPr lang="en-US" altLang="en-US" sz="1700" dirty="0" err="1" smtClean="0"/>
              <a:t>phía</a:t>
            </a:r>
            <a:r>
              <a:rPr lang="en-US" altLang="en-US" sz="1700" dirty="0" smtClean="0"/>
              <a:t>, </a:t>
            </a:r>
            <a:r>
              <a:rPr lang="en-US" altLang="en-US" sz="1700" dirty="0" err="1"/>
              <a:t>Nội</a:t>
            </a:r>
            <a:r>
              <a:rPr lang="en-US" altLang="en-US" sz="1700" dirty="0"/>
              <a:t> dung </a:t>
            </a:r>
            <a:r>
              <a:rPr lang="en-US" altLang="en-US" sz="1700" dirty="0" err="1"/>
              <a:t>bảng</a:t>
            </a:r>
            <a:r>
              <a:rPr lang="en-US" altLang="en-US" sz="1700" dirty="0"/>
              <a:t>, </a:t>
            </a:r>
            <a:r>
              <a:rPr lang="en-US" altLang="en-US" sz="1700" dirty="0" err="1"/>
              <a:t>hình</a:t>
            </a:r>
            <a:r>
              <a:rPr lang="en-US" altLang="en-US" sz="1700" dirty="0"/>
              <a:t> </a:t>
            </a:r>
            <a:r>
              <a:rPr lang="en-US" altLang="en-US" sz="1700" dirty="0" err="1"/>
              <a:t>vẽ</a:t>
            </a:r>
            <a:r>
              <a:rPr lang="en-US" altLang="en-US" sz="1700" dirty="0"/>
              <a:t> </a:t>
            </a:r>
            <a:r>
              <a:rPr lang="en-US" altLang="en-US" sz="1700" dirty="0" err="1"/>
              <a:t>cần</a:t>
            </a:r>
            <a:r>
              <a:rPr lang="en-US" altLang="en-US" sz="1700" dirty="0"/>
              <a:t> </a:t>
            </a:r>
            <a:r>
              <a:rPr lang="en-US" altLang="en-US" sz="1700" dirty="0" err="1"/>
              <a:t>chuyển</a:t>
            </a:r>
            <a:r>
              <a:rPr lang="en-US" altLang="en-US" sz="1700" dirty="0"/>
              <a:t> sang </a:t>
            </a:r>
            <a:r>
              <a:rPr lang="en-US" altLang="en-US" sz="1700" dirty="0" err="1"/>
              <a:t>tiếng</a:t>
            </a:r>
            <a:r>
              <a:rPr lang="en-US" altLang="en-US" sz="1700" dirty="0"/>
              <a:t> </a:t>
            </a:r>
            <a:r>
              <a:rPr lang="en-US" altLang="en-US" sz="1700" dirty="0" err="1" smtClean="0"/>
              <a:t>Việt</a:t>
            </a:r>
            <a:endParaRPr lang="en-US" altLang="en-US" sz="1700" dirty="0"/>
          </a:p>
        </p:txBody>
      </p:sp>
      <p:sp>
        <p:nvSpPr>
          <p:cNvPr id="45060" name="Slide Number Placeholder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r" eaLnBrk="1" hangingPunct="1">
              <a:buClr>
                <a:schemeClr val="bg1"/>
              </a:buClr>
              <a:buFont typeface="Wingdings" pitchFamily="2" charset="2"/>
              <a:buNone/>
            </a:pPr>
            <a:fld id="{886F4958-FBE9-45FA-827C-126B4A948BFE}" type="slidenum">
              <a:rPr lang="en-US" altLang="en-US" sz="1000"/>
              <a:pPr algn="r" eaLnBrk="1" hangingPunct="1">
                <a:buClr>
                  <a:schemeClr val="bg1"/>
                </a:buClr>
                <a:buFont typeface="Wingdings" pitchFamily="2" charset="2"/>
                <a:buNone/>
              </a:pPr>
              <a:t>29</a:t>
            </a:fld>
            <a:endParaRPr lang="en-US" altLang="en-US" sz="1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609600" y="2590800"/>
            <a:ext cx="7772400" cy="1271588"/>
          </a:xfrm>
        </p:spPr>
        <p:txBody>
          <a:bodyPr>
            <a:normAutofit/>
          </a:bodyPr>
          <a:lstStyle/>
          <a:p>
            <a:pPr>
              <a:defRPr/>
            </a:pPr>
            <a:r>
              <a:rPr lang="en-US" sz="3200" dirty="0"/>
              <a:t>giới thiệu chung</a:t>
            </a:r>
            <a:br>
              <a:rPr lang="en-US" sz="3200" dirty="0"/>
            </a:br>
            <a:r>
              <a:rPr lang="en-US" sz="3200" dirty="0"/>
              <a:t>VỀ NGÀNH hệ thống thông tin</a:t>
            </a:r>
          </a:p>
        </p:txBody>
      </p:sp>
      <p:sp>
        <p:nvSpPr>
          <p:cNvPr id="18435" name="Text Placeholder 2"/>
          <p:cNvSpPr>
            <a:spLocks noGrp="1" noChangeArrowheads="1"/>
          </p:cNvSpPr>
          <p:nvPr>
            <p:ph type="body" idx="1"/>
          </p:nvPr>
        </p:nvSpPr>
        <p:spPr/>
        <p:txBody>
          <a:bodyPr/>
          <a:lstStyle/>
          <a:p>
            <a:endParaRPr lang="en-US" altLang="en-US" sz="2800" smtClean="0">
              <a:solidFill>
                <a:srgbClr val="FF0000"/>
              </a:solidFill>
            </a:endParaRPr>
          </a:p>
        </p:txBody>
      </p:sp>
      <p:sp>
        <p:nvSpPr>
          <p:cNvPr id="18436" name="Slide Number Placeholder 4"/>
          <p:cNvSpPr>
            <a:spLocks noGrp="1"/>
          </p:cNvSpPr>
          <p:nvPr>
            <p:ph type="sldNum" sz="quarter" idx="12"/>
          </p:nvPr>
        </p:nvSpPr>
        <p:spPr>
          <a:xfrm>
            <a:off x="8027988" y="246063"/>
            <a:ext cx="658812" cy="30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67BA66-8811-4AC4-B3E0-04273FEE188D}" type="slidenum">
              <a:rPr lang="en-US" altLang="en-US" sz="1800" smtClean="0"/>
              <a:pPr/>
              <a:t>3</a:t>
            </a:fld>
            <a:endParaRPr lang="en-US" altLang="en-US" sz="1800" smtClean="0"/>
          </a:p>
        </p:txBody>
      </p:sp>
      <p:sp>
        <p:nvSpPr>
          <p:cNvPr id="18437" name="Date Placeholder 3"/>
          <p:cNvSpPr txBox="1">
            <a:spLocks/>
          </p:cNvSpPr>
          <p:nvPr/>
        </p:nvSpPr>
        <p:spPr bwMode="auto">
          <a:xfrm>
            <a:off x="6865938" y="6338888"/>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4E419F-F849-4187-90AC-FA19665FCDA1}" type="datetime4">
              <a:rPr lang="en-US" altLang="en-US" sz="1400">
                <a:solidFill>
                  <a:srgbClr val="FFFFFF"/>
                </a:solidFill>
              </a:rPr>
              <a:pPr eaLnBrk="1" hangingPunct="1"/>
              <a:t>March 23, 2021</a:t>
            </a:fld>
            <a:endParaRPr lang="en-US" altLang="en-US" sz="1400">
              <a:solidFill>
                <a:srgbClr val="FFFFFF"/>
              </a:solidFill>
            </a:endParaRPr>
          </a:p>
        </p:txBody>
      </p:sp>
    </p:spTree>
  </p:cSld>
  <p:clrMapOvr>
    <a:masterClrMapping/>
  </p:clrMapOvr>
  <p:transition spd="slow" advTm="681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04800" y="76200"/>
            <a:ext cx="8839200" cy="533400"/>
          </a:xfrm>
        </p:spPr>
        <p:txBody>
          <a:bodyPr/>
          <a:lstStyle/>
          <a:p>
            <a:pPr eaLnBrk="1" hangingPunct="1"/>
            <a:r>
              <a:rPr lang="en-US" altLang="en-US" sz="3600" smtClean="0"/>
              <a:t>Tài liệu đọc thêm</a:t>
            </a:r>
          </a:p>
        </p:txBody>
      </p:sp>
      <p:sp>
        <p:nvSpPr>
          <p:cNvPr id="36867" name="Rectangle 3"/>
          <p:cNvSpPr>
            <a:spLocks noGrp="1" noChangeArrowheads="1"/>
          </p:cNvSpPr>
          <p:nvPr>
            <p:ph type="body" idx="4294967295"/>
          </p:nvPr>
        </p:nvSpPr>
        <p:spPr>
          <a:xfrm>
            <a:off x="304800" y="533400"/>
            <a:ext cx="8686800" cy="5715000"/>
          </a:xfrm>
        </p:spPr>
        <p:txBody>
          <a:bodyPr/>
          <a:lstStyle/>
          <a:p>
            <a:pPr eaLnBrk="1" hangingPunct="1">
              <a:lnSpc>
                <a:spcPct val="90000"/>
              </a:lnSpc>
              <a:defRPr/>
            </a:pPr>
            <a:r>
              <a:rPr lang="en-US" altLang="en-US" sz="2800" b="1" dirty="0" err="1" smtClean="0">
                <a:solidFill>
                  <a:srgbClr val="D60093"/>
                </a:solidFill>
              </a:rPr>
              <a:t>Tài</a:t>
            </a:r>
            <a:r>
              <a:rPr lang="en-US" altLang="en-US" sz="2800" b="1" dirty="0" smtClean="0">
                <a:solidFill>
                  <a:srgbClr val="D60093"/>
                </a:solidFill>
              </a:rPr>
              <a:t> </a:t>
            </a:r>
            <a:r>
              <a:rPr lang="en-US" altLang="en-US" sz="2800" b="1" dirty="0" err="1" smtClean="0">
                <a:solidFill>
                  <a:srgbClr val="D60093"/>
                </a:solidFill>
              </a:rPr>
              <a:t>liệu</a:t>
            </a:r>
            <a:r>
              <a:rPr lang="en-US" altLang="en-US" sz="2800" b="1" dirty="0" smtClean="0">
                <a:solidFill>
                  <a:srgbClr val="D60093"/>
                </a:solidFill>
              </a:rPr>
              <a:t> </a:t>
            </a:r>
            <a:r>
              <a:rPr lang="en-US" altLang="en-US" sz="2800" b="1" dirty="0" err="1" smtClean="0">
                <a:solidFill>
                  <a:srgbClr val="D60093"/>
                </a:solidFill>
              </a:rPr>
              <a:t>đọc</a:t>
            </a:r>
            <a:r>
              <a:rPr lang="en-US" altLang="en-US" sz="2800" b="1" dirty="0" smtClean="0">
                <a:solidFill>
                  <a:srgbClr val="D60093"/>
                </a:solidFill>
              </a:rPr>
              <a:t> </a:t>
            </a:r>
            <a:r>
              <a:rPr lang="en-US" altLang="en-US" sz="2800" b="1" dirty="0" err="1" smtClean="0">
                <a:solidFill>
                  <a:srgbClr val="D60093"/>
                </a:solidFill>
              </a:rPr>
              <a:t>thêm</a:t>
            </a:r>
            <a:endParaRPr lang="en-US" altLang="en-US" sz="2800" b="1" dirty="0">
              <a:solidFill>
                <a:srgbClr val="D60093"/>
              </a:solidFill>
            </a:endParaRPr>
          </a:p>
          <a:p>
            <a:pPr marL="1028700" algn="just" eaLnBrk="1" hangingPunct="1">
              <a:lnSpc>
                <a:spcPct val="90000"/>
              </a:lnSpc>
              <a:buFont typeface="Wingdings" pitchFamily="2" charset="2"/>
              <a:buNone/>
              <a:defRPr/>
            </a:pPr>
            <a:r>
              <a:rPr lang="en-US" sz="1900" dirty="0"/>
              <a:t>[1] </a:t>
            </a:r>
            <a:r>
              <a:rPr lang="en-US" sz="1900" dirty="0" err="1"/>
              <a:t>Vivek</a:t>
            </a:r>
            <a:r>
              <a:rPr lang="en-US" sz="1900" dirty="0"/>
              <a:t> Kale. </a:t>
            </a:r>
            <a:r>
              <a:rPr lang="en-US" sz="1900" i="1" dirty="0"/>
              <a:t>Enhancing enterprise intelligence: leveraging ERP, CRM, SCM, PLM, BPM, and BI</a:t>
            </a:r>
            <a:r>
              <a:rPr lang="en-US" sz="1900" dirty="0"/>
              <a:t>. CRC Press, 2016.</a:t>
            </a:r>
          </a:p>
          <a:p>
            <a:pPr marL="1028700" algn="just" eaLnBrk="1" hangingPunct="1">
              <a:lnSpc>
                <a:spcPct val="90000"/>
              </a:lnSpc>
              <a:buFont typeface="Wingdings" pitchFamily="2" charset="2"/>
              <a:buNone/>
              <a:defRPr/>
            </a:pPr>
            <a:r>
              <a:rPr lang="en-US" sz="1900" dirty="0"/>
              <a:t>[2] Seth </a:t>
            </a:r>
            <a:r>
              <a:rPr lang="en-US" sz="1900" dirty="0" err="1"/>
              <a:t>Kinnett</a:t>
            </a:r>
            <a:r>
              <a:rPr lang="en-US" sz="1900" dirty="0"/>
              <a:t>. </a:t>
            </a:r>
            <a:r>
              <a:rPr lang="en-US" sz="1900" i="1" dirty="0"/>
              <a:t>How to Win at CRM: Strategy, Implementation, Management</a:t>
            </a:r>
            <a:r>
              <a:rPr lang="en-US" sz="1900" dirty="0"/>
              <a:t>. </a:t>
            </a:r>
            <a:r>
              <a:rPr lang="en-US" sz="1900" dirty="0" err="1"/>
              <a:t>Auerbach</a:t>
            </a:r>
            <a:r>
              <a:rPr lang="en-US" sz="1900" dirty="0"/>
              <a:t> Publications, 2017.</a:t>
            </a:r>
          </a:p>
          <a:p>
            <a:pPr marL="1028700" algn="just" eaLnBrk="1" hangingPunct="1">
              <a:lnSpc>
                <a:spcPct val="90000"/>
              </a:lnSpc>
              <a:buFont typeface="Wingdings" pitchFamily="2" charset="2"/>
              <a:buNone/>
              <a:defRPr/>
            </a:pPr>
            <a:r>
              <a:rPr lang="en-US" sz="1900" dirty="0" smtClean="0"/>
              <a:t>[3] </a:t>
            </a:r>
            <a:r>
              <a:rPr lang="en-US" sz="1900" dirty="0"/>
              <a:t>Jeffrey D. </a:t>
            </a:r>
            <a:r>
              <a:rPr lang="en-US" sz="1900" dirty="0" err="1"/>
              <a:t>Camm</a:t>
            </a:r>
            <a:r>
              <a:rPr lang="en-US" sz="1900" dirty="0"/>
              <a:t>. </a:t>
            </a:r>
            <a:r>
              <a:rPr lang="en-US" sz="1900" i="1" dirty="0"/>
              <a:t>Essentials of Business Analytics</a:t>
            </a:r>
            <a:r>
              <a:rPr lang="en-US" sz="1900" dirty="0"/>
              <a:t>. South Western Educational Publishing, 2018.</a:t>
            </a:r>
          </a:p>
          <a:p>
            <a:pPr marL="1028700" algn="just" eaLnBrk="1" hangingPunct="1">
              <a:lnSpc>
                <a:spcPct val="90000"/>
              </a:lnSpc>
              <a:buFont typeface="Wingdings" pitchFamily="2" charset="2"/>
              <a:buNone/>
              <a:defRPr/>
            </a:pPr>
            <a:r>
              <a:rPr lang="en-US" altLang="en-US" sz="1900" dirty="0" smtClean="0"/>
              <a:t>[4] </a:t>
            </a:r>
            <a:r>
              <a:rPr lang="en-US" sz="1900" dirty="0"/>
              <a:t>Karl E. </a:t>
            </a:r>
            <a:r>
              <a:rPr lang="en-US" sz="1900" dirty="0" err="1"/>
              <a:t>Kurbel</a:t>
            </a:r>
            <a:r>
              <a:rPr lang="en-US" sz="1900" dirty="0"/>
              <a:t>. </a:t>
            </a:r>
            <a:r>
              <a:rPr lang="en-US" sz="1900" i="1" dirty="0"/>
              <a:t>Enterprise Resource Planning and Supply Chain Management: Functions, Business Processes and Software for Manufacturing Companies</a:t>
            </a:r>
            <a:r>
              <a:rPr lang="en-US" sz="1900" dirty="0"/>
              <a:t>. Springer-Berlin, 2013. </a:t>
            </a:r>
            <a:endParaRPr lang="en-US" sz="1900" dirty="0" smtClean="0"/>
          </a:p>
          <a:p>
            <a:pPr marL="1028700" algn="just" eaLnBrk="1" hangingPunct="1">
              <a:lnSpc>
                <a:spcPct val="90000"/>
              </a:lnSpc>
              <a:buFont typeface="Wingdings" pitchFamily="2" charset="2"/>
              <a:buNone/>
              <a:defRPr/>
            </a:pPr>
            <a:r>
              <a:rPr lang="en-US" altLang="en-US" sz="1900" dirty="0" smtClean="0"/>
              <a:t>[5] </a:t>
            </a:r>
            <a:r>
              <a:rPr lang="en-US" altLang="en-US" sz="1900" dirty="0"/>
              <a:t>Francis </a:t>
            </a:r>
            <a:r>
              <a:rPr lang="en-US" altLang="en-US" sz="1900" dirty="0" err="1"/>
              <a:t>Buttle</a:t>
            </a:r>
            <a:r>
              <a:rPr lang="en-US" altLang="en-US" sz="1900" dirty="0"/>
              <a:t>, Stan </a:t>
            </a:r>
            <a:r>
              <a:rPr lang="en-US" altLang="en-US" sz="1900" dirty="0" err="1"/>
              <a:t>Maklan</a:t>
            </a:r>
            <a:r>
              <a:rPr lang="en-US" altLang="en-US" sz="1900" dirty="0"/>
              <a:t>. </a:t>
            </a:r>
            <a:r>
              <a:rPr lang="en-US" altLang="en-US" sz="1900" i="1" dirty="0"/>
              <a:t>Customer Relationship Management: Concepts and Technologies</a:t>
            </a:r>
            <a:r>
              <a:rPr lang="en-US" altLang="en-US" sz="1900" dirty="0"/>
              <a:t>. Routledge, </a:t>
            </a:r>
            <a:r>
              <a:rPr lang="en-US" altLang="en-US" sz="1900" dirty="0" smtClean="0"/>
              <a:t>2015.</a:t>
            </a:r>
          </a:p>
          <a:p>
            <a:pPr eaLnBrk="1" hangingPunct="1">
              <a:lnSpc>
                <a:spcPct val="90000"/>
              </a:lnSpc>
              <a:defRPr/>
            </a:pPr>
            <a:r>
              <a:rPr lang="en-US" altLang="en-US" sz="2800" b="1" dirty="0" err="1">
                <a:solidFill>
                  <a:srgbClr val="D60093"/>
                </a:solidFill>
              </a:rPr>
              <a:t>Tài</a:t>
            </a:r>
            <a:r>
              <a:rPr lang="en-US" altLang="en-US" sz="2800" b="1" dirty="0">
                <a:solidFill>
                  <a:srgbClr val="D60093"/>
                </a:solidFill>
              </a:rPr>
              <a:t> </a:t>
            </a:r>
            <a:r>
              <a:rPr lang="en-US" altLang="en-US" sz="2800" b="1" dirty="0" err="1">
                <a:solidFill>
                  <a:srgbClr val="D60093"/>
                </a:solidFill>
              </a:rPr>
              <a:t>liệu</a:t>
            </a:r>
            <a:r>
              <a:rPr lang="en-US" altLang="en-US" sz="2800" b="1" dirty="0">
                <a:solidFill>
                  <a:srgbClr val="D60093"/>
                </a:solidFill>
              </a:rPr>
              <a:t> </a:t>
            </a:r>
            <a:r>
              <a:rPr lang="en-US" altLang="en-US" sz="2800" b="1" dirty="0" err="1" smtClean="0">
                <a:solidFill>
                  <a:srgbClr val="D60093"/>
                </a:solidFill>
              </a:rPr>
              <a:t>đọc</a:t>
            </a:r>
            <a:r>
              <a:rPr lang="en-US" altLang="en-US" sz="2800" b="1" dirty="0" smtClean="0">
                <a:solidFill>
                  <a:srgbClr val="D60093"/>
                </a:solidFill>
              </a:rPr>
              <a:t> </a:t>
            </a:r>
            <a:r>
              <a:rPr lang="en-US" altLang="en-US" sz="2800" b="1" dirty="0" err="1" smtClean="0">
                <a:solidFill>
                  <a:srgbClr val="D60093"/>
                </a:solidFill>
              </a:rPr>
              <a:t>thêm</a:t>
            </a:r>
            <a:r>
              <a:rPr lang="en-US" altLang="en-US" sz="2800" b="1" dirty="0" smtClean="0">
                <a:solidFill>
                  <a:srgbClr val="D60093"/>
                </a:solidFill>
              </a:rPr>
              <a:t> </a:t>
            </a:r>
            <a:r>
              <a:rPr lang="en-US" altLang="en-US" sz="2800" b="1" dirty="0" err="1" smtClean="0">
                <a:solidFill>
                  <a:srgbClr val="D60093"/>
                </a:solidFill>
              </a:rPr>
              <a:t>hướng</a:t>
            </a:r>
            <a:r>
              <a:rPr lang="en-US" altLang="en-US" sz="2800" b="1" dirty="0" smtClean="0">
                <a:solidFill>
                  <a:srgbClr val="D60093"/>
                </a:solidFill>
              </a:rPr>
              <a:t> </a:t>
            </a:r>
            <a:r>
              <a:rPr lang="en-US" altLang="en-US" sz="2800" b="1" dirty="0" err="1" smtClean="0">
                <a:solidFill>
                  <a:srgbClr val="D60093"/>
                </a:solidFill>
              </a:rPr>
              <a:t>thực</a:t>
            </a:r>
            <a:r>
              <a:rPr lang="en-US" altLang="en-US" sz="2800" b="1" dirty="0" smtClean="0">
                <a:solidFill>
                  <a:srgbClr val="D60093"/>
                </a:solidFill>
              </a:rPr>
              <a:t> </a:t>
            </a:r>
            <a:r>
              <a:rPr lang="en-US" altLang="en-US" sz="2800" b="1" dirty="0" err="1" smtClean="0">
                <a:solidFill>
                  <a:srgbClr val="D60093"/>
                </a:solidFill>
              </a:rPr>
              <a:t>hành</a:t>
            </a:r>
            <a:endParaRPr lang="en-US" altLang="en-US" sz="2800" b="1" dirty="0">
              <a:solidFill>
                <a:srgbClr val="D60093"/>
              </a:solidFill>
            </a:endParaRPr>
          </a:p>
          <a:p>
            <a:pPr marL="1028700" algn="just" eaLnBrk="1" hangingPunct="1">
              <a:lnSpc>
                <a:spcPct val="90000"/>
              </a:lnSpc>
              <a:buFont typeface="Wingdings" pitchFamily="2" charset="2"/>
              <a:buNone/>
              <a:defRPr/>
            </a:pPr>
            <a:r>
              <a:rPr lang="en-US" sz="1900" dirty="0" smtClean="0"/>
              <a:t>[6] </a:t>
            </a:r>
            <a:r>
              <a:rPr lang="en-US" sz="1900" dirty="0"/>
              <a:t>Greg Moss. </a:t>
            </a:r>
            <a:r>
              <a:rPr lang="en-US" sz="1900" i="1" dirty="0"/>
              <a:t>Working with </a:t>
            </a:r>
            <a:r>
              <a:rPr lang="en-US" sz="1900" i="1" dirty="0" err="1"/>
              <a:t>Odoo</a:t>
            </a:r>
            <a:r>
              <a:rPr lang="en-US" sz="1900" i="1" dirty="0"/>
              <a:t> 11: Configure, Manage, and Customize Your </a:t>
            </a:r>
            <a:r>
              <a:rPr lang="en-US" sz="1900" i="1" dirty="0" err="1"/>
              <a:t>Odoo</a:t>
            </a:r>
            <a:r>
              <a:rPr lang="en-US" sz="1900" i="1" dirty="0"/>
              <a:t> System</a:t>
            </a:r>
            <a:r>
              <a:rPr lang="en-US" sz="1900" dirty="0"/>
              <a:t>. </a:t>
            </a:r>
            <a:r>
              <a:rPr lang="en-US" sz="1900" dirty="0" err="1"/>
              <a:t>Packt</a:t>
            </a:r>
            <a:r>
              <a:rPr lang="en-US" sz="1900" dirty="0"/>
              <a:t> Publishing, 2018.</a:t>
            </a:r>
          </a:p>
          <a:p>
            <a:pPr marL="1028700" algn="just" eaLnBrk="1" hangingPunct="1">
              <a:lnSpc>
                <a:spcPct val="90000"/>
              </a:lnSpc>
              <a:buFont typeface="Wingdings" pitchFamily="2" charset="2"/>
              <a:buNone/>
              <a:defRPr/>
            </a:pPr>
            <a:r>
              <a:rPr lang="en-US" sz="1900" dirty="0" smtClean="0"/>
              <a:t>[7] </a:t>
            </a:r>
            <a:r>
              <a:rPr lang="en-US" sz="1900" dirty="0"/>
              <a:t>Oleg </a:t>
            </a:r>
            <a:r>
              <a:rPr lang="en-US" sz="1900" dirty="0" err="1"/>
              <a:t>Troyansky</a:t>
            </a:r>
            <a:r>
              <a:rPr lang="en-US" sz="1900" dirty="0"/>
              <a:t>, Tammy Gibson, Charlie </a:t>
            </a:r>
            <a:r>
              <a:rPr lang="en-US" sz="1900" dirty="0" err="1"/>
              <a:t>Leichtweis</a:t>
            </a:r>
            <a:r>
              <a:rPr lang="en-US" sz="1900" dirty="0"/>
              <a:t>, Lars Bjork. </a:t>
            </a:r>
            <a:r>
              <a:rPr lang="en-US" sz="1900" i="1" dirty="0" err="1"/>
              <a:t>QlikView</a:t>
            </a:r>
            <a:r>
              <a:rPr lang="en-US" sz="1900" i="1" dirty="0"/>
              <a:t> your business: an expert guide to business discovery with </a:t>
            </a:r>
            <a:r>
              <a:rPr lang="en-US" sz="1900" i="1" dirty="0" err="1"/>
              <a:t>QlikView</a:t>
            </a:r>
            <a:r>
              <a:rPr lang="en-US" sz="1900" i="1" dirty="0"/>
              <a:t> and </a:t>
            </a:r>
            <a:r>
              <a:rPr lang="en-US" sz="1900" i="1" dirty="0" err="1"/>
              <a:t>Qlik</a:t>
            </a:r>
            <a:r>
              <a:rPr lang="en-US" sz="1900" i="1" dirty="0"/>
              <a:t> Sense</a:t>
            </a:r>
            <a:r>
              <a:rPr lang="en-US" sz="1900" dirty="0"/>
              <a:t>. Wiley, 2015</a:t>
            </a:r>
            <a:r>
              <a:rPr lang="en-US" sz="1900" dirty="0" smtClean="0"/>
              <a:t>.</a:t>
            </a:r>
            <a:endParaRPr lang="en-US" sz="1900" dirty="0"/>
          </a:p>
        </p:txBody>
      </p:sp>
      <p:sp>
        <p:nvSpPr>
          <p:cNvPr id="46084" name="Slide Number Placeholder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r" eaLnBrk="1" hangingPunct="1">
              <a:buClr>
                <a:schemeClr val="bg1"/>
              </a:buClr>
              <a:buFont typeface="Wingdings" pitchFamily="2" charset="2"/>
              <a:buNone/>
            </a:pPr>
            <a:fld id="{B26D41AD-61DF-4E55-9E38-8D7039191772}" type="slidenum">
              <a:rPr lang="en-US" altLang="en-US" sz="1000"/>
              <a:pPr algn="r" eaLnBrk="1" hangingPunct="1">
                <a:buClr>
                  <a:schemeClr val="bg1"/>
                </a:buClr>
                <a:buFont typeface="Wingdings" pitchFamily="2" charset="2"/>
                <a:buNone/>
              </a:pPr>
              <a:t>30</a:t>
            </a:fld>
            <a:endParaRPr lang="en-US" altLang="en-US" sz="1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304800" y="76200"/>
            <a:ext cx="7696200" cy="533400"/>
          </a:xfrm>
        </p:spPr>
        <p:txBody>
          <a:bodyPr/>
          <a:lstStyle/>
          <a:p>
            <a:pPr eaLnBrk="1" hangingPunct="1"/>
            <a:r>
              <a:rPr lang="en-US" altLang="en-US" sz="3600" smtClean="0">
                <a:solidFill>
                  <a:srgbClr val="C00000"/>
                </a:solidFill>
              </a:rPr>
              <a:t>Hình thức và thời gian</a:t>
            </a:r>
          </a:p>
        </p:txBody>
      </p:sp>
      <p:sp>
        <p:nvSpPr>
          <p:cNvPr id="47107" name="Rectangle 3"/>
          <p:cNvSpPr>
            <a:spLocks noGrp="1" noChangeArrowheads="1"/>
          </p:cNvSpPr>
          <p:nvPr>
            <p:ph type="body" idx="4294967295"/>
          </p:nvPr>
        </p:nvSpPr>
        <p:spPr>
          <a:xfrm>
            <a:off x="304800" y="533400"/>
            <a:ext cx="8610600" cy="5181600"/>
          </a:xfrm>
        </p:spPr>
        <p:txBody>
          <a:bodyPr/>
          <a:lstStyle/>
          <a:p>
            <a:pPr eaLnBrk="1" hangingPunct="1">
              <a:lnSpc>
                <a:spcPct val="90000"/>
              </a:lnSpc>
            </a:pPr>
            <a:r>
              <a:rPr lang="en-US" altLang="en-US" sz="2400" b="1" smtClean="0">
                <a:solidFill>
                  <a:srgbClr val="D60093"/>
                </a:solidFill>
              </a:rPr>
              <a:t>Hình thức dạy-học:</a:t>
            </a:r>
          </a:p>
          <a:p>
            <a:pPr eaLnBrk="1" hangingPunct="1">
              <a:lnSpc>
                <a:spcPct val="90000"/>
              </a:lnSpc>
              <a:buFont typeface="Wingdings" pitchFamily="2" charset="2"/>
              <a:buNone/>
            </a:pPr>
            <a:r>
              <a:rPr lang="en-US" altLang="en-US" sz="2000" smtClean="0"/>
              <a:t>		- Giáo viên trình bày 8-9 chương:  10 tuần</a:t>
            </a:r>
          </a:p>
          <a:p>
            <a:pPr eaLnBrk="1" hangingPunct="1">
              <a:lnSpc>
                <a:spcPct val="90000"/>
              </a:lnSpc>
              <a:buFont typeface="Wingdings" pitchFamily="2" charset="2"/>
              <a:buNone/>
            </a:pPr>
            <a:r>
              <a:rPr lang="en-US" altLang="en-US" sz="2000" smtClean="0"/>
              <a:t>		Bài giảng: </a:t>
            </a:r>
            <a:r>
              <a:rPr lang="en-US" altLang="en-US" sz="2000" smtClean="0">
                <a:hlinkClick r:id="rId2"/>
              </a:rPr>
              <a:t>http://uet.vnu.edu.vn/~thuyhq/courses.html</a:t>
            </a:r>
            <a:r>
              <a:rPr lang="en-US" altLang="en-US" sz="2000" smtClean="0"/>
              <a:t> </a:t>
            </a:r>
          </a:p>
          <a:p>
            <a:pPr eaLnBrk="1" hangingPunct="1">
              <a:lnSpc>
                <a:spcPct val="90000"/>
              </a:lnSpc>
              <a:buFont typeface="Wingdings" pitchFamily="2" charset="2"/>
              <a:buNone/>
            </a:pPr>
            <a:r>
              <a:rPr lang="en-US" altLang="en-US" sz="2000" smtClean="0"/>
              <a:t>		- Tiểu luận (55 sinh viên/nhóm) :	  5-6 tuần</a:t>
            </a:r>
          </a:p>
          <a:p>
            <a:pPr eaLnBrk="1" hangingPunct="1">
              <a:lnSpc>
                <a:spcPct val="90000"/>
              </a:lnSpc>
            </a:pPr>
            <a:r>
              <a:rPr lang="en-US" altLang="en-US" sz="2400" b="1" smtClean="0">
                <a:solidFill>
                  <a:srgbClr val="D60093"/>
                </a:solidFill>
              </a:rPr>
              <a:t>Hình thức đánh giá và khung điểm</a:t>
            </a:r>
          </a:p>
          <a:p>
            <a:pPr eaLnBrk="1" hangingPunct="1">
              <a:lnSpc>
                <a:spcPct val="90000"/>
              </a:lnSpc>
              <a:buFont typeface="Wingdings" pitchFamily="2" charset="2"/>
              <a:buNone/>
            </a:pPr>
            <a:r>
              <a:rPr lang="en-US" altLang="en-US" sz="2000" smtClean="0"/>
              <a:t>	 - Đánh giá thường xuyên: 	40%</a:t>
            </a:r>
          </a:p>
          <a:p>
            <a:pPr eaLnBrk="1" hangingPunct="1">
              <a:lnSpc>
                <a:spcPct val="90000"/>
              </a:lnSpc>
              <a:spcBef>
                <a:spcPct val="0"/>
              </a:spcBef>
              <a:buFont typeface="Wingdings" pitchFamily="2" charset="2"/>
              <a:buNone/>
            </a:pPr>
            <a:r>
              <a:rPr lang="en-US" altLang="en-US" sz="2000" smtClean="0"/>
              <a:t>		+ Chuyên cần lên lớp học: 			2.5</a:t>
            </a:r>
          </a:p>
          <a:p>
            <a:pPr eaLnBrk="1" hangingPunct="1">
              <a:lnSpc>
                <a:spcPct val="90000"/>
              </a:lnSpc>
              <a:spcBef>
                <a:spcPct val="0"/>
              </a:spcBef>
              <a:buFont typeface="Wingdings" pitchFamily="2" charset="2"/>
              <a:buNone/>
            </a:pPr>
            <a:r>
              <a:rPr lang="en-US" altLang="en-US" sz="2000" smtClean="0"/>
              <a:t>		+ Tiểu luận theo nhóm: 				6.0</a:t>
            </a:r>
          </a:p>
          <a:p>
            <a:pPr eaLnBrk="1" hangingPunct="1">
              <a:lnSpc>
                <a:spcPct val="90000"/>
              </a:lnSpc>
              <a:spcBef>
                <a:spcPct val="0"/>
              </a:spcBef>
              <a:buFont typeface="Wingdings" pitchFamily="2" charset="2"/>
              <a:buNone/>
            </a:pPr>
            <a:r>
              <a:rPr lang="en-US" altLang="en-US" sz="2000" smtClean="0"/>
              <a:t>		+ Đóng góp xây dựng bài: 			1.5</a:t>
            </a:r>
          </a:p>
          <a:p>
            <a:pPr eaLnBrk="1" hangingPunct="1">
              <a:lnSpc>
                <a:spcPct val="90000"/>
              </a:lnSpc>
              <a:spcBef>
                <a:spcPct val="0"/>
              </a:spcBef>
              <a:buFont typeface="Wingdings" pitchFamily="2" charset="2"/>
              <a:buNone/>
            </a:pPr>
            <a:r>
              <a:rPr lang="en-US" altLang="en-US" sz="2000" smtClean="0"/>
              <a:t>		   (nếu &gt; 1.5 được chuyển sang điểm tiểu luận</a:t>
            </a:r>
            <a:r>
              <a:rPr lang="en-US" altLang="en-US" sz="2000" smtClean="0">
                <a:sym typeface="Symbol" pitchFamily="18" charset="2"/>
              </a:rPr>
              <a:t>)</a:t>
            </a:r>
          </a:p>
          <a:p>
            <a:pPr eaLnBrk="1" hangingPunct="1">
              <a:lnSpc>
                <a:spcPct val="90000"/>
              </a:lnSpc>
              <a:spcBef>
                <a:spcPct val="0"/>
              </a:spcBef>
              <a:buFont typeface="Wingdings" pitchFamily="2" charset="2"/>
              <a:buNone/>
            </a:pPr>
            <a:r>
              <a:rPr lang="en-US" altLang="en-US" sz="2000" smtClean="0">
                <a:sym typeface="Symbol" pitchFamily="18" charset="2"/>
              </a:rPr>
              <a:t>		+ Mỗi ý kiến đóng góp: 0.3, lớp trưởng: 1.5</a:t>
            </a:r>
          </a:p>
          <a:p>
            <a:pPr eaLnBrk="1" hangingPunct="1">
              <a:lnSpc>
                <a:spcPct val="90000"/>
              </a:lnSpc>
              <a:spcBef>
                <a:spcPct val="0"/>
              </a:spcBef>
              <a:buFont typeface="Wingdings" pitchFamily="2" charset="2"/>
              <a:buNone/>
            </a:pPr>
            <a:r>
              <a:rPr lang="en-US" altLang="en-US" sz="2000" smtClean="0">
                <a:sym typeface="Symbol" pitchFamily="18" charset="2"/>
              </a:rPr>
              <a:t>		+ Một số điểm </a:t>
            </a:r>
            <a:r>
              <a:rPr lang="en-US" altLang="en-US" sz="2000" smtClean="0">
                <a:solidFill>
                  <a:srgbClr val="D60093"/>
                </a:solidFill>
                <a:sym typeface="Symbol" pitchFamily="18" charset="2"/>
              </a:rPr>
              <a:t>cộng</a:t>
            </a:r>
            <a:r>
              <a:rPr lang="en-US" altLang="en-US" sz="2000" smtClean="0">
                <a:sym typeface="Symbol" pitchFamily="18" charset="2"/>
              </a:rPr>
              <a:t>, </a:t>
            </a:r>
            <a:r>
              <a:rPr lang="en-US" altLang="en-US" sz="2000" u="sng" smtClean="0">
                <a:solidFill>
                  <a:srgbClr val="002060"/>
                </a:solidFill>
                <a:sym typeface="Symbol" pitchFamily="18" charset="2"/>
              </a:rPr>
              <a:t>trừ</a:t>
            </a:r>
            <a:r>
              <a:rPr lang="en-US" altLang="en-US" sz="2000" smtClean="0">
                <a:sym typeface="Symbol" pitchFamily="18" charset="2"/>
              </a:rPr>
              <a:t> khác (Bỏ học buổi 1-2 trừ 0.5 điểm, từ buổi thứ ba trừ 1.0 điểm, trừ bỏ giữa giờ bằng trừ hai buổi bỏ học)</a:t>
            </a:r>
          </a:p>
          <a:p>
            <a:pPr eaLnBrk="1" hangingPunct="1">
              <a:lnSpc>
                <a:spcPct val="90000"/>
              </a:lnSpc>
              <a:buFont typeface="Wingdings" pitchFamily="2" charset="2"/>
              <a:buNone/>
            </a:pPr>
            <a:r>
              <a:rPr lang="en-US" altLang="en-US" sz="2000" smtClean="0">
                <a:sym typeface="Symbol" pitchFamily="18" charset="2"/>
              </a:rPr>
              <a:t>	</a:t>
            </a:r>
            <a:r>
              <a:rPr lang="en-US" altLang="en-US" sz="2000" smtClean="0"/>
              <a:t>- Điểm cuối kỳ:	  	60%</a:t>
            </a:r>
          </a:p>
          <a:p>
            <a:pPr eaLnBrk="1" hangingPunct="1">
              <a:lnSpc>
                <a:spcPct val="90000"/>
              </a:lnSpc>
              <a:spcBef>
                <a:spcPct val="0"/>
              </a:spcBef>
              <a:buFont typeface="Wingdings" pitchFamily="2" charset="2"/>
              <a:buNone/>
            </a:pPr>
            <a:r>
              <a:rPr lang="en-US" altLang="en-US" sz="2000" smtClean="0"/>
              <a:t>		+ Nộp báo cáo tiểu luận cuối kỳ: 		3.0</a:t>
            </a:r>
          </a:p>
          <a:p>
            <a:pPr eaLnBrk="1" hangingPunct="1">
              <a:lnSpc>
                <a:spcPct val="90000"/>
              </a:lnSpc>
              <a:spcBef>
                <a:spcPct val="0"/>
              </a:spcBef>
              <a:buFont typeface="Wingdings" pitchFamily="2" charset="2"/>
              <a:buNone/>
            </a:pPr>
            <a:r>
              <a:rPr lang="en-US" altLang="en-US" sz="2000" smtClean="0"/>
              <a:t>		+ Thi vấn đáp:					7.0</a:t>
            </a:r>
          </a:p>
          <a:p>
            <a:pPr eaLnBrk="1" hangingPunct="1">
              <a:lnSpc>
                <a:spcPct val="90000"/>
              </a:lnSpc>
              <a:spcBef>
                <a:spcPct val="0"/>
              </a:spcBef>
              <a:buFont typeface="Wingdings" pitchFamily="2" charset="2"/>
              <a:buNone/>
            </a:pPr>
            <a:r>
              <a:rPr lang="en-US" altLang="en-US" sz="2000" smtClean="0"/>
              <a:t>			* Câu hỏi trắc nghiệm: 				3.5</a:t>
            </a:r>
          </a:p>
          <a:p>
            <a:pPr eaLnBrk="1" hangingPunct="1">
              <a:lnSpc>
                <a:spcPct val="90000"/>
              </a:lnSpc>
              <a:spcBef>
                <a:spcPct val="0"/>
              </a:spcBef>
              <a:buFont typeface="Wingdings" pitchFamily="2" charset="2"/>
              <a:buNone/>
            </a:pPr>
            <a:r>
              <a:rPr lang="en-US" altLang="en-US" sz="2000" smtClean="0"/>
              <a:t>			* Câu hỏi biện luận, bài tập: 			3.5</a:t>
            </a:r>
          </a:p>
          <a:p>
            <a:pPr eaLnBrk="1" hangingPunct="1">
              <a:lnSpc>
                <a:spcPct val="90000"/>
              </a:lnSpc>
            </a:pPr>
            <a:r>
              <a:rPr lang="en-US" altLang="en-US" sz="2400" b="1" smtClean="0">
                <a:solidFill>
                  <a:srgbClr val="D60093"/>
                </a:solidFill>
              </a:rPr>
              <a:t>Thời gian dự kiến:</a:t>
            </a:r>
          </a:p>
          <a:p>
            <a:pPr eaLnBrk="1" hangingPunct="1">
              <a:lnSpc>
                <a:spcPct val="90000"/>
              </a:lnSpc>
              <a:buFont typeface="Wingdings" pitchFamily="2" charset="2"/>
              <a:buNone/>
            </a:pPr>
            <a:r>
              <a:rPr lang="en-US" altLang="en-US" sz="2000" smtClean="0"/>
              <a:t>		15 – 16 tuần</a:t>
            </a:r>
          </a:p>
        </p:txBody>
      </p:sp>
      <p:sp>
        <p:nvSpPr>
          <p:cNvPr id="47108" name="Slide Number Placeholder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r" eaLnBrk="1" hangingPunct="1">
              <a:buClr>
                <a:schemeClr val="bg1"/>
              </a:buClr>
              <a:buFont typeface="Wingdings" pitchFamily="2" charset="2"/>
              <a:buNone/>
            </a:pPr>
            <a:fld id="{C928F1B1-09B4-48A5-AC8A-B704DDB3870A}" type="slidenum">
              <a:rPr lang="en-US" altLang="en-US" sz="1000"/>
              <a:pPr algn="r" eaLnBrk="1" hangingPunct="1">
                <a:buClr>
                  <a:schemeClr val="bg1"/>
                </a:buClr>
                <a:buFont typeface="Wingdings" pitchFamily="2" charset="2"/>
                <a:buNone/>
              </a:pPr>
              <a:t>31</a:t>
            </a:fld>
            <a:endParaRPr lang="en-US" altLang="en-US" sz="1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422275"/>
            <a:ext cx="7966075" cy="569913"/>
          </a:xfrm>
        </p:spPr>
        <p:txBody>
          <a:bodyPr/>
          <a:lstStyle/>
          <a:p>
            <a:pPr eaLnBrk="1" hangingPunct="1">
              <a:defRPr/>
            </a:pPr>
            <a:r>
              <a:rPr lang="en-US" altLang="en-US" sz="2613">
                <a:solidFill>
                  <a:srgbClr val="0000FF"/>
                </a:solidFill>
              </a:rPr>
              <a:t>Hệ thống thông tin và vai trò</a:t>
            </a:r>
          </a:p>
        </p:txBody>
      </p:sp>
      <p:sp>
        <p:nvSpPr>
          <p:cNvPr id="20483" name="Date Placeholder 3"/>
          <p:cNvSpPr>
            <a:spLocks noGrp="1"/>
          </p:cNvSpPr>
          <p:nvPr>
            <p:ph type="dt" sz="quarter" idx="10"/>
          </p:nvPr>
        </p:nvSpPr>
        <p:spPr>
          <a:xfrm>
            <a:off x="0" y="228600"/>
            <a:ext cx="0" cy="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defRPr>
            </a:lvl1pPr>
            <a:lvl2pPr marL="693395" indent="-266690">
              <a:spcBef>
                <a:spcPct val="20000"/>
              </a:spcBef>
              <a:buClr>
                <a:schemeClr val="accent2"/>
              </a:buClr>
              <a:buSzPct val="70000"/>
              <a:buFont typeface="Wingdings" panose="05000000000000000000" pitchFamily="2" charset="2"/>
              <a:buChar char="l"/>
              <a:defRPr sz="2427">
                <a:solidFill>
                  <a:schemeClr val="tx1"/>
                </a:solidFill>
                <a:latin typeface="Arial" panose="020B0604020202020204" pitchFamily="34" charset="0"/>
              </a:defRPr>
            </a:lvl2pPr>
            <a:lvl3pPr marL="1066762" indent="-213352">
              <a:spcBef>
                <a:spcPct val="20000"/>
              </a:spcBef>
              <a:buClr>
                <a:schemeClr val="accent1"/>
              </a:buClr>
              <a:buSzPct val="70000"/>
              <a:buFont typeface="Wingdings" panose="05000000000000000000" pitchFamily="2" charset="2"/>
              <a:buChar char="l"/>
              <a:defRPr sz="2147">
                <a:solidFill>
                  <a:schemeClr val="tx1"/>
                </a:solidFill>
                <a:latin typeface="Arial" panose="020B0604020202020204" pitchFamily="34" charset="0"/>
              </a:defRPr>
            </a:lvl3pPr>
            <a:lvl4pPr marL="1493467" indent="-213352">
              <a:spcBef>
                <a:spcPct val="20000"/>
              </a:spcBef>
              <a:buClr>
                <a:schemeClr val="tx2"/>
              </a:buClr>
              <a:buSzPct val="75000"/>
              <a:buFont typeface="Wingdings" panose="05000000000000000000" pitchFamily="2" charset="2"/>
              <a:buChar char="§"/>
              <a:defRPr sz="1867">
                <a:solidFill>
                  <a:schemeClr val="tx1"/>
                </a:solidFill>
                <a:latin typeface="Arial" panose="020B0604020202020204" pitchFamily="34" charset="0"/>
              </a:defRPr>
            </a:lvl4pPr>
            <a:lvl5pPr marL="1920171" indent="-213352">
              <a:spcBef>
                <a:spcPct val="20000"/>
              </a:spcBef>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5pPr>
            <a:lvl6pPr marL="2346876" indent="-213352" eaLnBrk="0" fontAlgn="base" hangingPunct="0">
              <a:spcBef>
                <a:spcPct val="20000"/>
              </a:spcBef>
              <a:spcAft>
                <a:spcPct val="0"/>
              </a:spcAft>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6pPr>
            <a:lvl7pPr marL="2773581" indent="-213352" eaLnBrk="0" fontAlgn="base" hangingPunct="0">
              <a:spcBef>
                <a:spcPct val="20000"/>
              </a:spcBef>
              <a:spcAft>
                <a:spcPct val="0"/>
              </a:spcAft>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7pPr>
            <a:lvl8pPr marL="3200286" indent="-213352" eaLnBrk="0" fontAlgn="base" hangingPunct="0">
              <a:spcBef>
                <a:spcPct val="20000"/>
              </a:spcBef>
              <a:spcAft>
                <a:spcPct val="0"/>
              </a:spcAft>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8pPr>
            <a:lvl9pPr marL="3626990" indent="-213352" eaLnBrk="0" fontAlgn="base" hangingPunct="0">
              <a:spcBef>
                <a:spcPct val="20000"/>
              </a:spcBef>
              <a:spcAft>
                <a:spcPct val="0"/>
              </a:spcAft>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9pPr>
          </a:lstStyle>
          <a:p>
            <a:pPr>
              <a:spcBef>
                <a:spcPct val="0"/>
              </a:spcBef>
              <a:buClrTx/>
              <a:buSzTx/>
              <a:buFontTx/>
              <a:buNone/>
              <a:defRPr/>
            </a:pPr>
            <a:fld id="{430D99FF-B947-4488-B100-C5AA537C35A9}" type="datetime4">
              <a:rPr lang="en-US" altLang="en-US" sz="1307">
                <a:solidFill>
                  <a:srgbClr val="FFFFFF"/>
                </a:solidFill>
                <a:latin typeface="Calibri" panose="020F0502020204030204" pitchFamily="34" charset="0"/>
              </a:rPr>
              <a:pPr>
                <a:spcBef>
                  <a:spcPct val="0"/>
                </a:spcBef>
                <a:buClrTx/>
                <a:buSzTx/>
                <a:buFontTx/>
                <a:buNone/>
                <a:defRPr/>
              </a:pPr>
              <a:t>March 23, 2021</a:t>
            </a:fld>
            <a:endParaRPr lang="en-US" altLang="en-US" sz="1307">
              <a:solidFill>
                <a:srgbClr val="FFFFFF"/>
              </a:solidFill>
              <a:latin typeface="Calibri" panose="020F0502020204030204" pitchFamily="34" charset="0"/>
            </a:endParaRPr>
          </a:p>
        </p:txBody>
      </p:sp>
      <p:sp>
        <p:nvSpPr>
          <p:cNvPr id="19460" name="Slide Number Placeholder 4"/>
          <p:cNvSpPr>
            <a:spLocks noGrp="1"/>
          </p:cNvSpPr>
          <p:nvPr>
            <p:ph type="sldNum" sz="quarter" idx="12"/>
          </p:nvPr>
        </p:nvSpPr>
        <p:spPr>
          <a:xfrm>
            <a:off x="0" y="22860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692150" indent="-265113">
              <a:spcBef>
                <a:spcPct val="20000"/>
              </a:spcBef>
              <a:buClr>
                <a:schemeClr val="accent2"/>
              </a:buClr>
              <a:buSzPct val="70000"/>
              <a:buFont typeface="Wingdings" pitchFamily="2" charset="2"/>
              <a:buChar char="l"/>
              <a:defRPr sz="2600">
                <a:solidFill>
                  <a:schemeClr val="tx1"/>
                </a:solidFill>
                <a:latin typeface="Arial" charset="0"/>
              </a:defRPr>
            </a:lvl2pPr>
            <a:lvl3pPr marL="1065213" indent="-212725">
              <a:spcBef>
                <a:spcPct val="20000"/>
              </a:spcBef>
              <a:buClr>
                <a:schemeClr val="accent1"/>
              </a:buClr>
              <a:buSzPct val="70000"/>
              <a:buFont typeface="Wingdings" pitchFamily="2" charset="2"/>
              <a:buChar char="l"/>
              <a:defRPr sz="2300">
                <a:solidFill>
                  <a:schemeClr val="tx1"/>
                </a:solidFill>
                <a:latin typeface="Arial" charset="0"/>
              </a:defRPr>
            </a:lvl3pPr>
            <a:lvl4pPr marL="1492250" indent="-212725">
              <a:spcBef>
                <a:spcPct val="20000"/>
              </a:spcBef>
              <a:buClr>
                <a:schemeClr val="tx2"/>
              </a:buClr>
              <a:buSzPct val="75000"/>
              <a:buFont typeface="Wingdings" pitchFamily="2" charset="2"/>
              <a:buChar char="§"/>
              <a:defRPr sz="2000">
                <a:solidFill>
                  <a:schemeClr val="tx1"/>
                </a:solidFill>
                <a:latin typeface="Arial" charset="0"/>
              </a:defRPr>
            </a:lvl4pPr>
            <a:lvl5pPr marL="1919288" indent="-212725">
              <a:spcBef>
                <a:spcPct val="20000"/>
              </a:spcBef>
              <a:buClr>
                <a:schemeClr val="folHlink"/>
              </a:buClr>
              <a:buSzPct val="80000"/>
              <a:buFont typeface="Wingdings" pitchFamily="2" charset="2"/>
              <a:buChar char="§"/>
              <a:defRPr sz="2000">
                <a:solidFill>
                  <a:schemeClr val="tx1"/>
                </a:solidFill>
                <a:latin typeface="Arial" charset="0"/>
              </a:defRPr>
            </a:lvl5pPr>
            <a:lvl6pPr marL="23764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8336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2908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7480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27410A94-DD8D-4116-8D81-5B570C41BDF5}" type="slidenum">
              <a:rPr lang="en-US" altLang="en-US" sz="1300" smtClean="0">
                <a:solidFill>
                  <a:srgbClr val="FFFFFF"/>
                </a:solidFill>
                <a:latin typeface="Calibri" pitchFamily="34" charset="0"/>
              </a:rPr>
              <a:pPr>
                <a:spcBef>
                  <a:spcPct val="0"/>
                </a:spcBef>
                <a:buClrTx/>
                <a:buSzTx/>
                <a:buFontTx/>
                <a:buNone/>
              </a:pPr>
              <a:t>4</a:t>
            </a:fld>
            <a:endParaRPr lang="en-US" altLang="en-US" sz="1300" smtClean="0">
              <a:solidFill>
                <a:srgbClr val="FFFFFF"/>
              </a:solidFill>
              <a:latin typeface="Calibri" pitchFamily="34" charset="0"/>
            </a:endParaRPr>
          </a:p>
        </p:txBody>
      </p:sp>
      <p:pic>
        <p:nvPicPr>
          <p:cNvPr id="1946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1011238"/>
            <a:ext cx="39116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613" y="855663"/>
            <a:ext cx="315595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7"/>
          <p:cNvSpPr>
            <a:spLocks noChangeArrowheads="1"/>
          </p:cNvSpPr>
          <p:nvPr/>
        </p:nvSpPr>
        <p:spPr bwMode="auto">
          <a:xfrm>
            <a:off x="5087938" y="1450975"/>
            <a:ext cx="30226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867" b="1" dirty="0">
                <a:solidFill>
                  <a:srgbClr val="D60093"/>
                </a:solidFill>
                <a:latin typeface="Palatino Linotype" panose="02040502050505030304" pitchFamily="18" charset="0"/>
                <a:cs typeface="Times New Roman" panose="02020603050405020304" pitchFamily="18" charset="0"/>
              </a:rPr>
              <a:t>Cung cấp </a:t>
            </a:r>
            <a:r>
              <a:rPr lang="en-US" altLang="en-US" sz="1867" b="1" u="sng" dirty="0">
                <a:solidFill>
                  <a:srgbClr val="D60093"/>
                </a:solidFill>
                <a:latin typeface="Palatino Linotype" panose="02040502050505030304" pitchFamily="18" charset="0"/>
                <a:cs typeface="Times New Roman" panose="02020603050405020304" pitchFamily="18" charset="0"/>
              </a:rPr>
              <a:t>thông tin </a:t>
            </a:r>
            <a:br>
              <a:rPr lang="en-US" altLang="en-US" sz="1867" b="1" u="sng" dirty="0">
                <a:solidFill>
                  <a:srgbClr val="D60093"/>
                </a:solidFill>
                <a:latin typeface="Palatino Linotype" panose="02040502050505030304" pitchFamily="18" charset="0"/>
                <a:cs typeface="Times New Roman" panose="02020603050405020304" pitchFamily="18" charset="0"/>
              </a:rPr>
            </a:br>
            <a:r>
              <a:rPr lang="en-US" altLang="en-US" sz="1867" b="1" u="sng" dirty="0">
                <a:solidFill>
                  <a:srgbClr val="D60093"/>
                </a:solidFill>
                <a:latin typeface="Palatino Linotype" panose="02040502050505030304" pitchFamily="18" charset="0"/>
                <a:cs typeface="Times New Roman" panose="02020603050405020304" pitchFamily="18" charset="0"/>
              </a:rPr>
              <a:t>chính xác</a:t>
            </a:r>
            <a:r>
              <a:rPr lang="en-US" altLang="en-US" sz="1867" b="1" dirty="0">
                <a:solidFill>
                  <a:srgbClr val="D60093"/>
                </a:solidFill>
                <a:latin typeface="Palatino Linotype" panose="02040502050505030304" pitchFamily="18" charset="0"/>
                <a:cs typeface="Times New Roman" panose="02020603050405020304" pitchFamily="18" charset="0"/>
              </a:rPr>
              <a:t> tới </a:t>
            </a:r>
            <a:r>
              <a:rPr lang="en-US" altLang="en-US" sz="1867" b="1" u="sng" dirty="0">
                <a:solidFill>
                  <a:srgbClr val="D60093"/>
                </a:solidFill>
                <a:latin typeface="Palatino Linotype" panose="02040502050505030304" pitchFamily="18" charset="0"/>
                <a:cs typeface="Times New Roman" panose="02020603050405020304" pitchFamily="18" charset="0"/>
              </a:rPr>
              <a:t>đúng người</a:t>
            </a:r>
            <a:r>
              <a:rPr lang="en-US" altLang="en-US" sz="1867" b="1" dirty="0">
                <a:solidFill>
                  <a:srgbClr val="D60093"/>
                </a:solidFill>
                <a:latin typeface="Palatino Linotype" panose="02040502050505030304" pitchFamily="18" charset="0"/>
                <a:cs typeface="Times New Roman" panose="02020603050405020304" pitchFamily="18" charset="0"/>
              </a:rPr>
              <a:t>, </a:t>
            </a:r>
            <a:r>
              <a:rPr lang="en-US" altLang="en-US" sz="1867" b="1" u="sng" dirty="0">
                <a:solidFill>
                  <a:srgbClr val="D60093"/>
                </a:solidFill>
                <a:latin typeface="Palatino Linotype" panose="02040502050505030304" pitchFamily="18" charset="0"/>
                <a:cs typeface="Times New Roman" panose="02020603050405020304" pitchFamily="18" charset="0"/>
              </a:rPr>
              <a:t>đúng thời điểm</a:t>
            </a:r>
            <a:r>
              <a:rPr lang="en-US" altLang="en-US" sz="1867" b="1" dirty="0">
                <a:solidFill>
                  <a:srgbClr val="D60093"/>
                </a:solidFill>
                <a:latin typeface="Palatino Linotype" panose="02040502050505030304" pitchFamily="18" charset="0"/>
                <a:cs typeface="Times New Roman" panose="02020603050405020304" pitchFamily="18" charset="0"/>
              </a:rPr>
              <a:t/>
            </a:r>
            <a:br>
              <a:rPr lang="en-US" altLang="en-US" sz="1867" b="1" dirty="0">
                <a:solidFill>
                  <a:srgbClr val="D60093"/>
                </a:solidFill>
                <a:latin typeface="Palatino Linotype" panose="02040502050505030304" pitchFamily="18" charset="0"/>
                <a:cs typeface="Times New Roman" panose="02020603050405020304" pitchFamily="18" charset="0"/>
              </a:rPr>
            </a:br>
            <a:r>
              <a:rPr lang="en-US" altLang="en-US" sz="1867" b="1" dirty="0">
                <a:solidFill>
                  <a:srgbClr val="D60093"/>
                </a:solidFill>
                <a:latin typeface="Palatino Linotype" panose="02040502050505030304" pitchFamily="18" charset="0"/>
                <a:cs typeface="Times New Roman" panose="02020603050405020304" pitchFamily="18" charset="0"/>
              </a:rPr>
              <a:t>hỗ trợ ra quyết định</a:t>
            </a:r>
            <a:endParaRPr lang="en-US" altLang="en-US" sz="1867" b="1" dirty="0">
              <a:solidFill>
                <a:srgbClr val="D60093"/>
              </a:solidFill>
            </a:endParaRPr>
          </a:p>
        </p:txBody>
      </p:sp>
      <p:pic>
        <p:nvPicPr>
          <p:cNvPr id="19464"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7525" y="3551238"/>
            <a:ext cx="4054475"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14875" y="3351213"/>
            <a:ext cx="3768725"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38200" y="1676400"/>
            <a:ext cx="3505200" cy="914400"/>
          </a:xfrm>
          <a:prstGeom prst="rect">
            <a:avLst/>
          </a:prstGeom>
          <a:noFill/>
          <a:ln w="31750">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6200" y="123825"/>
            <a:ext cx="8229600" cy="457200"/>
          </a:xfrm>
        </p:spPr>
        <p:txBody>
          <a:bodyPr/>
          <a:lstStyle/>
          <a:p>
            <a:pPr eaLnBrk="1" hangingPunct="1"/>
            <a:r>
              <a:rPr lang="en-US" altLang="en-US" sz="2400" smtClean="0">
                <a:solidFill>
                  <a:srgbClr val="C00000"/>
                </a:solidFill>
              </a:rPr>
              <a:t>Ngành đào tạo CNTT thế giới: ACM &amp; AIS &amp; IEEE-CS</a:t>
            </a:r>
          </a:p>
        </p:txBody>
      </p:sp>
      <p:sp>
        <p:nvSpPr>
          <p:cNvPr id="2048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620D4D07-6BA0-4CF3-A4B2-1C20DC546B98}" type="datetime4">
              <a:rPr lang="en-US" altLang="en-US" sz="1000" smtClean="0">
                <a:solidFill>
                  <a:srgbClr val="FFFFFF"/>
                </a:solidFill>
                <a:latin typeface="Calibri" pitchFamily="34" charset="0"/>
              </a:rPr>
              <a:pPr>
                <a:spcBef>
                  <a:spcPct val="0"/>
                </a:spcBef>
                <a:buClrTx/>
                <a:buSzTx/>
                <a:buFontTx/>
                <a:buNone/>
              </a:pPr>
              <a:t>March 23, 2021</a:t>
            </a:fld>
            <a:endParaRPr lang="en-US" altLang="en-US" sz="1000" smtClean="0">
              <a:solidFill>
                <a:srgbClr val="FFFFFF"/>
              </a:solidFill>
              <a:latin typeface="Calibri" pitchFamily="34" charset="0"/>
            </a:endParaRPr>
          </a:p>
        </p:txBody>
      </p:sp>
      <p:sp>
        <p:nvSpPr>
          <p:cNvPr id="204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BBDCCDD7-8598-4781-9CD8-479EE7399DEC}" type="slidenum">
              <a:rPr lang="en-US" altLang="en-US" sz="1000" smtClean="0">
                <a:solidFill>
                  <a:srgbClr val="FFFFFF"/>
                </a:solidFill>
                <a:latin typeface="Calibri" pitchFamily="34" charset="0"/>
              </a:rPr>
              <a:pPr>
                <a:spcBef>
                  <a:spcPct val="0"/>
                </a:spcBef>
                <a:buClrTx/>
                <a:buSzTx/>
                <a:buFontTx/>
                <a:buNone/>
              </a:pPr>
              <a:t>5</a:t>
            </a:fld>
            <a:endParaRPr lang="en-US" altLang="en-US" sz="1000" smtClean="0">
              <a:solidFill>
                <a:srgbClr val="FFFFFF"/>
              </a:solidFill>
              <a:latin typeface="Calibri" pitchFamily="34" charset="0"/>
            </a:endParaRPr>
          </a:p>
        </p:txBody>
      </p:sp>
      <p:sp>
        <p:nvSpPr>
          <p:cNvPr id="13" name="Rectangle 3"/>
          <p:cNvSpPr txBox="1">
            <a:spLocks noChangeArrowheads="1"/>
          </p:cNvSpPr>
          <p:nvPr/>
        </p:nvSpPr>
        <p:spPr bwMode="auto">
          <a:xfrm>
            <a:off x="228600" y="6324600"/>
            <a:ext cx="8686800" cy="457200"/>
          </a:xfrm>
          <a:prstGeom prst="rect">
            <a:avLst/>
          </a:prstGeom>
          <a:noFill/>
          <a:ln w="9525">
            <a:noFill/>
            <a:miter lim="800000"/>
            <a:headEnd/>
            <a:tailEnd/>
          </a:ln>
        </p:spPr>
        <p:txBody>
          <a:bodyPr>
            <a:normAutofit lnSpcReduction="10000"/>
          </a:bodyPr>
          <a:lstStyle/>
          <a:p>
            <a:pPr marL="182563" indent="-182563" eaLnBrk="1" hangingPunct="1">
              <a:lnSpc>
                <a:spcPct val="110000"/>
              </a:lnSpc>
              <a:spcBef>
                <a:spcPct val="20000"/>
              </a:spcBef>
              <a:buClr>
                <a:schemeClr val="accent1"/>
              </a:buClr>
              <a:buSzPct val="85000"/>
              <a:buFont typeface="Wingdings" panose="05000000000000000000" pitchFamily="2" charset="2"/>
              <a:buNone/>
              <a:defRPr/>
            </a:pPr>
            <a:r>
              <a:rPr lang="en-US" sz="2400" dirty="0">
                <a:latin typeface="Calibri" pitchFamily="34" charset="0"/>
                <a:ea typeface="Calibri" pitchFamily="34" charset="0"/>
                <a:cs typeface="Calibri" pitchFamily="34" charset="0"/>
                <a:hlinkClick r:id="rId2"/>
              </a:rPr>
              <a:t>http://www.acm.org/education/curricula-recommendations</a:t>
            </a:r>
            <a:r>
              <a:rPr lang="en-US" sz="2400" dirty="0">
                <a:latin typeface="Calibri" pitchFamily="34" charset="0"/>
                <a:ea typeface="Calibri" pitchFamily="34" charset="0"/>
                <a:cs typeface="Calibri" pitchFamily="34" charset="0"/>
              </a:rPr>
              <a:t> </a:t>
            </a:r>
          </a:p>
        </p:txBody>
      </p:sp>
      <p:cxnSp>
        <p:nvCxnSpPr>
          <p:cNvPr id="20486" name="Straight Connector 2"/>
          <p:cNvCxnSpPr>
            <a:cxnSpLocks noChangeShapeType="1"/>
          </p:cNvCxnSpPr>
          <p:nvPr/>
        </p:nvCxnSpPr>
        <p:spPr bwMode="auto">
          <a:xfrm flipH="1">
            <a:off x="400050" y="6248400"/>
            <a:ext cx="57150"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
        <p:nvSpPr>
          <p:cNvPr id="20487" name="Rectangle 3"/>
          <p:cNvSpPr>
            <a:spLocks noChangeArrowheads="1"/>
          </p:cNvSpPr>
          <p:nvPr/>
        </p:nvSpPr>
        <p:spPr bwMode="auto">
          <a:xfrm>
            <a:off x="504825" y="5562600"/>
            <a:ext cx="7824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sp>
        <p:nvSpPr>
          <p:cNvPr id="20488" name="Rectangle 4"/>
          <p:cNvSpPr>
            <a:spLocks noChangeArrowheads="1"/>
          </p:cNvSpPr>
          <p:nvPr/>
        </p:nvSpPr>
        <p:spPr bwMode="auto">
          <a:xfrm>
            <a:off x="400050" y="6248400"/>
            <a:ext cx="7905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pic>
        <p:nvPicPr>
          <p:cNvPr id="2048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338" y="542925"/>
            <a:ext cx="7788275" cy="589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76200" y="123825"/>
            <a:ext cx="8229600" cy="457200"/>
          </a:xfrm>
        </p:spPr>
        <p:txBody>
          <a:bodyPr/>
          <a:lstStyle/>
          <a:p>
            <a:pPr eaLnBrk="1" hangingPunct="1"/>
            <a:r>
              <a:rPr lang="en-US" altLang="en-US" sz="2400" smtClean="0">
                <a:solidFill>
                  <a:srgbClr val="C00000"/>
                </a:solidFill>
              </a:rPr>
              <a:t>Ngành đào tạo CNTT thế giới: HTTT, CNTT và khác</a:t>
            </a:r>
          </a:p>
        </p:txBody>
      </p:sp>
      <p:sp>
        <p:nvSpPr>
          <p:cNvPr id="2150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363A781A-341D-4BB6-8D72-D130AA103AD2}" type="datetime4">
              <a:rPr lang="en-US" altLang="en-US" sz="1000" smtClean="0">
                <a:solidFill>
                  <a:srgbClr val="FFFFFF"/>
                </a:solidFill>
                <a:latin typeface="Calibri" pitchFamily="34" charset="0"/>
              </a:rPr>
              <a:pPr>
                <a:spcBef>
                  <a:spcPct val="0"/>
                </a:spcBef>
                <a:buClrTx/>
                <a:buSzTx/>
                <a:buFontTx/>
                <a:buNone/>
              </a:pPr>
              <a:t>March 23, 2021</a:t>
            </a:fld>
            <a:endParaRPr lang="en-US" altLang="en-US" sz="1000" smtClean="0">
              <a:solidFill>
                <a:srgbClr val="FFFFFF"/>
              </a:solidFill>
              <a:latin typeface="Calibri" pitchFamily="34" charset="0"/>
            </a:endParaRPr>
          </a:p>
        </p:txBody>
      </p:sp>
      <p:sp>
        <p:nvSpPr>
          <p:cNvPr id="2150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2DCD2A97-F5F7-430D-B316-68E1F39F2E94}" type="slidenum">
              <a:rPr lang="en-US" altLang="en-US" sz="1000" smtClean="0">
                <a:solidFill>
                  <a:srgbClr val="FFFFFF"/>
                </a:solidFill>
                <a:latin typeface="Calibri" pitchFamily="34" charset="0"/>
              </a:rPr>
              <a:pPr>
                <a:spcBef>
                  <a:spcPct val="0"/>
                </a:spcBef>
                <a:buClrTx/>
                <a:buSzTx/>
                <a:buFontTx/>
                <a:buNone/>
              </a:pPr>
              <a:t>6</a:t>
            </a:fld>
            <a:endParaRPr lang="en-US" altLang="en-US" sz="1000" smtClean="0">
              <a:solidFill>
                <a:srgbClr val="FFFFFF"/>
              </a:solidFill>
              <a:latin typeface="Calibri" pitchFamily="34" charset="0"/>
            </a:endParaRPr>
          </a:p>
        </p:txBody>
      </p:sp>
      <p:sp>
        <p:nvSpPr>
          <p:cNvPr id="13" name="Rectangle 3"/>
          <p:cNvSpPr txBox="1">
            <a:spLocks noChangeArrowheads="1"/>
          </p:cNvSpPr>
          <p:nvPr/>
        </p:nvSpPr>
        <p:spPr bwMode="auto">
          <a:xfrm>
            <a:off x="228600" y="6477000"/>
            <a:ext cx="8686800" cy="457200"/>
          </a:xfrm>
          <a:prstGeom prst="rect">
            <a:avLst/>
          </a:prstGeom>
          <a:noFill/>
          <a:ln w="9525">
            <a:noFill/>
            <a:miter lim="800000"/>
            <a:headEnd/>
            <a:tailEnd/>
          </a:ln>
        </p:spPr>
        <p:txBody>
          <a:bodyPr>
            <a:normAutofit lnSpcReduction="10000"/>
          </a:bodyPr>
          <a:lstStyle/>
          <a:p>
            <a:pPr marL="182563" indent="-182563" eaLnBrk="1" hangingPunct="1">
              <a:lnSpc>
                <a:spcPct val="110000"/>
              </a:lnSpc>
              <a:spcBef>
                <a:spcPct val="20000"/>
              </a:spcBef>
              <a:buClr>
                <a:schemeClr val="accent1"/>
              </a:buClr>
              <a:buSzPct val="85000"/>
              <a:buFont typeface="Wingdings" panose="05000000000000000000" pitchFamily="2" charset="2"/>
              <a:buNone/>
              <a:defRPr/>
            </a:pPr>
            <a:r>
              <a:rPr lang="en-US" sz="2400" dirty="0">
                <a:latin typeface="Calibri" pitchFamily="34" charset="0"/>
                <a:ea typeface="Calibri" pitchFamily="34" charset="0"/>
                <a:cs typeface="Calibri" pitchFamily="34" charset="0"/>
                <a:hlinkClick r:id="rId2"/>
              </a:rPr>
              <a:t>http://www.acm.org/education/curricula-recommendations</a:t>
            </a:r>
            <a:r>
              <a:rPr lang="en-US" sz="2400" dirty="0">
                <a:latin typeface="Calibri" pitchFamily="34" charset="0"/>
                <a:ea typeface="Calibri" pitchFamily="34" charset="0"/>
                <a:cs typeface="Calibri" pitchFamily="34" charset="0"/>
              </a:rPr>
              <a:t> </a:t>
            </a:r>
          </a:p>
        </p:txBody>
      </p:sp>
      <p:cxnSp>
        <p:nvCxnSpPr>
          <p:cNvPr id="21510" name="Straight Connector 2"/>
          <p:cNvCxnSpPr>
            <a:cxnSpLocks noChangeShapeType="1"/>
          </p:cNvCxnSpPr>
          <p:nvPr/>
        </p:nvCxnSpPr>
        <p:spPr bwMode="auto">
          <a:xfrm flipH="1">
            <a:off x="400050" y="6248400"/>
            <a:ext cx="57150"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
        <p:nvSpPr>
          <p:cNvPr id="21511" name="Rectangle 3"/>
          <p:cNvSpPr>
            <a:spLocks noChangeArrowheads="1"/>
          </p:cNvSpPr>
          <p:nvPr/>
        </p:nvSpPr>
        <p:spPr bwMode="auto">
          <a:xfrm>
            <a:off x="504825" y="5562600"/>
            <a:ext cx="7824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sp>
        <p:nvSpPr>
          <p:cNvPr id="21512" name="Rectangle 4"/>
          <p:cNvSpPr>
            <a:spLocks noChangeArrowheads="1"/>
          </p:cNvSpPr>
          <p:nvPr/>
        </p:nvSpPr>
        <p:spPr bwMode="auto">
          <a:xfrm>
            <a:off x="400050" y="6248400"/>
            <a:ext cx="7905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pic>
        <p:nvPicPr>
          <p:cNvPr id="2151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050" y="774700"/>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0050" y="990600"/>
            <a:ext cx="77152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Rectangle 5"/>
          <p:cNvSpPr>
            <a:spLocks noChangeArrowheads="1"/>
          </p:cNvSpPr>
          <p:nvPr/>
        </p:nvSpPr>
        <p:spPr bwMode="auto">
          <a:xfrm>
            <a:off x="266700" y="763588"/>
            <a:ext cx="7848600" cy="1522412"/>
          </a:xfrm>
          <a:prstGeom prst="rect">
            <a:avLst/>
          </a:prstGeom>
          <a:noFill/>
          <a:ln w="317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6200" y="123825"/>
            <a:ext cx="8229600" cy="457200"/>
          </a:xfrm>
        </p:spPr>
        <p:txBody>
          <a:bodyPr/>
          <a:lstStyle/>
          <a:p>
            <a:pPr eaLnBrk="1" hangingPunct="1"/>
            <a:r>
              <a:rPr lang="en-US" altLang="en-US" sz="2400" smtClean="0">
                <a:solidFill>
                  <a:srgbClr val="C00000"/>
                </a:solidFill>
              </a:rPr>
              <a:t>Hiệp hội HTTT thế giới: AIS  </a:t>
            </a:r>
            <a:r>
              <a:rPr lang="en-US" altLang="en-US" sz="2400" smtClean="0">
                <a:solidFill>
                  <a:srgbClr val="C00000"/>
                </a:solidFill>
                <a:hlinkClick r:id="rId3"/>
              </a:rPr>
              <a:t>http://aisnet.org/</a:t>
            </a:r>
            <a:r>
              <a:rPr lang="en-US" altLang="en-US" sz="2400" smtClean="0">
                <a:solidFill>
                  <a:srgbClr val="C00000"/>
                </a:solidFill>
              </a:rPr>
              <a:t> </a:t>
            </a:r>
          </a:p>
        </p:txBody>
      </p:sp>
      <p:sp>
        <p:nvSpPr>
          <p:cNvPr id="2253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56021BFB-C18C-442E-8FD5-0AE679E08130}" type="datetime4">
              <a:rPr lang="en-US" altLang="en-US" sz="1000" smtClean="0">
                <a:solidFill>
                  <a:srgbClr val="FFFFFF"/>
                </a:solidFill>
                <a:latin typeface="Calibri" pitchFamily="34" charset="0"/>
              </a:rPr>
              <a:pPr>
                <a:spcBef>
                  <a:spcPct val="0"/>
                </a:spcBef>
                <a:buClrTx/>
                <a:buSzTx/>
                <a:buFontTx/>
                <a:buNone/>
              </a:pPr>
              <a:t>March 23, 2021</a:t>
            </a:fld>
            <a:endParaRPr lang="en-US" altLang="en-US" sz="1000" smtClean="0">
              <a:solidFill>
                <a:srgbClr val="FFFFFF"/>
              </a:solidFill>
              <a:latin typeface="Calibri" pitchFamily="34" charset="0"/>
            </a:endParaRPr>
          </a:p>
        </p:txBody>
      </p:sp>
      <p:sp>
        <p:nvSpPr>
          <p:cNvPr id="225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31D768C8-8540-47DB-B77D-17C0377DC45B}" type="slidenum">
              <a:rPr lang="en-US" altLang="en-US" sz="1000" smtClean="0">
                <a:solidFill>
                  <a:srgbClr val="FFFFFF"/>
                </a:solidFill>
                <a:latin typeface="Calibri" pitchFamily="34" charset="0"/>
              </a:rPr>
              <a:pPr>
                <a:spcBef>
                  <a:spcPct val="0"/>
                </a:spcBef>
                <a:buClrTx/>
                <a:buSzTx/>
                <a:buFontTx/>
                <a:buNone/>
              </a:pPr>
              <a:t>7</a:t>
            </a:fld>
            <a:endParaRPr lang="en-US" altLang="en-US" sz="1000" smtClean="0">
              <a:solidFill>
                <a:srgbClr val="FFFFFF"/>
              </a:solidFill>
              <a:latin typeface="Calibri" pitchFamily="34" charset="0"/>
            </a:endParaRPr>
          </a:p>
        </p:txBody>
      </p:sp>
      <p:sp>
        <p:nvSpPr>
          <p:cNvPr id="13" name="Rectangle 3"/>
          <p:cNvSpPr txBox="1">
            <a:spLocks noChangeArrowheads="1"/>
          </p:cNvSpPr>
          <p:nvPr/>
        </p:nvSpPr>
        <p:spPr bwMode="auto">
          <a:xfrm>
            <a:off x="228600" y="6400800"/>
            <a:ext cx="8686800" cy="457200"/>
          </a:xfrm>
          <a:prstGeom prst="rect">
            <a:avLst/>
          </a:prstGeom>
          <a:noFill/>
          <a:ln w="9525">
            <a:noFill/>
            <a:miter lim="800000"/>
            <a:headEnd/>
            <a:tailEnd/>
          </a:ln>
        </p:spPr>
        <p:txBody>
          <a:bodyPr>
            <a:normAutofit lnSpcReduction="10000"/>
          </a:bodyPr>
          <a:lstStyle/>
          <a:p>
            <a:pPr marL="182563" indent="-182563" eaLnBrk="1" hangingPunct="1">
              <a:lnSpc>
                <a:spcPct val="110000"/>
              </a:lnSpc>
              <a:spcBef>
                <a:spcPct val="20000"/>
              </a:spcBef>
              <a:buClr>
                <a:schemeClr val="accent1"/>
              </a:buClr>
              <a:buSzPct val="85000"/>
              <a:buFont typeface="Wingdings" panose="05000000000000000000" pitchFamily="2" charset="2"/>
              <a:buNone/>
              <a:defRPr/>
            </a:pPr>
            <a:r>
              <a:rPr lang="en-US" sz="2400" dirty="0">
                <a:latin typeface="Calibri" pitchFamily="34" charset="0"/>
                <a:ea typeface="Calibri" pitchFamily="34" charset="0"/>
                <a:cs typeface="Calibri" pitchFamily="34" charset="0"/>
                <a:hlinkClick r:id="rId4"/>
              </a:rPr>
              <a:t>http://eduglopedia.org/syllabus/all</a:t>
            </a:r>
            <a:r>
              <a:rPr lang="en-US" sz="2400" dirty="0">
                <a:latin typeface="Calibri" pitchFamily="34" charset="0"/>
                <a:ea typeface="Calibri" pitchFamily="34" charset="0"/>
                <a:cs typeface="Calibri" pitchFamily="34" charset="0"/>
              </a:rPr>
              <a:t>  </a:t>
            </a:r>
          </a:p>
        </p:txBody>
      </p:sp>
      <p:pic>
        <p:nvPicPr>
          <p:cNvPr id="22534"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23875"/>
            <a:ext cx="80010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ounded Rectangle 1"/>
          <p:cNvSpPr>
            <a:spLocks noChangeArrowheads="1"/>
          </p:cNvSpPr>
          <p:nvPr/>
        </p:nvSpPr>
        <p:spPr bwMode="auto">
          <a:xfrm>
            <a:off x="271463" y="747713"/>
            <a:ext cx="7010400" cy="700087"/>
          </a:xfrm>
          <a:prstGeom prst="roundRect">
            <a:avLst>
              <a:gd name="adj" fmla="val 16667"/>
            </a:avLst>
          </a:prstGeom>
          <a:noFill/>
          <a:ln w="50800" cmpd="dbl" algn="ctr">
            <a:solidFill>
              <a:srgbClr val="FF33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buClr>
                <a:schemeClr val="bg1"/>
              </a:buClr>
              <a:buFont typeface="Wingdings" pitchFamily="2" charset="2"/>
              <a:buNone/>
            </a:pPr>
            <a:endParaRPr lang="en-US" altLang="en-US" sz="1800"/>
          </a:p>
        </p:txBody>
      </p:sp>
      <p:sp>
        <p:nvSpPr>
          <p:cNvPr id="22536" name="Rounded Rectangle 7"/>
          <p:cNvSpPr>
            <a:spLocks noChangeArrowheads="1"/>
          </p:cNvSpPr>
          <p:nvPr/>
        </p:nvSpPr>
        <p:spPr bwMode="auto">
          <a:xfrm>
            <a:off x="457200" y="3581400"/>
            <a:ext cx="7848600" cy="609600"/>
          </a:xfrm>
          <a:prstGeom prst="roundRect">
            <a:avLst>
              <a:gd name="adj" fmla="val 16667"/>
            </a:avLst>
          </a:prstGeom>
          <a:noFill/>
          <a:ln w="50800" cmpd="dbl" algn="ctr">
            <a:solidFill>
              <a:srgbClr val="FF33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buClr>
                <a:schemeClr val="bg1"/>
              </a:buClr>
              <a:buFont typeface="Wingdings" pitchFamily="2" charset="2"/>
              <a:buNone/>
            </a:pPr>
            <a:endParaRPr lang="en-US" altLang="en-US"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152400"/>
            <a:ext cx="7966075" cy="568325"/>
          </a:xfrm>
        </p:spPr>
        <p:txBody>
          <a:bodyPr/>
          <a:lstStyle/>
          <a:p>
            <a:pPr eaLnBrk="1" hangingPunct="1">
              <a:defRPr/>
            </a:pPr>
            <a:r>
              <a:rPr lang="en-US" altLang="en-US" sz="2613">
                <a:solidFill>
                  <a:srgbClr val="0000FF"/>
                </a:solidFill>
              </a:rPr>
              <a:t>Các ngành đào tạo ACM &amp; AIS &amp; IEEE-CS</a:t>
            </a:r>
          </a:p>
        </p:txBody>
      </p:sp>
      <p:sp>
        <p:nvSpPr>
          <p:cNvPr id="19459" name="Content Placeholder 2"/>
          <p:cNvSpPr>
            <a:spLocks noGrp="1"/>
          </p:cNvSpPr>
          <p:nvPr>
            <p:ph idx="1"/>
          </p:nvPr>
        </p:nvSpPr>
        <p:spPr>
          <a:xfrm>
            <a:off x="534988" y="5461000"/>
            <a:ext cx="7823200" cy="925513"/>
          </a:xfrm>
        </p:spPr>
        <p:txBody>
          <a:bodyPr>
            <a:normAutofit fontScale="70000" lnSpcReduction="20000"/>
          </a:bodyPr>
          <a:lstStyle/>
          <a:p>
            <a:pPr marL="0" lvl="1" indent="0" algn="just" eaLnBrk="1" hangingPunct="1">
              <a:lnSpc>
                <a:spcPct val="120000"/>
              </a:lnSpc>
              <a:spcBef>
                <a:spcPts val="0"/>
              </a:spcBef>
              <a:buFont typeface="Wingdings" pitchFamily="2" charset="2"/>
              <a:buNone/>
              <a:defRPr/>
            </a:pPr>
            <a:r>
              <a:rPr lang="en-US" sz="1867" b="1" dirty="0"/>
              <a:t>Computing Curricula 2005: The Overview Report covering undergraduate degree </a:t>
            </a:r>
            <a:r>
              <a:rPr lang="en-US" sz="1867" b="1" i="1" dirty="0"/>
              <a:t>programs in </a:t>
            </a:r>
            <a:r>
              <a:rPr lang="en-US" sz="1867" b="1" dirty="0"/>
              <a:t>Computer Engineering, Computer Science, Information Systems, Information Technology, Software Engineering, </a:t>
            </a:r>
            <a:r>
              <a:rPr lang="en-US" sz="1867" b="1" i="1" u="sng" dirty="0">
                <a:solidFill>
                  <a:srgbClr val="9F3180"/>
                </a:solidFill>
              </a:rPr>
              <a:t>The Association for Computing Machinery (ACM), The Association for Information Systems (AIS), The Computer Society (IEEE-CS),</a:t>
            </a:r>
            <a:r>
              <a:rPr lang="en-US" sz="1867" b="1" i="1" dirty="0"/>
              <a:t> </a:t>
            </a:r>
            <a:r>
              <a:rPr lang="en-US" sz="1867" b="1" dirty="0"/>
              <a:t>2006. </a:t>
            </a:r>
            <a:endParaRPr lang="en-US" sz="1773" b="1" dirty="0"/>
          </a:p>
        </p:txBody>
      </p:sp>
      <p:sp>
        <p:nvSpPr>
          <p:cNvPr id="22532" name="Date Placeholder 3"/>
          <p:cNvSpPr>
            <a:spLocks noGrp="1"/>
          </p:cNvSpPr>
          <p:nvPr>
            <p:ph type="dt" sz="quarter" idx="10"/>
          </p:nvPr>
        </p:nvSpPr>
        <p:spPr>
          <a:xfrm>
            <a:off x="0" y="228600"/>
            <a:ext cx="0" cy="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defRPr>
            </a:lvl1pPr>
            <a:lvl2pPr marL="693395" indent="-266690">
              <a:spcBef>
                <a:spcPct val="20000"/>
              </a:spcBef>
              <a:buClr>
                <a:schemeClr val="accent2"/>
              </a:buClr>
              <a:buSzPct val="70000"/>
              <a:buFont typeface="Wingdings" panose="05000000000000000000" pitchFamily="2" charset="2"/>
              <a:buChar char="l"/>
              <a:defRPr sz="2427">
                <a:solidFill>
                  <a:schemeClr val="tx1"/>
                </a:solidFill>
                <a:latin typeface="Arial" panose="020B0604020202020204" pitchFamily="34" charset="0"/>
              </a:defRPr>
            </a:lvl2pPr>
            <a:lvl3pPr marL="1066762" indent="-213352">
              <a:spcBef>
                <a:spcPct val="20000"/>
              </a:spcBef>
              <a:buClr>
                <a:schemeClr val="accent1"/>
              </a:buClr>
              <a:buSzPct val="70000"/>
              <a:buFont typeface="Wingdings" panose="05000000000000000000" pitchFamily="2" charset="2"/>
              <a:buChar char="l"/>
              <a:defRPr sz="2147">
                <a:solidFill>
                  <a:schemeClr val="tx1"/>
                </a:solidFill>
                <a:latin typeface="Arial" panose="020B0604020202020204" pitchFamily="34" charset="0"/>
              </a:defRPr>
            </a:lvl3pPr>
            <a:lvl4pPr marL="1493467" indent="-213352">
              <a:spcBef>
                <a:spcPct val="20000"/>
              </a:spcBef>
              <a:buClr>
                <a:schemeClr val="tx2"/>
              </a:buClr>
              <a:buSzPct val="75000"/>
              <a:buFont typeface="Wingdings" panose="05000000000000000000" pitchFamily="2" charset="2"/>
              <a:buChar char="§"/>
              <a:defRPr sz="1867">
                <a:solidFill>
                  <a:schemeClr val="tx1"/>
                </a:solidFill>
                <a:latin typeface="Arial" panose="020B0604020202020204" pitchFamily="34" charset="0"/>
              </a:defRPr>
            </a:lvl4pPr>
            <a:lvl5pPr marL="1920171" indent="-213352">
              <a:spcBef>
                <a:spcPct val="20000"/>
              </a:spcBef>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5pPr>
            <a:lvl6pPr marL="2346876" indent="-213352" eaLnBrk="0" fontAlgn="base" hangingPunct="0">
              <a:spcBef>
                <a:spcPct val="20000"/>
              </a:spcBef>
              <a:spcAft>
                <a:spcPct val="0"/>
              </a:spcAft>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6pPr>
            <a:lvl7pPr marL="2773581" indent="-213352" eaLnBrk="0" fontAlgn="base" hangingPunct="0">
              <a:spcBef>
                <a:spcPct val="20000"/>
              </a:spcBef>
              <a:spcAft>
                <a:spcPct val="0"/>
              </a:spcAft>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7pPr>
            <a:lvl8pPr marL="3200286" indent="-213352" eaLnBrk="0" fontAlgn="base" hangingPunct="0">
              <a:spcBef>
                <a:spcPct val="20000"/>
              </a:spcBef>
              <a:spcAft>
                <a:spcPct val="0"/>
              </a:spcAft>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8pPr>
            <a:lvl9pPr marL="3626990" indent="-213352" eaLnBrk="0" fontAlgn="base" hangingPunct="0">
              <a:spcBef>
                <a:spcPct val="20000"/>
              </a:spcBef>
              <a:spcAft>
                <a:spcPct val="0"/>
              </a:spcAft>
              <a:buClr>
                <a:schemeClr val="folHlink"/>
              </a:buClr>
              <a:buSzPct val="80000"/>
              <a:buFont typeface="Wingdings" panose="05000000000000000000" pitchFamily="2" charset="2"/>
              <a:buChar char="§"/>
              <a:defRPr sz="1867">
                <a:solidFill>
                  <a:schemeClr val="tx1"/>
                </a:solidFill>
                <a:latin typeface="Arial" panose="020B0604020202020204" pitchFamily="34" charset="0"/>
              </a:defRPr>
            </a:lvl9pPr>
          </a:lstStyle>
          <a:p>
            <a:pPr>
              <a:spcBef>
                <a:spcPct val="0"/>
              </a:spcBef>
              <a:buClrTx/>
              <a:buSzTx/>
              <a:buFontTx/>
              <a:buNone/>
              <a:defRPr/>
            </a:pPr>
            <a:fld id="{8D50CDAB-21AF-4DCA-B43F-A5182B284F55}" type="datetime4">
              <a:rPr lang="en-US" altLang="en-US" sz="1307">
                <a:solidFill>
                  <a:srgbClr val="FFFFFF"/>
                </a:solidFill>
                <a:latin typeface="Calibri" panose="020F0502020204030204" pitchFamily="34" charset="0"/>
              </a:rPr>
              <a:pPr>
                <a:spcBef>
                  <a:spcPct val="0"/>
                </a:spcBef>
                <a:buClrTx/>
                <a:buSzTx/>
                <a:buFontTx/>
                <a:buNone/>
                <a:defRPr/>
              </a:pPr>
              <a:t>March 23, 2021</a:t>
            </a:fld>
            <a:endParaRPr lang="en-US" altLang="en-US" sz="1307">
              <a:solidFill>
                <a:srgbClr val="FFFFFF"/>
              </a:solidFill>
              <a:latin typeface="Calibri" panose="020F0502020204030204" pitchFamily="34" charset="0"/>
            </a:endParaRPr>
          </a:p>
        </p:txBody>
      </p:sp>
      <p:sp>
        <p:nvSpPr>
          <p:cNvPr id="23557" name="Slide Number Placeholder 4"/>
          <p:cNvSpPr>
            <a:spLocks noGrp="1"/>
          </p:cNvSpPr>
          <p:nvPr>
            <p:ph type="sldNum" sz="quarter" idx="12"/>
          </p:nvPr>
        </p:nvSpPr>
        <p:spPr>
          <a:xfrm>
            <a:off x="0" y="22860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692150" indent="-265113">
              <a:spcBef>
                <a:spcPct val="20000"/>
              </a:spcBef>
              <a:buClr>
                <a:schemeClr val="accent2"/>
              </a:buClr>
              <a:buSzPct val="70000"/>
              <a:buFont typeface="Wingdings" pitchFamily="2" charset="2"/>
              <a:buChar char="l"/>
              <a:defRPr sz="2600">
                <a:solidFill>
                  <a:schemeClr val="tx1"/>
                </a:solidFill>
                <a:latin typeface="Arial" charset="0"/>
              </a:defRPr>
            </a:lvl2pPr>
            <a:lvl3pPr marL="1065213" indent="-212725">
              <a:spcBef>
                <a:spcPct val="20000"/>
              </a:spcBef>
              <a:buClr>
                <a:schemeClr val="accent1"/>
              </a:buClr>
              <a:buSzPct val="70000"/>
              <a:buFont typeface="Wingdings" pitchFamily="2" charset="2"/>
              <a:buChar char="l"/>
              <a:defRPr sz="2300">
                <a:solidFill>
                  <a:schemeClr val="tx1"/>
                </a:solidFill>
                <a:latin typeface="Arial" charset="0"/>
              </a:defRPr>
            </a:lvl3pPr>
            <a:lvl4pPr marL="1492250" indent="-212725">
              <a:spcBef>
                <a:spcPct val="20000"/>
              </a:spcBef>
              <a:buClr>
                <a:schemeClr val="tx2"/>
              </a:buClr>
              <a:buSzPct val="75000"/>
              <a:buFont typeface="Wingdings" pitchFamily="2" charset="2"/>
              <a:buChar char="§"/>
              <a:defRPr sz="2000">
                <a:solidFill>
                  <a:schemeClr val="tx1"/>
                </a:solidFill>
                <a:latin typeface="Arial" charset="0"/>
              </a:defRPr>
            </a:lvl4pPr>
            <a:lvl5pPr marL="1919288" indent="-212725">
              <a:spcBef>
                <a:spcPct val="20000"/>
              </a:spcBef>
              <a:buClr>
                <a:schemeClr val="folHlink"/>
              </a:buClr>
              <a:buSzPct val="80000"/>
              <a:buFont typeface="Wingdings" pitchFamily="2" charset="2"/>
              <a:buChar char="§"/>
              <a:defRPr sz="2000">
                <a:solidFill>
                  <a:schemeClr val="tx1"/>
                </a:solidFill>
                <a:latin typeface="Arial" charset="0"/>
              </a:defRPr>
            </a:lvl5pPr>
            <a:lvl6pPr marL="23764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8336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2908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7480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6270E71E-E85F-4543-BC8A-FAD01043A2D1}" type="slidenum">
              <a:rPr lang="en-US" altLang="en-US" sz="1300" smtClean="0">
                <a:solidFill>
                  <a:srgbClr val="FFFFFF"/>
                </a:solidFill>
                <a:latin typeface="Calibri" pitchFamily="34" charset="0"/>
              </a:rPr>
              <a:pPr>
                <a:spcBef>
                  <a:spcPct val="0"/>
                </a:spcBef>
                <a:buClrTx/>
                <a:buSzTx/>
                <a:buFontTx/>
                <a:buNone/>
              </a:pPr>
              <a:t>8</a:t>
            </a:fld>
            <a:endParaRPr lang="en-US" altLang="en-US" sz="1300" smtClean="0">
              <a:solidFill>
                <a:srgbClr val="FFFFFF"/>
              </a:solidFill>
              <a:latin typeface="Calibri" pitchFamily="34" charset="0"/>
            </a:endParaRPr>
          </a:p>
        </p:txBody>
      </p:sp>
      <p:pic>
        <p:nvPicPr>
          <p:cNvPr id="2355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988" y="941388"/>
            <a:ext cx="8091487"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3"/>
          <p:cNvSpPr>
            <a:spLocks noChangeArrowheads="1"/>
          </p:cNvSpPr>
          <p:nvPr/>
        </p:nvSpPr>
        <p:spPr bwMode="auto">
          <a:xfrm>
            <a:off x="1655763" y="2733675"/>
            <a:ext cx="2608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a:solidFill>
                  <a:srgbClr val="D60093"/>
                </a:solidFill>
              </a:rPr>
              <a:t>KHOA HỌC MÁY TÍNH</a:t>
            </a:r>
          </a:p>
        </p:txBody>
      </p:sp>
      <p:sp>
        <p:nvSpPr>
          <p:cNvPr id="23560" name="Rectangle 4"/>
          <p:cNvSpPr>
            <a:spLocks noChangeArrowheads="1"/>
          </p:cNvSpPr>
          <p:nvPr/>
        </p:nvSpPr>
        <p:spPr bwMode="auto">
          <a:xfrm>
            <a:off x="5386388" y="2830513"/>
            <a:ext cx="2941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a:solidFill>
                  <a:srgbClr val="D60093"/>
                </a:solidFill>
              </a:rPr>
              <a:t>CÔNG NGHỆ THÔNG TIN</a:t>
            </a:r>
          </a:p>
        </p:txBody>
      </p:sp>
      <p:sp>
        <p:nvSpPr>
          <p:cNvPr id="23561" name="Rectangle 5"/>
          <p:cNvSpPr>
            <a:spLocks noChangeArrowheads="1"/>
          </p:cNvSpPr>
          <p:nvPr/>
        </p:nvSpPr>
        <p:spPr bwMode="auto">
          <a:xfrm>
            <a:off x="1527175" y="5116513"/>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a:solidFill>
                  <a:srgbClr val="D60093"/>
                </a:solidFill>
              </a:rPr>
              <a:t>HỆ THỐNG THÔNG TIN</a:t>
            </a:r>
          </a:p>
        </p:txBody>
      </p:sp>
      <p:sp>
        <p:nvSpPr>
          <p:cNvPr id="23562" name="Rectangle 6"/>
          <p:cNvSpPr>
            <a:spLocks noChangeArrowheads="1"/>
          </p:cNvSpPr>
          <p:nvPr/>
        </p:nvSpPr>
        <p:spPr bwMode="auto">
          <a:xfrm>
            <a:off x="5480050" y="5092700"/>
            <a:ext cx="2557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a:solidFill>
                  <a:srgbClr val="D60093"/>
                </a:solidFill>
              </a:rPr>
              <a:t>KỸ NGHỆ PHẦN MỀM</a:t>
            </a:r>
          </a:p>
        </p:txBody>
      </p:sp>
      <p:sp>
        <p:nvSpPr>
          <p:cNvPr id="2" name="Rectangle 1"/>
          <p:cNvSpPr/>
          <p:nvPr/>
        </p:nvSpPr>
        <p:spPr>
          <a:xfrm>
            <a:off x="534988" y="3198813"/>
            <a:ext cx="4113212" cy="22621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152400"/>
            <a:ext cx="7751763" cy="498475"/>
          </a:xfrm>
        </p:spPr>
        <p:txBody>
          <a:bodyPr/>
          <a:lstStyle/>
          <a:p>
            <a:pPr eaLnBrk="1" hangingPunct="1">
              <a:defRPr/>
            </a:pPr>
            <a:r>
              <a:rPr lang="en-US" altLang="en-US" sz="2987" dirty="0">
                <a:solidFill>
                  <a:srgbClr val="C00000"/>
                </a:solidFill>
              </a:rPr>
              <a:t>Về triển khai CTĐT HTTT thế giới</a:t>
            </a:r>
          </a:p>
        </p:txBody>
      </p:sp>
      <p:sp>
        <p:nvSpPr>
          <p:cNvPr id="24579" name="Slide Number Placeholder 3"/>
          <p:cNvSpPr>
            <a:spLocks noGrp="1"/>
          </p:cNvSpPr>
          <p:nvPr>
            <p:ph type="sldNum" sz="quarter" idx="12"/>
          </p:nvPr>
        </p:nvSpPr>
        <p:spPr>
          <a:xfrm>
            <a:off x="0" y="22860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itchFamily="2" charset="2"/>
              <a:buChar char="l"/>
              <a:defRPr sz="3000">
                <a:solidFill>
                  <a:schemeClr val="tx1"/>
                </a:solidFill>
                <a:latin typeface="Arial" charset="0"/>
              </a:defRPr>
            </a:lvl1pPr>
            <a:lvl2pPr marL="692150" indent="-265113">
              <a:spcBef>
                <a:spcPct val="20000"/>
              </a:spcBef>
              <a:buClr>
                <a:schemeClr val="accent2"/>
              </a:buClr>
              <a:buSzPct val="70000"/>
              <a:buFont typeface="Wingdings" pitchFamily="2" charset="2"/>
              <a:buChar char="l"/>
              <a:defRPr sz="2600">
                <a:solidFill>
                  <a:schemeClr val="tx1"/>
                </a:solidFill>
                <a:latin typeface="Arial" charset="0"/>
              </a:defRPr>
            </a:lvl2pPr>
            <a:lvl3pPr marL="1065213" indent="-212725">
              <a:spcBef>
                <a:spcPct val="20000"/>
              </a:spcBef>
              <a:buClr>
                <a:schemeClr val="accent1"/>
              </a:buClr>
              <a:buSzPct val="70000"/>
              <a:buFont typeface="Wingdings" pitchFamily="2" charset="2"/>
              <a:buChar char="l"/>
              <a:defRPr sz="2300">
                <a:solidFill>
                  <a:schemeClr val="tx1"/>
                </a:solidFill>
                <a:latin typeface="Arial" charset="0"/>
              </a:defRPr>
            </a:lvl3pPr>
            <a:lvl4pPr marL="1492250" indent="-212725">
              <a:spcBef>
                <a:spcPct val="20000"/>
              </a:spcBef>
              <a:buClr>
                <a:schemeClr val="tx2"/>
              </a:buClr>
              <a:buSzPct val="75000"/>
              <a:buFont typeface="Wingdings" pitchFamily="2" charset="2"/>
              <a:buChar char="§"/>
              <a:defRPr sz="2000">
                <a:solidFill>
                  <a:schemeClr val="tx1"/>
                </a:solidFill>
                <a:latin typeface="Arial" charset="0"/>
              </a:defRPr>
            </a:lvl4pPr>
            <a:lvl5pPr marL="1919288" indent="-212725">
              <a:spcBef>
                <a:spcPct val="20000"/>
              </a:spcBef>
              <a:buClr>
                <a:schemeClr val="folHlink"/>
              </a:buClr>
              <a:buSzPct val="80000"/>
              <a:buFont typeface="Wingdings" pitchFamily="2" charset="2"/>
              <a:buChar char="§"/>
              <a:defRPr sz="2000">
                <a:solidFill>
                  <a:schemeClr val="tx1"/>
                </a:solidFill>
                <a:latin typeface="Arial" charset="0"/>
              </a:defRPr>
            </a:lvl5pPr>
            <a:lvl6pPr marL="23764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8336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2908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748088" indent="-212725"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fld id="{CD3C38AF-7886-487A-A95D-7B15AD4800DB}" type="slidenum">
              <a:rPr lang="en-US" altLang="en-US" sz="900" smtClean="0"/>
              <a:pPr>
                <a:spcBef>
                  <a:spcPct val="0"/>
                </a:spcBef>
                <a:buClrTx/>
                <a:buSzTx/>
                <a:buFontTx/>
                <a:buNone/>
              </a:pPr>
              <a:t>9</a:t>
            </a:fld>
            <a:endParaRPr lang="en-US" altLang="en-US" sz="900" smtClean="0"/>
          </a:p>
        </p:txBody>
      </p:sp>
      <p:sp>
        <p:nvSpPr>
          <p:cNvPr id="9" name="Rectangle 3"/>
          <p:cNvSpPr txBox="1">
            <a:spLocks noChangeArrowheads="1"/>
          </p:cNvSpPr>
          <p:nvPr/>
        </p:nvSpPr>
        <p:spPr bwMode="auto">
          <a:xfrm>
            <a:off x="534988" y="4876800"/>
            <a:ext cx="8304212"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eaLnBrk="1" hangingPunct="1">
              <a:lnSpc>
                <a:spcPct val="110000"/>
              </a:lnSpc>
              <a:defRPr/>
            </a:pPr>
            <a:r>
              <a:rPr lang="en-US" altLang="en-US" sz="2800" b="1" kern="0" dirty="0">
                <a:solidFill>
                  <a:srgbClr val="B10F8E"/>
                </a:solidFill>
              </a:rPr>
              <a:t>Ba khảo sát hàng trăm CTĐT HTTT ở </a:t>
            </a:r>
            <a:r>
              <a:rPr lang="en-US" altLang="en-US" sz="2800" b="1" kern="0" dirty="0" err="1">
                <a:solidFill>
                  <a:srgbClr val="B10F8E"/>
                </a:solidFill>
              </a:rPr>
              <a:t>Mỹ</a:t>
            </a:r>
            <a:endParaRPr lang="en-US" altLang="en-US" sz="2800" b="1" kern="0" dirty="0">
              <a:solidFill>
                <a:srgbClr val="B10F8E"/>
              </a:solidFill>
            </a:endParaRPr>
          </a:p>
          <a:p>
            <a:pPr lvl="1" eaLnBrk="1" hangingPunct="1">
              <a:spcBef>
                <a:spcPts val="0"/>
              </a:spcBef>
              <a:defRPr/>
            </a:pPr>
            <a:r>
              <a:rPr lang="en-US" altLang="en-US" sz="1867" kern="0" dirty="0"/>
              <a:t>Về tên môn học: CTĐT HTTT Trường ĐHCN là phù hợp</a:t>
            </a:r>
          </a:p>
          <a:p>
            <a:pPr lvl="1" eaLnBrk="1" hangingPunct="1">
              <a:spcBef>
                <a:spcPts val="0"/>
              </a:spcBef>
              <a:defRPr/>
            </a:pPr>
            <a:r>
              <a:rPr lang="en-US" altLang="en-US" sz="1867" kern="0" dirty="0"/>
              <a:t>Ngôn ngữ lập trình và phát triển ứng dụng: phổ biến </a:t>
            </a:r>
            <a:r>
              <a:rPr lang="en-US" altLang="en-US" sz="1867" kern="0" dirty="0">
                <a:sym typeface="Symbol" panose="05050102010706020507" pitchFamily="18" charset="2"/>
              </a:rPr>
              <a:t> </a:t>
            </a:r>
            <a:r>
              <a:rPr lang="en-US" altLang="en-US" sz="1867" b="1" kern="0" dirty="0">
                <a:solidFill>
                  <a:srgbClr val="D60093"/>
                </a:solidFill>
                <a:sym typeface="Symbol" panose="05050102010706020507" pitchFamily="18" charset="2"/>
              </a:rPr>
              <a:t>tăng cường</a:t>
            </a:r>
          </a:p>
          <a:p>
            <a:pPr lvl="1" eaLnBrk="1" hangingPunct="1">
              <a:spcBef>
                <a:spcPts val="0"/>
              </a:spcBef>
              <a:defRPr/>
            </a:pPr>
            <a:r>
              <a:rPr lang="en-US" altLang="en-US" sz="1867" kern="0" dirty="0"/>
              <a:t>T/minh kinh doanh, phân tích dữ liệu, khai phá dữ liệu </a:t>
            </a:r>
            <a:r>
              <a:rPr lang="en-US" altLang="en-US" sz="1867" kern="0" dirty="0">
                <a:sym typeface="Symbol" panose="05050102010706020507" pitchFamily="18" charset="2"/>
              </a:rPr>
              <a:t> </a:t>
            </a:r>
            <a:r>
              <a:rPr lang="en-US" altLang="en-US" sz="1867" b="1" kern="0" dirty="0">
                <a:solidFill>
                  <a:srgbClr val="D60093"/>
                </a:solidFill>
                <a:sym typeface="Symbol" panose="05050102010706020507" pitchFamily="18" charset="2"/>
              </a:rPr>
              <a:t>nâng cao</a:t>
            </a:r>
            <a:endParaRPr lang="en-US" altLang="en-US" sz="1867" b="1" kern="0" dirty="0">
              <a:solidFill>
                <a:srgbClr val="D60093"/>
              </a:solidFill>
            </a:endParaRPr>
          </a:p>
          <a:p>
            <a:pPr lvl="1" eaLnBrk="1" hangingPunct="1">
              <a:spcBef>
                <a:spcPts val="0"/>
              </a:spcBef>
              <a:defRPr/>
            </a:pPr>
            <a:endParaRPr lang="en-US" altLang="en-US" sz="1867" b="1" kern="0" dirty="0">
              <a:solidFill>
                <a:srgbClr val="D60093"/>
              </a:solidFill>
            </a:endParaRPr>
          </a:p>
          <a:p>
            <a:pPr lvl="1" algn="just" eaLnBrk="1" hangingPunct="1">
              <a:spcBef>
                <a:spcPts val="0"/>
              </a:spcBef>
              <a:defRPr/>
            </a:pPr>
            <a:endParaRPr lang="en-US" altLang="en-US" sz="1867" b="1" kern="0" dirty="0">
              <a:solidFill>
                <a:srgbClr val="7030A0"/>
              </a:solidFill>
            </a:endParaRPr>
          </a:p>
          <a:p>
            <a:pPr lvl="1" eaLnBrk="1" hangingPunct="1">
              <a:spcBef>
                <a:spcPts val="0"/>
              </a:spcBef>
              <a:defRPr/>
            </a:pPr>
            <a:endParaRPr lang="en-US" altLang="en-US" sz="1867" kern="0" dirty="0"/>
          </a:p>
          <a:p>
            <a:pPr lvl="1" eaLnBrk="1" hangingPunct="1">
              <a:spcBef>
                <a:spcPts val="0"/>
              </a:spcBef>
              <a:defRPr/>
            </a:pPr>
            <a:endParaRPr lang="en-US" altLang="en-US" sz="1867" b="1" kern="0" dirty="0">
              <a:solidFill>
                <a:srgbClr val="002060"/>
              </a:solidFill>
              <a:sym typeface="Symbol" panose="05050102010706020507" pitchFamily="18" charset="2"/>
            </a:endParaRPr>
          </a:p>
        </p:txBody>
      </p:sp>
      <p:pic>
        <p:nvPicPr>
          <p:cNvPr id="2458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277938"/>
            <a:ext cx="7751763"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400" y="906463"/>
            <a:ext cx="77517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7"/>
          <p:cNvSpPr>
            <a:spLocks noChangeArrowheads="1"/>
          </p:cNvSpPr>
          <p:nvPr/>
        </p:nvSpPr>
        <p:spPr bwMode="auto">
          <a:xfrm>
            <a:off x="660400" y="1863725"/>
            <a:ext cx="7751763" cy="214313"/>
          </a:xfrm>
          <a:prstGeom prst="rect">
            <a:avLst/>
          </a:prstGeom>
          <a:noFill/>
          <a:ln w="4762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sp>
        <p:nvSpPr>
          <p:cNvPr id="24584" name="Rectangle 12"/>
          <p:cNvSpPr>
            <a:spLocks noChangeArrowheads="1"/>
          </p:cNvSpPr>
          <p:nvPr/>
        </p:nvSpPr>
        <p:spPr bwMode="auto">
          <a:xfrm>
            <a:off x="657225" y="2633663"/>
            <a:ext cx="7751763" cy="212725"/>
          </a:xfrm>
          <a:prstGeom prst="rect">
            <a:avLst/>
          </a:prstGeom>
          <a:noFill/>
          <a:ln w="4762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p>
        </p:txBody>
      </p:sp>
      <p:sp>
        <p:nvSpPr>
          <p:cNvPr id="24585" name="Rectangle 13"/>
          <p:cNvSpPr>
            <a:spLocks noChangeArrowheads="1"/>
          </p:cNvSpPr>
          <p:nvPr/>
        </p:nvSpPr>
        <p:spPr bwMode="auto">
          <a:xfrm>
            <a:off x="534988" y="2971800"/>
            <a:ext cx="8020050" cy="1828800"/>
          </a:xfrm>
          <a:prstGeom prst="rect">
            <a:avLst/>
          </a:prstGeom>
          <a:noFill/>
          <a:ln w="47625"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1"/>
              </a:buClr>
              <a:buSzPct val="70000"/>
              <a:buFont typeface="Wingdings" pitchFamily="2" charset="2"/>
              <a:buNone/>
            </a:pPr>
            <a:endParaRPr lang="en-US" altLang="en-US">
              <a:solidFill>
                <a:srgbClr val="D60093"/>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70000"/>
          <a:buFont typeface="Wingdings" pitchFamily="2" charset="2"/>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70000"/>
          <a:buFont typeface="Wingdings" pitchFamily="2" charset="2"/>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3521</TotalTime>
  <Words>2014</Words>
  <Application>Microsoft Office PowerPoint</Application>
  <PresentationFormat>On-screen Show (4:3)</PresentationFormat>
  <Paragraphs>240</Paragraphs>
  <Slides>31</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Network</vt:lpstr>
      <vt:lpstr>Bitmap Image</vt:lpstr>
      <vt:lpstr>BÀI GIẢNG  CƠ SỞ HỆ THỐNG THÔNG TIN  CHƯƠNG 0. GIỚI THIỆU MÔN HỌC</vt:lpstr>
      <vt:lpstr>Nội dung</vt:lpstr>
      <vt:lpstr>giới thiệu chung VỀ NGÀNH hệ thống thông tin</vt:lpstr>
      <vt:lpstr>Hệ thống thông tin và vai trò</vt:lpstr>
      <vt:lpstr>Ngành đào tạo CNTT thế giới: ACM &amp; AIS &amp; IEEE-CS</vt:lpstr>
      <vt:lpstr>Ngành đào tạo CNTT thế giới: HTTT, CNTT và khác</vt:lpstr>
      <vt:lpstr>Hiệp hội HTTT thế giới: AIS  http://aisnet.org/ </vt:lpstr>
      <vt:lpstr>Các ngành đào tạo ACM &amp; AIS &amp; IEEE-CS</vt:lpstr>
      <vt:lpstr>Về triển khai CTĐT HTTT thế giới</vt:lpstr>
      <vt:lpstr>Điểm nhấn CTĐT: Nhu cầu phân tích dữ liệu</vt:lpstr>
      <vt:lpstr>Định hướng CTĐT: phân tích kinh doanh</vt:lpstr>
      <vt:lpstr>Nhu cầu Trí tuệ nhân tạo phân tích kinh doanh</vt:lpstr>
      <vt:lpstr>Công việc HTTT</vt:lpstr>
      <vt:lpstr>Chuyên nghiệp HTTT là ai và họ làm công việc gì?</vt:lpstr>
      <vt:lpstr>Đào tạo HTTT</vt:lpstr>
      <vt:lpstr>Kiến thức và kỹ năng HTTT</vt:lpstr>
      <vt:lpstr>Kiến thức, kỹ năng và lĩnh vực liên quan</vt:lpstr>
      <vt:lpstr>BỘ MÔN hệ thống thông tin và PHÒNG THÍ NGHIỆM KHOA HỌC DỮ LIỆU VÀ CÔNG NGHỆ TRI THỨC: Môi trường nghiên cứu- sáng tạo tới sinh viên</vt:lpstr>
      <vt:lpstr>Bộ môn HTTT + Phòng TN DS&amp;KTLab</vt:lpstr>
      <vt:lpstr>Các hướng nghiên cứu chủ yếu</vt:lpstr>
      <vt:lpstr>Môn học Cơ sơ httt: các nội dung chính</vt:lpstr>
      <vt:lpstr>Bảy môn học cốt lõi về HTTT</vt:lpstr>
      <vt:lpstr>Thực thi hướng dẫn tại nước Mỹ</vt:lpstr>
      <vt:lpstr>Mục tiêu môn học Cơ sở HTTT</vt:lpstr>
      <vt:lpstr>Mục tiêu môn học Cơ sở HTTT</vt:lpstr>
      <vt:lpstr>PowerPoint Presentation</vt:lpstr>
      <vt:lpstr>Tổ chức dạy-học năm học 2020-2021</vt:lpstr>
      <vt:lpstr>Tài liệu học tập</vt:lpstr>
      <vt:lpstr>Tiểu luận</vt:lpstr>
      <vt:lpstr>Tài liệu đọc thêm</vt:lpstr>
      <vt:lpstr>Hình thức và thời gian</vt:lpstr>
    </vt:vector>
  </TitlesOfParts>
  <Company>CDiT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Web_Mining_C1-2010</dc:title>
  <dc:creator>Quang_Thuy Ha</dc:creator>
  <cp:lastModifiedBy>Admin</cp:lastModifiedBy>
  <cp:revision>592</cp:revision>
  <dcterms:created xsi:type="dcterms:W3CDTF">2004-10-29T08:02:43Z</dcterms:created>
  <dcterms:modified xsi:type="dcterms:W3CDTF">2021-03-23T11:04:55Z</dcterms:modified>
</cp:coreProperties>
</file>