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4"/>
  </p:notesMasterIdLst>
  <p:handoutMasterIdLst>
    <p:handoutMasterId r:id="rId35"/>
  </p:handoutMasterIdLst>
  <p:sldIdLst>
    <p:sldId id="256" r:id="rId2"/>
    <p:sldId id="282" r:id="rId3"/>
    <p:sldId id="470" r:id="rId4"/>
    <p:sldId id="471" r:id="rId5"/>
    <p:sldId id="472" r:id="rId6"/>
    <p:sldId id="4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373" r:id="rId20"/>
    <p:sldId id="469" r:id="rId21"/>
    <p:sldId id="453" r:id="rId22"/>
    <p:sldId id="454" r:id="rId23"/>
    <p:sldId id="467" r:id="rId24"/>
    <p:sldId id="468" r:id="rId25"/>
    <p:sldId id="444" r:id="rId26"/>
    <p:sldId id="450" r:id="rId27"/>
    <p:sldId id="456" r:id="rId28"/>
    <p:sldId id="457" r:id="rId29"/>
    <p:sldId id="462" r:id="rId30"/>
    <p:sldId id="466" r:id="rId31"/>
    <p:sldId id="486" r:id="rId32"/>
    <p:sldId id="487" r:id="rId33"/>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0093"/>
    <a:srgbClr val="FF6600"/>
    <a:srgbClr val="0E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0" autoAdjust="0"/>
  </p:normalViewPr>
  <p:slideViewPr>
    <p:cSldViewPr>
      <p:cViewPr varScale="1">
        <p:scale>
          <a:sx n="65" d="100"/>
          <a:sy n="65" d="100"/>
        </p:scale>
        <p:origin x="-348" y="-102"/>
      </p:cViewPr>
      <p:guideLst>
        <p:guide orient="horz" pos="2160"/>
        <p:guide pos="2880"/>
      </p:guideLst>
    </p:cSldViewPr>
  </p:slideViewPr>
  <p:outlineViewPr>
    <p:cViewPr>
      <p:scale>
        <a:sx n="33" d="100"/>
        <a:sy n="33" d="100"/>
      </p:scale>
      <p:origin x="0" y="2133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4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fld id="{2C92187A-E454-48F5-8ADB-56B11B0C4F77}" type="datetimeFigureOut">
              <a:rPr lang="en-US"/>
              <a:pPr>
                <a:defRPr/>
              </a:pPr>
              <a:t>4/7/2020</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bg1"/>
              </a:buClr>
              <a:buSzPct val="70000"/>
              <a:buFont typeface="Wingdings" panose="05000000000000000000" pitchFamily="2" charset="2"/>
              <a:buNone/>
              <a:defRPr sz="1200"/>
            </a:lvl1pPr>
          </a:lstStyle>
          <a:p>
            <a:pPr>
              <a:defRPr/>
            </a:pPr>
            <a:fld id="{B244DF43-E970-45AF-9A24-F95BBE2A12FE}" type="slidenum">
              <a:rPr lang="en-US" altLang="en-US"/>
              <a:pPr>
                <a:defRPr/>
              </a:pPr>
              <a:t>‹#›</a:t>
            </a:fld>
            <a:endParaRPr lang="en-US" altLang="en-US"/>
          </a:p>
        </p:txBody>
      </p:sp>
    </p:spTree>
    <p:extLst>
      <p:ext uri="{BB962C8B-B14F-4D97-AF65-F5344CB8AC3E}">
        <p14:creationId xmlns:p14="http://schemas.microsoft.com/office/powerpoint/2010/main" val="45498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fld id="{0C6E5CE0-DC13-4CAA-92CD-ED65131AA828}" type="datetimeFigureOut">
              <a:rPr lang="en-US"/>
              <a:pPr>
                <a:defRPr/>
              </a:pPr>
              <a:t>4/7/2020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spcBef>
                <a:spcPct val="20000"/>
              </a:spcBef>
              <a:buClr>
                <a:schemeClr val="bg1"/>
              </a:buClr>
              <a:buSzPct val="70000"/>
              <a:buFont typeface="Wingdings" panose="05000000000000000000" pitchFamily="2" charset="2"/>
              <a:buNone/>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bg1"/>
              </a:buClr>
              <a:buSzPct val="70000"/>
              <a:buFont typeface="Wingdings" panose="05000000000000000000" pitchFamily="2" charset="2"/>
              <a:buNone/>
              <a:defRPr sz="1200"/>
            </a:lvl1pPr>
          </a:lstStyle>
          <a:p>
            <a:pPr>
              <a:defRPr/>
            </a:pPr>
            <a:fld id="{E94C240D-4F1F-4E0F-8EE4-590CA44C4E92}" type="slidenum">
              <a:rPr lang="en-US" altLang="en-US"/>
              <a:pPr>
                <a:defRPr/>
              </a:pPr>
              <a:t>‹#›</a:t>
            </a:fld>
            <a:endParaRPr lang="en-US" altLang="en-US"/>
          </a:p>
        </p:txBody>
      </p:sp>
    </p:spTree>
    <p:extLst>
      <p:ext uri="{BB962C8B-B14F-4D97-AF65-F5344CB8AC3E}">
        <p14:creationId xmlns:p14="http://schemas.microsoft.com/office/powerpoint/2010/main" val="1889750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D647A0-ECC7-4D5B-AA06-901A5C169DAD}" type="slidenum">
              <a:rPr lang="en-US" altLang="en-US" smtClean="0"/>
              <a:pPr/>
              <a:t>1</a:t>
            </a:fld>
            <a:endParaRPr lang="en-US" altLang="en-US" smtClean="0"/>
          </a:p>
        </p:txBody>
      </p:sp>
    </p:spTree>
    <p:extLst>
      <p:ext uri="{BB962C8B-B14F-4D97-AF65-F5344CB8AC3E}">
        <p14:creationId xmlns:p14="http://schemas.microsoft.com/office/powerpoint/2010/main" val="343113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CE1D7C-FFA5-4BE7-B25C-12DB84154F74}" type="slidenum">
              <a:rPr lang="en-US" altLang="en-US" smtClean="0"/>
              <a:pPr/>
              <a:t>23</a:t>
            </a:fld>
            <a:endParaRPr lang="en-US" altLang="en-US" smtClean="0"/>
          </a:p>
        </p:txBody>
      </p:sp>
    </p:spTree>
    <p:extLst>
      <p:ext uri="{BB962C8B-B14F-4D97-AF65-F5344CB8AC3E}">
        <p14:creationId xmlns:p14="http://schemas.microsoft.com/office/powerpoint/2010/main" val="1310340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80010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Rectangle 3"/>
          <p:cNvSpPr>
            <a:spLocks noGrp="1" noChangeArrowheads="1"/>
          </p:cNvSpPr>
          <p:nvPr>
            <p:ph type="ctrTitle"/>
          </p:nvPr>
        </p:nvSpPr>
        <p:spPr>
          <a:xfrm>
            <a:off x="315912" y="685800"/>
            <a:ext cx="7608888" cy="1914524"/>
          </a:xfrm>
        </p:spPr>
        <p:txBody>
          <a:bodyPr/>
          <a:lstStyle>
            <a:lvl1pPr algn="r">
              <a:defRPr sz="4800"/>
            </a:lvl1pPr>
          </a:lstStyle>
          <a:p>
            <a:r>
              <a:rPr lang="en-US" altLang="en-US"/>
              <a:t>Click to edit Master title style</a:t>
            </a:r>
          </a:p>
        </p:txBody>
      </p:sp>
      <p:sp>
        <p:nvSpPr>
          <p:cNvPr id="108548" name="Rectangle 4"/>
          <p:cNvSpPr>
            <a:spLocks noGrp="1" noChangeArrowheads="1"/>
          </p:cNvSpPr>
          <p:nvPr>
            <p:ph type="subTitle" idx="1"/>
          </p:nvPr>
        </p:nvSpPr>
        <p:spPr>
          <a:xfrm>
            <a:off x="849312" y="3049588"/>
            <a:ext cx="7075488" cy="2362200"/>
          </a:xfrm>
        </p:spPr>
        <p:txBody>
          <a:bodyPr/>
          <a:lstStyle>
            <a:lvl1pPr marL="0" indent="0" algn="r">
              <a:buFont typeface="Wingdings" pitchFamily="2" charset="2"/>
              <a:buNone/>
              <a:defRPr sz="3200"/>
            </a:lvl1pPr>
          </a:lstStyle>
          <a:p>
            <a:r>
              <a:rPr lang="en-US" altLang="en-US"/>
              <a:t>Click to edit Master subtitle style</a:t>
            </a:r>
          </a:p>
        </p:txBody>
      </p:sp>
      <p:sp>
        <p:nvSpPr>
          <p:cNvPr id="7"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p:txBody>
          <a:bodyPr/>
          <a:lstStyle>
            <a:lvl1pPr>
              <a:defRPr/>
            </a:lvl1pPr>
          </a:lstStyle>
          <a:p>
            <a:pPr>
              <a:defRPr/>
            </a:pPr>
            <a:fld id="{38017AEB-9C9E-4D2B-A986-DDC6F380F2F4}" type="slidenum">
              <a:rPr lang="en-US" altLang="en-US"/>
              <a:pPr>
                <a:defRPr/>
              </a:pPr>
              <a:t>‹#›</a:t>
            </a:fld>
            <a:endParaRPr lang="en-US" altLang="en-US"/>
          </a:p>
        </p:txBody>
      </p:sp>
    </p:spTree>
    <p:extLst>
      <p:ext uri="{BB962C8B-B14F-4D97-AF65-F5344CB8AC3E}">
        <p14:creationId xmlns:p14="http://schemas.microsoft.com/office/powerpoint/2010/main" val="255009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F0881584-BC39-43F0-927C-0DF5310C5A52}" type="slidenum">
              <a:rPr lang="en-US" altLang="en-US"/>
              <a:pPr>
                <a:defRPr/>
              </a:pPr>
              <a:t>‹#›</a:t>
            </a:fld>
            <a:endParaRPr lang="en-US" altLang="en-US"/>
          </a:p>
        </p:txBody>
      </p:sp>
    </p:spTree>
    <p:extLst>
      <p:ext uri="{BB962C8B-B14F-4D97-AF65-F5344CB8AC3E}">
        <p14:creationId xmlns:p14="http://schemas.microsoft.com/office/powerpoint/2010/main" val="14448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p:txBody>
          <a:bodyPr/>
          <a:lstStyle>
            <a:lvl1pPr>
              <a:defRPr/>
            </a:lvl1pPr>
          </a:lstStyle>
          <a:p>
            <a:pPr>
              <a:defRPr/>
            </a:pPr>
            <a:fld id="{264D7F44-EAA9-4BAD-8598-2DCBC0CA8B21}" type="slidenum">
              <a:rPr lang="en-US" altLang="en-US"/>
              <a:pPr>
                <a:defRPr/>
              </a:pPr>
              <a:t>‹#›</a:t>
            </a:fld>
            <a:endParaRPr lang="en-US" altLang="en-US"/>
          </a:p>
        </p:txBody>
      </p:sp>
    </p:spTree>
    <p:extLst>
      <p:ext uri="{BB962C8B-B14F-4D97-AF65-F5344CB8AC3E}">
        <p14:creationId xmlns:p14="http://schemas.microsoft.com/office/powerpoint/2010/main" val="56249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p:txBody>
          <a:bodyPr/>
          <a:lstStyle>
            <a:lvl1pPr>
              <a:defRPr/>
            </a:lvl1pPr>
          </a:lstStyle>
          <a:p>
            <a:pPr>
              <a:defRPr/>
            </a:pPr>
            <a:fld id="{2333438D-1C6C-4DC9-A9A5-3B7F35625FE5}" type="slidenum">
              <a:rPr lang="en-US" altLang="en-US"/>
              <a:pPr>
                <a:defRPr/>
              </a:pPr>
              <a:t>‹#›</a:t>
            </a:fld>
            <a:endParaRPr lang="en-US" altLang="en-US"/>
          </a:p>
        </p:txBody>
      </p:sp>
    </p:spTree>
    <p:extLst>
      <p:ext uri="{BB962C8B-B14F-4D97-AF65-F5344CB8AC3E}">
        <p14:creationId xmlns:p14="http://schemas.microsoft.com/office/powerpoint/2010/main" val="4074127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C7FF4050-AB3D-4885-9CB0-0065A3770B19}" type="slidenum">
              <a:rPr lang="en-US" altLang="en-US"/>
              <a:pPr>
                <a:defRPr/>
              </a:pPr>
              <a:t>‹#›</a:t>
            </a:fld>
            <a:endParaRPr lang="en-US" altLang="en-US"/>
          </a:p>
        </p:txBody>
      </p:sp>
    </p:spTree>
    <p:extLst>
      <p:ext uri="{BB962C8B-B14F-4D97-AF65-F5344CB8AC3E}">
        <p14:creationId xmlns:p14="http://schemas.microsoft.com/office/powerpoint/2010/main" val="3203424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01CADA8B-1CDE-4C4D-816E-94BBCEBAAE8D}" type="slidenum">
              <a:rPr lang="en-US" altLang="en-US"/>
              <a:pPr>
                <a:defRPr/>
              </a:pPr>
              <a:t>‹#›</a:t>
            </a:fld>
            <a:endParaRPr lang="en-US" altLang="en-US"/>
          </a:p>
        </p:txBody>
      </p:sp>
    </p:spTree>
    <p:extLst>
      <p:ext uri="{BB962C8B-B14F-4D97-AF65-F5344CB8AC3E}">
        <p14:creationId xmlns:p14="http://schemas.microsoft.com/office/powerpoint/2010/main" val="79065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10"/>
          <p:cNvGraphicFramePr>
            <a:graphicFrameLocks noChangeAspect="1"/>
          </p:cNvGraphicFramePr>
          <p:nvPr userDrawn="1"/>
        </p:nvGraphicFramePr>
        <p:xfrm>
          <a:off x="8308975" y="0"/>
          <a:ext cx="835025" cy="762000"/>
        </p:xfrm>
        <a:graphic>
          <a:graphicData uri="http://schemas.openxmlformats.org/presentationml/2006/ole">
            <mc:AlternateContent xmlns:mc="http://schemas.openxmlformats.org/markup-compatibility/2006">
              <mc:Choice xmlns:v="urn:schemas-microsoft-com:vml" Requires="v">
                <p:oleObj spid="_x0000_s68615" name="Bitmap Image" r:id="rId3" imgW="1409897" imgH="1286055" progId="Paint.Picture">
                  <p:embed/>
                </p:oleObj>
              </mc:Choice>
              <mc:Fallback>
                <p:oleObj name="Bitmap Image" r:id="rId3" imgW="1409897" imgH="128605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975" y="0"/>
                        <a:ext cx="835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0" y="152400"/>
            <a:ext cx="8305800" cy="12954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457200" y="6477000"/>
            <a:ext cx="2133600" cy="228600"/>
          </a:xfrm>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a:xfrm>
            <a:off x="3124200" y="6477000"/>
            <a:ext cx="2895600" cy="228600"/>
          </a:xfrm>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xfrm>
            <a:off x="6553200" y="6477000"/>
            <a:ext cx="2133600" cy="228600"/>
          </a:xfrm>
        </p:spPr>
        <p:txBody>
          <a:bodyPr/>
          <a:lstStyle>
            <a:lvl1pPr>
              <a:defRPr/>
            </a:lvl1pPr>
          </a:lstStyle>
          <a:p>
            <a:pPr>
              <a:defRPr/>
            </a:pPr>
            <a:fld id="{10F58F63-EB96-47AF-8AE5-C6209D888D2D}" type="slidenum">
              <a:rPr lang="en-US" altLang="en-US"/>
              <a:pPr>
                <a:defRPr/>
              </a:pPr>
              <a:t>‹#›</a:t>
            </a:fld>
            <a:endParaRPr lang="en-US" altLang="en-US"/>
          </a:p>
        </p:txBody>
      </p:sp>
    </p:spTree>
    <p:extLst>
      <p:ext uri="{BB962C8B-B14F-4D97-AF65-F5344CB8AC3E}">
        <p14:creationId xmlns:p14="http://schemas.microsoft.com/office/powerpoint/2010/main" val="173221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82AA3FC7-F52C-49F4-8CEA-6F601664C87E}" type="slidenum">
              <a:rPr lang="en-US" altLang="en-US"/>
              <a:pPr>
                <a:defRPr/>
              </a:pPr>
              <a:t>‹#›</a:t>
            </a:fld>
            <a:endParaRPr lang="en-US" altLang="en-US"/>
          </a:p>
        </p:txBody>
      </p:sp>
    </p:spTree>
    <p:extLst>
      <p:ext uri="{BB962C8B-B14F-4D97-AF65-F5344CB8AC3E}">
        <p14:creationId xmlns:p14="http://schemas.microsoft.com/office/powerpoint/2010/main" val="389090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1AB7860E-5032-497A-931A-4BE8180640BB}" type="slidenum">
              <a:rPr lang="en-US" altLang="en-US"/>
              <a:pPr>
                <a:defRPr/>
              </a:pPr>
              <a:t>‹#›</a:t>
            </a:fld>
            <a:endParaRPr lang="en-US" altLang="en-US"/>
          </a:p>
        </p:txBody>
      </p:sp>
    </p:spTree>
    <p:extLst>
      <p:ext uri="{BB962C8B-B14F-4D97-AF65-F5344CB8AC3E}">
        <p14:creationId xmlns:p14="http://schemas.microsoft.com/office/powerpoint/2010/main" val="282202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lvl1pPr>
          </a:lstStyle>
          <a:p>
            <a:pPr>
              <a:defRPr/>
            </a:pPr>
            <a:fld id="{6C89B2B7-6474-4B35-B9FF-675F75876599}" type="slidenum">
              <a:rPr lang="en-US" altLang="en-US"/>
              <a:pPr>
                <a:defRPr/>
              </a:pPr>
              <a:t>‹#›</a:t>
            </a:fld>
            <a:endParaRPr lang="en-US" altLang="en-US"/>
          </a:p>
        </p:txBody>
      </p:sp>
    </p:spTree>
    <p:extLst>
      <p:ext uri="{BB962C8B-B14F-4D97-AF65-F5344CB8AC3E}">
        <p14:creationId xmlns:p14="http://schemas.microsoft.com/office/powerpoint/2010/main" val="143429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p:txBody>
          <a:bodyPr/>
          <a:lstStyle>
            <a:lvl1pPr>
              <a:defRPr/>
            </a:lvl1pPr>
          </a:lstStyle>
          <a:p>
            <a:pPr>
              <a:defRPr/>
            </a:pPr>
            <a:fld id="{8343FA3C-FEEB-491B-8D23-CE421A4EB9C6}" type="slidenum">
              <a:rPr lang="en-US" altLang="en-US"/>
              <a:pPr>
                <a:defRPr/>
              </a:pPr>
              <a:t>‹#›</a:t>
            </a:fld>
            <a:endParaRPr lang="en-US" altLang="en-US"/>
          </a:p>
        </p:txBody>
      </p:sp>
    </p:spTree>
    <p:extLst>
      <p:ext uri="{BB962C8B-B14F-4D97-AF65-F5344CB8AC3E}">
        <p14:creationId xmlns:p14="http://schemas.microsoft.com/office/powerpoint/2010/main" val="409110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4" name="Rectangle 6"/>
          <p:cNvSpPr>
            <a:spLocks noGrp="1" noChangeArrowheads="1"/>
          </p:cNvSpPr>
          <p:nvPr>
            <p:ph type="ftr" sz="quarter" idx="11"/>
          </p:nvPr>
        </p:nvSpPr>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p:txBody>
          <a:bodyPr/>
          <a:lstStyle>
            <a:lvl1pPr>
              <a:defRPr/>
            </a:lvl1pPr>
          </a:lstStyle>
          <a:p>
            <a:pPr>
              <a:defRPr/>
            </a:pPr>
            <a:fld id="{90E2384D-98F8-4A60-B626-63168E78172C}" type="slidenum">
              <a:rPr lang="en-US" altLang="en-US"/>
              <a:pPr>
                <a:defRPr/>
              </a:pPr>
              <a:t>‹#›</a:t>
            </a:fld>
            <a:endParaRPr lang="en-US" altLang="en-US"/>
          </a:p>
        </p:txBody>
      </p:sp>
    </p:spTree>
    <p:extLst>
      <p:ext uri="{BB962C8B-B14F-4D97-AF65-F5344CB8AC3E}">
        <p14:creationId xmlns:p14="http://schemas.microsoft.com/office/powerpoint/2010/main" val="244887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3" name="Rectangle 6"/>
          <p:cNvSpPr>
            <a:spLocks noGrp="1" noChangeArrowheads="1"/>
          </p:cNvSpPr>
          <p:nvPr>
            <p:ph type="ftr" sz="quarter" idx="11"/>
          </p:nvPr>
        </p:nvSpPr>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p:txBody>
          <a:bodyPr/>
          <a:lstStyle>
            <a:lvl1pPr>
              <a:defRPr/>
            </a:lvl1pPr>
          </a:lstStyle>
          <a:p>
            <a:pPr>
              <a:defRPr/>
            </a:pPr>
            <a:fld id="{D18D15FD-6922-466F-9AB5-73A29392BA86}" type="slidenum">
              <a:rPr lang="en-US" altLang="en-US"/>
              <a:pPr>
                <a:defRPr/>
              </a:pPr>
              <a:t>‹#›</a:t>
            </a:fld>
            <a:endParaRPr lang="en-US" altLang="en-US"/>
          </a:p>
        </p:txBody>
      </p:sp>
    </p:spTree>
    <p:extLst>
      <p:ext uri="{BB962C8B-B14F-4D97-AF65-F5344CB8AC3E}">
        <p14:creationId xmlns:p14="http://schemas.microsoft.com/office/powerpoint/2010/main" val="40613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372BE4B4-DF9B-4AB8-AF7C-A1D0161C4A40}" type="slidenum">
              <a:rPr lang="en-US" altLang="en-US"/>
              <a:pPr>
                <a:defRPr/>
              </a:pPr>
              <a:t>‹#›</a:t>
            </a:fld>
            <a:endParaRPr lang="en-US" altLang="en-US"/>
          </a:p>
        </p:txBody>
      </p:sp>
    </p:spTree>
    <p:extLst>
      <p:ext uri="{BB962C8B-B14F-4D97-AF65-F5344CB8AC3E}">
        <p14:creationId xmlns:p14="http://schemas.microsoft.com/office/powerpoint/2010/main" val="214902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75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000">
                <a:latin typeface="Arial" charset="0"/>
              </a:defRPr>
            </a:lvl1pPr>
          </a:lstStyle>
          <a:p>
            <a:pPr>
              <a:defRPr/>
            </a:pPr>
            <a:endParaRPr lang="en-US" altLang="en-US"/>
          </a:p>
        </p:txBody>
      </p:sp>
      <p:sp>
        <p:nvSpPr>
          <p:cNvPr id="1075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000">
                <a:latin typeface="Arial" charset="0"/>
              </a:defRPr>
            </a:lvl1pPr>
          </a:lstStyle>
          <a:p>
            <a:pPr>
              <a:defRPr/>
            </a:pPr>
            <a:endParaRPr lang="en-US" altLang="en-US"/>
          </a:p>
        </p:txBody>
      </p:sp>
      <p:sp>
        <p:nvSpPr>
          <p:cNvPr id="1075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000"/>
            </a:lvl1pPr>
          </a:lstStyle>
          <a:p>
            <a:pPr>
              <a:defRPr/>
            </a:pPr>
            <a:fld id="{62B193E1-DF86-4769-A5B2-8DEF2E2CF8D6}" type="slidenum">
              <a:rPr lang="en-US" altLang="en-US"/>
              <a:pPr>
                <a:defRPr/>
              </a:pPr>
              <a:t>‹#›</a:t>
            </a:fld>
            <a:endParaRPr lang="en-US" altLang="en-US"/>
          </a:p>
        </p:txBody>
      </p:sp>
      <p:grpSp>
        <p:nvGrpSpPr>
          <p:cNvPr id="1032" name="Group 8"/>
          <p:cNvGrpSpPr>
            <a:grpSpLocks/>
          </p:cNvGrpSpPr>
          <p:nvPr/>
        </p:nvGrpSpPr>
        <p:grpSpPr bwMode="auto">
          <a:xfrm>
            <a:off x="8153400" y="152400"/>
            <a:ext cx="792163" cy="1295400"/>
            <a:chOff x="5136" y="960"/>
            <a:chExt cx="528" cy="864"/>
          </a:xfrm>
        </p:grpSpPr>
        <p:sp>
          <p:nvSpPr>
            <p:cNvPr id="1034"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5"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6"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7"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8"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39"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0"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1"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2"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3"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4"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5"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6"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7"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8"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49"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0"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1"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2"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3"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4"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5"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6"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7"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8"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59"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0"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1"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2"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3"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sp>
          <p:nvSpPr>
            <p:cNvPr id="1064"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1"/>
                </a:buClr>
                <a:buSzPct val="70000"/>
                <a:buFont typeface="Wingdings" panose="05000000000000000000" pitchFamily="2" charset="2"/>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defRPr/>
              </a:pPr>
              <a:endParaRPr lang="en-US" altLang="en-US" smtClean="0"/>
            </a:p>
          </p:txBody>
        </p:sp>
      </p:grpSp>
      <p:pic>
        <p:nvPicPr>
          <p:cNvPr id="1033"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29" r:id="rId1"/>
    <p:sldLayoutId id="2147486130" r:id="rId2"/>
    <p:sldLayoutId id="2147486131" r:id="rId3"/>
    <p:sldLayoutId id="2147486132" r:id="rId4"/>
    <p:sldLayoutId id="2147486133" r:id="rId5"/>
    <p:sldLayoutId id="2147486134" r:id="rId6"/>
    <p:sldLayoutId id="2147486135" r:id="rId7"/>
    <p:sldLayoutId id="2147486136" r:id="rId8"/>
    <p:sldLayoutId id="2147486137" r:id="rId9"/>
    <p:sldLayoutId id="2147486138" r:id="rId10"/>
    <p:sldLayoutId id="2147486139" r:id="rId11"/>
    <p:sldLayoutId id="2147486140" r:id="rId12"/>
    <p:sldLayoutId id="2147486141" r:id="rId13"/>
    <p:sldLayoutId id="2147486142"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25400" y="1676400"/>
            <a:ext cx="8432800" cy="1914525"/>
          </a:xfrm>
        </p:spPr>
        <p:txBody>
          <a:bodyPr/>
          <a:lstStyle/>
          <a:p>
            <a:pPr eaLnBrk="1" hangingPunct="1"/>
            <a:r>
              <a:rPr lang="en-US" altLang="en-US" sz="2800" smtClean="0">
                <a:solidFill>
                  <a:srgbClr val="C00000"/>
                </a:solidFill>
              </a:rPr>
              <a:t>SEMINAR KHOA HỌC</a:t>
            </a:r>
            <a:r>
              <a:rPr lang="en-US" altLang="en-US" sz="2400" smtClean="0"/>
              <a:t/>
            </a:r>
            <a:br>
              <a:rPr lang="en-US" altLang="en-US" sz="2400" smtClean="0"/>
            </a:br>
            <a:r>
              <a:rPr lang="en-US" altLang="en-US" sz="2400" smtClean="0"/>
              <a:t/>
            </a:r>
            <a:br>
              <a:rPr lang="en-US" altLang="en-US" sz="2400" smtClean="0"/>
            </a:br>
            <a:r>
              <a:rPr lang="en-US" altLang="en-US" sz="2300" smtClean="0"/>
              <a:t>TẬP MỜ-THÔ VÀ ỨNG DỤNG TRONG KHAI PHÁ DỮ LIỆU</a:t>
            </a:r>
            <a:endParaRPr lang="en-US" altLang="en-US" sz="2300" i="1" smtClean="0">
              <a:solidFill>
                <a:srgbClr val="0070C0"/>
              </a:solidFill>
            </a:endParaRPr>
          </a:p>
        </p:txBody>
      </p:sp>
      <p:sp>
        <p:nvSpPr>
          <p:cNvPr id="18435" name="Rectangle 3"/>
          <p:cNvSpPr>
            <a:spLocks noGrp="1" noChangeArrowheads="1"/>
          </p:cNvSpPr>
          <p:nvPr>
            <p:ph type="subTitle" idx="1"/>
          </p:nvPr>
        </p:nvSpPr>
        <p:spPr>
          <a:xfrm>
            <a:off x="1893888" y="4037013"/>
            <a:ext cx="6640512" cy="1525587"/>
          </a:xfrm>
        </p:spPr>
        <p:txBody>
          <a:bodyPr/>
          <a:lstStyle/>
          <a:p>
            <a:pPr marL="609600" indent="-609600" eaLnBrk="1" hangingPunct="1"/>
            <a:r>
              <a:rPr lang="en-US" altLang="en-US" sz="1600" smtClean="0"/>
              <a:t>PGS. TS. HÀ QUANG THỤY</a:t>
            </a:r>
          </a:p>
          <a:p>
            <a:pPr marL="609600" indent="-609600" eaLnBrk="1" hangingPunct="1"/>
            <a:r>
              <a:rPr lang="en-US" altLang="en-US" sz="1600" smtClean="0"/>
              <a:t>HÀ NỘI 11-2016</a:t>
            </a:r>
          </a:p>
          <a:p>
            <a:pPr marL="609600" indent="-609600" eaLnBrk="1" hangingPunct="1"/>
            <a:r>
              <a:rPr lang="en-US" altLang="en-US" sz="1600" b="1" smtClean="0"/>
              <a:t>TRƯỜNG ĐẠI HỌC CÔNG NGHỆ</a:t>
            </a:r>
          </a:p>
          <a:p>
            <a:pPr marL="609600" indent="-609600" eaLnBrk="1" hangingPunct="1"/>
            <a:r>
              <a:rPr lang="en-US" altLang="en-US" sz="1600" smtClean="0"/>
              <a:t>ĐẠI HỌC QUỐC GIA HÀ NỘI</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940884C-63C5-44AC-9C5D-BFB2127B5857}" type="slidenum">
              <a:rPr lang="en-US" altLang="en-US" sz="1000" smtClean="0"/>
              <a:pPr>
                <a:spcBef>
                  <a:spcPct val="0"/>
                </a:spcBef>
                <a:buClrTx/>
                <a:buSzTx/>
                <a:buFontTx/>
                <a:buNone/>
              </a:pPr>
              <a:t>1</a:t>
            </a:fld>
            <a:endParaRPr lang="en-US" altLang="en-US" sz="1000" smtClean="0"/>
          </a:p>
        </p:txBody>
      </p:sp>
      <p:pic>
        <p:nvPicPr>
          <p:cNvPr id="184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28575"/>
            <a:ext cx="340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Không gian xấp xỉ</a:t>
            </a:r>
            <a:endParaRPr lang="en-US" altLang="en-US" sz="2300" smtClean="0">
              <a:solidFill>
                <a:srgbClr val="C00000"/>
              </a:solidFill>
            </a:endParaRPr>
          </a:p>
        </p:txBody>
      </p:sp>
      <p:sp>
        <p:nvSpPr>
          <p:cNvPr id="216067" name="Rectangle 3"/>
          <p:cNvSpPr>
            <a:spLocks noGrp="1" noChangeArrowheads="1"/>
          </p:cNvSpPr>
          <p:nvPr>
            <p:ph type="body" idx="1"/>
          </p:nvPr>
        </p:nvSpPr>
        <p:spPr>
          <a:xfrm>
            <a:off x="381000" y="685800"/>
            <a:ext cx="8229600" cy="4191000"/>
          </a:xfrm>
        </p:spPr>
        <p:txBody>
          <a:bodyPr/>
          <a:lstStyle/>
          <a:p>
            <a:pPr eaLnBrk="1" hangingPunct="1">
              <a:spcBef>
                <a:spcPts val="0"/>
              </a:spcBef>
              <a:defRPr/>
            </a:pPr>
            <a:r>
              <a:rPr lang="en-US" sz="2800" b="1" smtClean="0">
                <a:solidFill>
                  <a:srgbClr val="D60093"/>
                </a:solidFill>
              </a:rPr>
              <a:t>Khái niệm</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Cho &lt;U,R&gt; với U: tập đối tượng, R: quan hệ tương đương trên U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XU: </a:t>
            </a:r>
            <a:r>
              <a:rPr lang="en-US" sz="2000" smtClean="0">
                <a:sym typeface="Symbol" panose="05050102010706020507" pitchFamily="18" charset="2"/>
              </a:rPr>
              <a:t>cặp tập &lt;RX, RX&gt; </a:t>
            </a:r>
            <a:r>
              <a:rPr lang="en-US" sz="2000">
                <a:sym typeface="Symbol" panose="05050102010706020507" pitchFamily="18" charset="2"/>
              </a:rPr>
              <a:t>xấp xỉ </a:t>
            </a:r>
            <a:r>
              <a:rPr lang="en-US" sz="2000" smtClean="0">
                <a:sym typeface="Symbol" panose="05050102010706020507" pitchFamily="18" charset="2"/>
              </a:rPr>
              <a:t>X, “</a:t>
            </a:r>
            <a:r>
              <a:rPr lang="en-US" sz="2000" b="1" smtClean="0">
                <a:solidFill>
                  <a:srgbClr val="D60093"/>
                </a:solidFill>
                <a:sym typeface="Symbol" panose="05050102010706020507" pitchFamily="18" charset="2"/>
              </a:rPr>
              <a:t>tập thô</a:t>
            </a:r>
            <a:r>
              <a:rPr lang="en-US" sz="2000" smtClean="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&lt;U,R&gt; </a:t>
            </a:r>
            <a:r>
              <a:rPr lang="en-US" sz="2000" smtClean="0">
                <a:cs typeface="Arial" pitchFamily="34" charset="0"/>
              </a:rPr>
              <a:t>được gọi là </a:t>
            </a:r>
            <a:r>
              <a:rPr lang="en-US" sz="2000" b="1" smtClean="0">
                <a:solidFill>
                  <a:srgbClr val="D60093"/>
                </a:solidFill>
                <a:cs typeface="Arial" pitchFamily="34" charset="0"/>
              </a:rPr>
              <a:t>không gian xấp xỉ</a:t>
            </a:r>
            <a:r>
              <a:rPr lang="en-US" sz="2000" smtClean="0">
                <a:cs typeface="Arial" pitchFamily="34" charset="0"/>
              </a:rPr>
              <a:t>.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Độ chính xác </a:t>
            </a:r>
            <a:r>
              <a:rPr lang="en-US" sz="2000" smtClean="0">
                <a:cs typeface="Arial" pitchFamily="34" charset="0"/>
                <a:sym typeface="Symbol" panose="05050102010706020507" pitchFamily="18" charset="2"/>
              </a:rPr>
              <a:t></a:t>
            </a:r>
            <a:r>
              <a:rPr lang="en-US" sz="2000" baseline="-25000" smtClean="0">
                <a:cs typeface="Arial" pitchFamily="34" charset="0"/>
                <a:sym typeface="Symbol" panose="05050102010706020507" pitchFamily="18" charset="2"/>
              </a:rPr>
              <a:t>R</a:t>
            </a:r>
            <a:r>
              <a:rPr lang="en-US" sz="2000" smtClean="0">
                <a:cs typeface="Arial" pitchFamily="34" charset="0"/>
                <a:sym typeface="Symbol" panose="05050102010706020507" pitchFamily="18" charset="2"/>
              </a:rPr>
              <a:t>(X)=|</a:t>
            </a:r>
            <a:r>
              <a:rPr lang="en-US" sz="2000">
                <a:sym typeface="Symbol" panose="05050102010706020507" pitchFamily="18" charset="2"/>
              </a:rPr>
              <a:t>R</a:t>
            </a:r>
            <a:r>
              <a:rPr lang="en-US" sz="2000" smtClean="0">
                <a:sym typeface="Symbol" panose="05050102010706020507" pitchFamily="18" charset="2"/>
              </a:rPr>
              <a:t>X</a:t>
            </a:r>
            <a:r>
              <a:rPr lang="en-US" sz="2000" smtClean="0">
                <a:cs typeface="Arial" pitchFamily="34" charset="0"/>
                <a:sym typeface="Symbol" panose="05050102010706020507" pitchFamily="18" charset="2"/>
              </a:rPr>
              <a:t>|/|</a:t>
            </a:r>
            <a:r>
              <a:rPr lang="en-US" sz="2000" smtClean="0">
                <a:sym typeface="Symbol" panose="05050102010706020507" pitchFamily="18" charset="2"/>
              </a:rPr>
              <a:t>RX</a:t>
            </a:r>
            <a:r>
              <a:rPr lang="en-US" sz="2000" smtClean="0">
                <a:cs typeface="Arial" pitchFamily="34" charset="0"/>
                <a:sym typeface="Symbol" panose="05050102010706020507" pitchFamily="18" charset="2"/>
              </a:rPr>
              <a:t>|=card(</a:t>
            </a:r>
            <a:r>
              <a:rPr lang="en-US" sz="2000">
                <a:sym typeface="Symbol" panose="05050102010706020507" pitchFamily="18" charset="2"/>
              </a:rPr>
              <a:t>R</a:t>
            </a:r>
            <a:r>
              <a:rPr lang="en-US" sz="2000" smtClean="0">
                <a:sym typeface="Symbol" panose="05050102010706020507" pitchFamily="18" charset="2"/>
              </a:rPr>
              <a:t>X)/card(RX)</a:t>
            </a:r>
            <a:endParaRPr lang="en-US" sz="2000" dirty="0" smtClean="0">
              <a:cs typeface="Arial" pitchFamily="34" charset="0"/>
            </a:endParaRPr>
          </a:p>
          <a:p>
            <a:pPr eaLnBrk="1" hangingPunct="1">
              <a:spcBef>
                <a:spcPts val="0"/>
              </a:spcBef>
              <a:defRPr/>
            </a:pPr>
            <a:r>
              <a:rPr lang="en-US" sz="2800" b="1" smtClean="0">
                <a:solidFill>
                  <a:srgbClr val="D60093"/>
                </a:solidFill>
              </a:rPr>
              <a:t>Tính chất tập xấp xỉ</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RX  X  </a:t>
            </a:r>
            <a:r>
              <a:rPr lang="en-US" sz="2000">
                <a:sym typeface="Symbol" panose="05050102010706020507" pitchFamily="18" charset="2"/>
              </a:rPr>
              <a:t>R</a:t>
            </a:r>
            <a:r>
              <a:rPr lang="en-US" sz="2000" smtClean="0">
                <a:sym typeface="Symbol" panose="05050102010706020507" pitchFamily="18" charset="2"/>
              </a:rPr>
              <a:t>X</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a:t>
            </a:r>
            <a:r>
              <a:rPr lang="en-US" sz="2000" smtClean="0">
                <a:sym typeface="Symbol" panose="05050102010706020507" pitchFamily="18" charset="2"/>
              </a:rPr>
              <a:t>()=</a:t>
            </a:r>
            <a:r>
              <a:rPr lang="en-US" sz="2000">
                <a:sym typeface="Symbol" panose="05050102010706020507" pitchFamily="18" charset="2"/>
              </a:rPr>
              <a:t> </a:t>
            </a:r>
            <a:r>
              <a:rPr lang="en-US" sz="2000" smtClean="0">
                <a:sym typeface="Symbol" panose="05050102010706020507" pitchFamily="18" charset="2"/>
              </a:rPr>
              <a:t>= R</a:t>
            </a:r>
            <a:r>
              <a:rPr lang="en-US" sz="2000">
                <a:sym typeface="Symbol" panose="05050102010706020507" pitchFamily="18" charset="2"/>
              </a:rPr>
              <a:t></a:t>
            </a:r>
            <a:r>
              <a:rPr lang="en-US" sz="2000" smtClean="0">
                <a:sym typeface="Symbol" panose="05050102010706020507" pitchFamily="18" charset="2"/>
              </a:rPr>
              <a:t>()			RU= U= </a:t>
            </a:r>
            <a:r>
              <a:rPr lang="en-US" sz="2000">
                <a:sym typeface="Symbol" panose="05050102010706020507" pitchFamily="18" charset="2"/>
              </a:rPr>
              <a:t>R</a:t>
            </a:r>
            <a:r>
              <a:rPr lang="en-US" sz="2000" smtClean="0">
                <a:sym typeface="Symbol" panose="05050102010706020507" pitchFamily="18" charset="2"/>
              </a:rPr>
              <a:t>U</a:t>
            </a:r>
            <a:endParaRPr lang="en-US" sz="200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X  Y  </a:t>
            </a:r>
            <a:r>
              <a:rPr lang="en-US" sz="2000" smtClean="0">
                <a:sym typeface="Symbol" panose="05050102010706020507" pitchFamily="18" charset="2"/>
              </a:rPr>
              <a:t>	RX </a:t>
            </a:r>
            <a:r>
              <a:rPr lang="en-US" sz="2000">
                <a:sym typeface="Symbol" panose="05050102010706020507" pitchFamily="18" charset="2"/>
              </a:rPr>
              <a:t> R</a:t>
            </a:r>
            <a:r>
              <a:rPr lang="en-US" sz="2000" smtClean="0">
                <a:sym typeface="Symbol" panose="05050102010706020507" pitchFamily="18" charset="2"/>
              </a:rPr>
              <a:t>Y </a:t>
            </a:r>
            <a:r>
              <a:rPr lang="en-US" sz="2000">
                <a:sym typeface="Symbol" panose="05050102010706020507" pitchFamily="18" charset="2"/>
              </a:rPr>
              <a:t>	và 	R</a:t>
            </a:r>
            <a:r>
              <a:rPr lang="en-US" sz="2000" smtClean="0">
                <a:sym typeface="Symbol" panose="05050102010706020507" pitchFamily="18" charset="2"/>
              </a:rPr>
              <a:t>X </a:t>
            </a:r>
            <a:r>
              <a:rPr lang="en-US" sz="2000">
                <a:sym typeface="Symbol" panose="05050102010706020507" pitchFamily="18" charset="2"/>
              </a:rPr>
              <a:t> R</a:t>
            </a:r>
            <a:r>
              <a:rPr lang="en-US" sz="2000" smtClean="0">
                <a:sym typeface="Symbol" panose="05050102010706020507" pitchFamily="18" charset="2"/>
              </a:rPr>
              <a:t>Y</a:t>
            </a:r>
            <a:endParaRPr lang="en-US" sz="200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R</a:t>
            </a:r>
            <a:r>
              <a:rPr lang="en-US" sz="2000">
                <a:sym typeface="Symbol" panose="05050102010706020507" pitchFamily="18" charset="2"/>
              </a:rPr>
              <a:t></a:t>
            </a:r>
            <a:r>
              <a:rPr lang="en-US" sz="2000" smtClean="0">
                <a:sym typeface="Symbol" panose="05050102010706020507" pitchFamily="18" charset="2"/>
              </a:rPr>
              <a:t>(XY)=	RXRY		R(XY</a:t>
            </a:r>
            <a:r>
              <a:rPr lang="en-US" sz="2000">
                <a:sym typeface="Symbol" panose="05050102010706020507" pitchFamily="18" charset="2"/>
              </a:rPr>
              <a:t>)=</a:t>
            </a:r>
            <a:r>
              <a:rPr lang="en-US" sz="2000" smtClean="0">
                <a:sym typeface="Symbol" panose="05050102010706020507" pitchFamily="18" charset="2"/>
              </a:rPr>
              <a:t>RXRY</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R(</a:t>
            </a:r>
            <a:r>
              <a:rPr lang="en-US" sz="2000">
                <a:sym typeface="Symbol" panose="05050102010706020507" pitchFamily="18" charset="2"/>
              </a:rPr>
              <a:t>XY</a:t>
            </a:r>
            <a:r>
              <a:rPr lang="en-US" sz="2000" smtClean="0">
                <a:sym typeface="Symbol" panose="05050102010706020507" pitchFamily="18" charset="2"/>
              </a:rPr>
              <a:t>)  RXRY		R(</a:t>
            </a:r>
            <a:r>
              <a:rPr lang="en-US" sz="2000">
                <a:sym typeface="Symbol" panose="05050102010706020507" pitchFamily="18" charset="2"/>
              </a:rPr>
              <a:t>XY</a:t>
            </a:r>
            <a:r>
              <a:rPr lang="en-US" sz="2000" smtClean="0">
                <a:sym typeface="Symbol" panose="05050102010706020507" pitchFamily="18" charset="2"/>
              </a:rPr>
              <a:t>)RXRY</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a:t>
            </a:r>
            <a:r>
              <a:rPr lang="en-US" sz="2000" smtClean="0">
                <a:sym typeface="Symbol" panose="05050102010706020507" pitchFamily="18" charset="2"/>
              </a:rPr>
              <a:t>(U\X) = 	U\ RX		R(-</a:t>
            </a:r>
            <a:r>
              <a:rPr lang="en-US" sz="2000">
                <a:sym typeface="Symbol" panose="05050102010706020507" pitchFamily="18" charset="2"/>
              </a:rPr>
              <a:t>X) = - </a:t>
            </a:r>
            <a:r>
              <a:rPr lang="en-US" sz="2000" smtClean="0">
                <a:sym typeface="Symbol" panose="05050102010706020507" pitchFamily="18" charset="2"/>
              </a:rPr>
              <a:t>RX</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a:t>
            </a:r>
            <a:r>
              <a:rPr lang="en-US" sz="2000" smtClean="0">
                <a:sym typeface="Symbol" panose="05050102010706020507" pitchFamily="18" charset="2"/>
              </a:rPr>
              <a:t>(RX)=	R(</a:t>
            </a:r>
            <a:r>
              <a:rPr lang="en-US" sz="2000">
                <a:sym typeface="Symbol" panose="05050102010706020507" pitchFamily="18" charset="2"/>
              </a:rPr>
              <a:t>R</a:t>
            </a:r>
            <a:r>
              <a:rPr lang="en-US" sz="2000" smtClean="0">
                <a:sym typeface="Symbol" panose="05050102010706020507" pitchFamily="18" charset="2"/>
              </a:rPr>
              <a:t>X)=</a:t>
            </a:r>
            <a:r>
              <a:rPr lang="en-US" sz="2000">
                <a:sym typeface="Symbol" panose="05050102010706020507" pitchFamily="18" charset="2"/>
              </a:rPr>
              <a:t>R</a:t>
            </a:r>
            <a:r>
              <a:rPr lang="en-US" sz="2000" smtClean="0">
                <a:sym typeface="Symbol" panose="05050102010706020507" pitchFamily="18" charset="2"/>
              </a:rPr>
              <a:t>X		R(RX)=R(RX)=RX</a:t>
            </a:r>
            <a:endParaRPr lang="en-US" sz="2000">
              <a:cs typeface="Arial" pitchFamily="34" charset="0"/>
            </a:endParaRPr>
          </a:p>
          <a:p>
            <a:pPr marL="342900" lvl="1" indent="-342900" eaLnBrk="1" hangingPunct="1">
              <a:spcBef>
                <a:spcPts val="0"/>
              </a:spcBef>
              <a:buClr>
                <a:schemeClr val="tx2"/>
              </a:buClr>
              <a:defRPr/>
            </a:pPr>
            <a:r>
              <a:rPr lang="en-US" sz="2800" b="1" smtClean="0">
                <a:solidFill>
                  <a:srgbClr val="D60093"/>
                </a:solidFill>
              </a:rPr>
              <a:t>Bốn “kiểu” tập thô (không xét </a:t>
            </a:r>
            <a:r>
              <a:rPr lang="en-US" sz="2800" b="1" smtClean="0">
                <a:solidFill>
                  <a:srgbClr val="D60093"/>
                </a:solidFill>
                <a:cs typeface="Arial" pitchFamily="34" charset="0"/>
                <a:sym typeface="Symbol" panose="05050102010706020507" pitchFamily="18" charset="2"/>
              </a:rPr>
              <a:t></a:t>
            </a:r>
            <a:r>
              <a:rPr lang="en-US" sz="2800" b="1" baseline="-25000">
                <a:solidFill>
                  <a:srgbClr val="D60093"/>
                </a:solidFill>
                <a:cs typeface="Arial" pitchFamily="34" charset="0"/>
                <a:sym typeface="Symbol" panose="05050102010706020507" pitchFamily="18" charset="2"/>
              </a:rPr>
              <a:t>R</a:t>
            </a:r>
            <a:r>
              <a:rPr lang="en-US" sz="2800" b="1">
                <a:solidFill>
                  <a:srgbClr val="D60093"/>
                </a:solidFill>
                <a:cs typeface="Arial" pitchFamily="34" charset="0"/>
                <a:sym typeface="Symbol" panose="05050102010706020507" pitchFamily="18" charset="2"/>
              </a:rPr>
              <a:t>(X)=</a:t>
            </a:r>
            <a:r>
              <a:rPr lang="en-US" sz="2800" b="1" smtClean="0">
                <a:solidFill>
                  <a:srgbClr val="D60093"/>
                </a:solidFill>
                <a:cs typeface="Arial" pitchFamily="34" charset="0"/>
                <a:sym typeface="Symbol" panose="05050102010706020507" pitchFamily="18" charset="2"/>
              </a:rPr>
              <a:t>1: </a:t>
            </a:r>
            <a:r>
              <a:rPr lang="en-US" sz="2800" b="1">
                <a:solidFill>
                  <a:srgbClr val="D60093"/>
                </a:solidFill>
                <a:cs typeface="Arial" pitchFamily="34" charset="0"/>
                <a:sym typeface="Symbol" panose="05050102010706020507" pitchFamily="18" charset="2"/>
              </a:rPr>
              <a:t>X </a:t>
            </a:r>
            <a:r>
              <a:rPr lang="en-US" sz="2800" b="1" smtClean="0">
                <a:solidFill>
                  <a:srgbClr val="D60093"/>
                </a:solidFill>
                <a:cs typeface="Arial" pitchFamily="34" charset="0"/>
                <a:sym typeface="Symbol" panose="05050102010706020507" pitchFamily="18" charset="2"/>
              </a:rPr>
              <a:t>rõ</a:t>
            </a:r>
            <a:r>
              <a:rPr lang="en-US" sz="2800" b="1" smtClean="0">
                <a:solidFill>
                  <a:srgbClr val="D60093"/>
                </a:solidFill>
              </a:rPr>
              <a:t>)</a:t>
            </a:r>
            <a:endParaRPr lang="en-US" sz="2800" b="1">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a:t>
            </a:r>
            <a:r>
              <a:rPr lang="en-US" sz="2000" smtClean="0">
                <a:sym typeface="Symbol" panose="05050102010706020507" pitchFamily="18" charset="2"/>
              </a:rPr>
              <a:t>X và RX U    “thô” xác định	  		0&lt;</a:t>
            </a:r>
            <a:r>
              <a:rPr lang="en-US" sz="2000" smtClean="0">
                <a:cs typeface="Arial" pitchFamily="34" charset="0"/>
                <a:sym typeface="Symbol" panose="05050102010706020507" pitchFamily="18" charset="2"/>
              </a:rPr>
              <a:t></a:t>
            </a:r>
            <a:r>
              <a:rPr lang="en-US" sz="2000" baseline="-25000" smtClean="0">
                <a:cs typeface="Arial" pitchFamily="34" charset="0"/>
                <a:sym typeface="Symbol" panose="05050102010706020507" pitchFamily="18" charset="2"/>
              </a:rPr>
              <a:t>R</a:t>
            </a:r>
            <a:r>
              <a:rPr lang="en-US" sz="2000" smtClean="0">
                <a:cs typeface="Arial" pitchFamily="34" charset="0"/>
                <a:sym typeface="Symbol" panose="05050102010706020507" pitchFamily="18" charset="2"/>
              </a:rPr>
              <a:t>(X)&lt;1</a:t>
            </a:r>
            <a:endParaRPr lang="en-US" sz="2000" smtClean="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a:t>
            </a:r>
            <a:r>
              <a:rPr lang="en-US" sz="2000" smtClean="0">
                <a:sym typeface="Symbol" panose="05050102010706020507" pitchFamily="18" charset="2"/>
              </a:rPr>
              <a:t>X= </a:t>
            </a:r>
            <a:r>
              <a:rPr lang="en-US" sz="2000">
                <a:sym typeface="Symbol" panose="05050102010706020507" pitchFamily="18" charset="2"/>
              </a:rPr>
              <a:t>và R</a:t>
            </a:r>
            <a:r>
              <a:rPr lang="en-US" sz="2000" smtClean="0">
                <a:sym typeface="Symbol" panose="05050102010706020507" pitchFamily="18" charset="2"/>
              </a:rPr>
              <a:t>X </a:t>
            </a:r>
            <a:r>
              <a:rPr lang="en-US" sz="2000">
                <a:sym typeface="Symbol" panose="05050102010706020507" pitchFamily="18" charset="2"/>
              </a:rPr>
              <a:t></a:t>
            </a:r>
            <a:r>
              <a:rPr lang="en-US" sz="2000" smtClean="0">
                <a:sym typeface="Symbol" panose="05050102010706020507" pitchFamily="18" charset="2"/>
              </a:rPr>
              <a:t>U    “thô” không xác định dưới 	</a:t>
            </a:r>
            <a:r>
              <a:rPr lang="en-US" sz="2000" smtClean="0">
                <a:cs typeface="Arial" pitchFamily="34" charset="0"/>
                <a:sym typeface="Symbol" panose="05050102010706020507" pitchFamily="18" charset="2"/>
              </a:rPr>
              <a:t></a:t>
            </a:r>
            <a:r>
              <a:rPr lang="en-US" sz="2000" baseline="-25000">
                <a:cs typeface="Arial" pitchFamily="34" charset="0"/>
                <a:sym typeface="Symbol" panose="05050102010706020507" pitchFamily="18" charset="2"/>
              </a:rPr>
              <a:t>R</a:t>
            </a:r>
            <a:r>
              <a:rPr lang="en-US" sz="2000">
                <a:cs typeface="Arial" pitchFamily="34" charset="0"/>
                <a:sym typeface="Symbol" panose="05050102010706020507" pitchFamily="18" charset="2"/>
              </a:rPr>
              <a:t>(X</a:t>
            </a:r>
            <a:r>
              <a:rPr lang="en-US" sz="2000" smtClean="0">
                <a:cs typeface="Arial" pitchFamily="34" charset="0"/>
                <a:sym typeface="Symbol" panose="05050102010706020507" pitchFamily="18" charset="2"/>
              </a:rPr>
              <a:t>)=0</a:t>
            </a:r>
            <a:endParaRPr lang="en-US" sz="2000" smtClean="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a:t>
            </a:r>
            <a:r>
              <a:rPr lang="en-US" sz="2000" smtClean="0">
                <a:sym typeface="Symbol" panose="05050102010706020507" pitchFamily="18" charset="2"/>
              </a:rPr>
              <a:t>X </a:t>
            </a:r>
            <a:r>
              <a:rPr lang="en-US" sz="2000">
                <a:sym typeface="Symbol" panose="05050102010706020507" pitchFamily="18" charset="2"/>
              </a:rPr>
              <a:t>và R</a:t>
            </a:r>
            <a:r>
              <a:rPr lang="en-US" sz="2000" smtClean="0">
                <a:sym typeface="Symbol" panose="05050102010706020507" pitchFamily="18" charset="2"/>
              </a:rPr>
              <a:t>X =U    “</a:t>
            </a:r>
            <a:r>
              <a:rPr lang="en-US" sz="2000">
                <a:sym typeface="Symbol" panose="05050102010706020507" pitchFamily="18" charset="2"/>
              </a:rPr>
              <a:t>thô” không xác định </a:t>
            </a:r>
            <a:r>
              <a:rPr lang="en-US" sz="2000" smtClean="0">
                <a:sym typeface="Symbol" panose="05050102010706020507" pitchFamily="18" charset="2"/>
              </a:rPr>
              <a:t>trên 	0</a:t>
            </a:r>
            <a:r>
              <a:rPr lang="en-US" sz="2000">
                <a:sym typeface="Symbol" panose="05050102010706020507" pitchFamily="18" charset="2"/>
              </a:rPr>
              <a:t>&lt;</a:t>
            </a:r>
            <a:r>
              <a:rPr lang="en-US" sz="2000">
                <a:cs typeface="Arial" pitchFamily="34" charset="0"/>
                <a:sym typeface="Symbol" panose="05050102010706020507" pitchFamily="18" charset="2"/>
              </a:rPr>
              <a:t></a:t>
            </a:r>
            <a:r>
              <a:rPr lang="en-US" sz="2000" baseline="-25000" smtClean="0">
                <a:cs typeface="Arial" pitchFamily="34" charset="0"/>
                <a:sym typeface="Symbol" panose="05050102010706020507" pitchFamily="18" charset="2"/>
              </a:rPr>
              <a:t>R</a:t>
            </a:r>
            <a:r>
              <a:rPr lang="en-US" sz="2000" smtClean="0">
                <a:cs typeface="Arial" pitchFamily="34" charset="0"/>
                <a:sym typeface="Symbol" panose="05050102010706020507" pitchFamily="18" charset="2"/>
              </a:rPr>
              <a:t>(X)&lt;1</a:t>
            </a:r>
            <a:endParaRPr lang="en-US" sz="2000" smtClean="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a:t>
            </a:r>
            <a:r>
              <a:rPr lang="en-US" sz="2000" smtClean="0">
                <a:sym typeface="Symbol" panose="05050102010706020507" pitchFamily="18" charset="2"/>
              </a:rPr>
              <a:t>X= </a:t>
            </a:r>
            <a:r>
              <a:rPr lang="en-US" sz="2000">
                <a:sym typeface="Symbol" panose="05050102010706020507" pitchFamily="18" charset="2"/>
              </a:rPr>
              <a:t>và R</a:t>
            </a:r>
            <a:r>
              <a:rPr lang="en-US" sz="2000" smtClean="0">
                <a:sym typeface="Symbol" panose="05050102010706020507" pitchFamily="18" charset="2"/>
              </a:rPr>
              <a:t>X =U    “</a:t>
            </a:r>
            <a:r>
              <a:rPr lang="en-US" sz="2000">
                <a:sym typeface="Symbol" panose="05050102010706020507" pitchFamily="18" charset="2"/>
              </a:rPr>
              <a:t>thô” không xác định </a:t>
            </a:r>
            <a:r>
              <a:rPr lang="en-US" sz="2000" smtClean="0">
                <a:sym typeface="Symbol" panose="05050102010706020507" pitchFamily="18" charset="2"/>
              </a:rPr>
              <a:t>hoàn toàn </a:t>
            </a:r>
            <a:r>
              <a:rPr lang="en-US" sz="2000">
                <a:cs typeface="Arial" pitchFamily="34" charset="0"/>
                <a:sym typeface="Symbol" panose="05050102010706020507" pitchFamily="18" charset="2"/>
              </a:rPr>
              <a:t></a:t>
            </a:r>
            <a:r>
              <a:rPr lang="en-US" sz="2000" baseline="-25000">
                <a:cs typeface="Arial" pitchFamily="34" charset="0"/>
                <a:sym typeface="Symbol" panose="05050102010706020507" pitchFamily="18" charset="2"/>
              </a:rPr>
              <a:t>R</a:t>
            </a:r>
            <a:r>
              <a:rPr lang="en-US" sz="2000">
                <a:cs typeface="Arial" pitchFamily="34" charset="0"/>
                <a:sym typeface="Symbol" panose="05050102010706020507" pitchFamily="18" charset="2"/>
              </a:rPr>
              <a:t>(X)=</a:t>
            </a:r>
            <a:r>
              <a:rPr lang="en-US" sz="2000" smtClean="0">
                <a:cs typeface="Arial" pitchFamily="34" charset="0"/>
                <a:sym typeface="Symbol" panose="05050102010706020507" pitchFamily="18" charset="2"/>
              </a:rPr>
              <a:t>0</a:t>
            </a:r>
            <a:endParaRPr lang="en-US" sz="2000" dirty="0"/>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CFC5947-C037-41E9-9759-05412F8872C5}" type="slidenum">
              <a:rPr lang="en-US" altLang="en-US" sz="1000" smtClean="0"/>
              <a:pPr>
                <a:spcBef>
                  <a:spcPct val="0"/>
                </a:spcBef>
                <a:buClrTx/>
                <a:buSzTx/>
                <a:buFontTx/>
                <a:buNone/>
              </a:pPr>
              <a:t>10</a:t>
            </a:fld>
            <a:endParaRPr lang="en-US" altLang="en-US" sz="1000" smtClean="0"/>
          </a:p>
        </p:txBody>
      </p:sp>
    </p:spTree>
    <p:extLst>
      <p:ext uri="{BB962C8B-B14F-4D97-AF65-F5344CB8AC3E}">
        <p14:creationId xmlns:p14="http://schemas.microsoft.com/office/powerpoint/2010/main" val="496967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76200"/>
            <a:ext cx="8229600" cy="655638"/>
          </a:xfrm>
        </p:spPr>
        <p:txBody>
          <a:bodyPr/>
          <a:lstStyle/>
          <a:p>
            <a:pPr eaLnBrk="1" hangingPunct="1"/>
            <a:r>
              <a:rPr lang="en-US" altLang="en-US" sz="3200" smtClean="0">
                <a:solidFill>
                  <a:srgbClr val="C00000"/>
                </a:solidFill>
              </a:rPr>
              <a:t>Xấp xỉ theo quan hệ hai ngôi bất kỳ</a:t>
            </a:r>
            <a:endParaRPr lang="en-US" altLang="en-US" sz="2300" smtClean="0">
              <a:solidFill>
                <a:srgbClr val="C00000"/>
              </a:solidFill>
            </a:endParaRPr>
          </a:p>
        </p:txBody>
      </p:sp>
      <p:sp>
        <p:nvSpPr>
          <p:cNvPr id="216067" name="Rectangle 3"/>
          <p:cNvSpPr>
            <a:spLocks noGrp="1" noChangeArrowheads="1"/>
          </p:cNvSpPr>
          <p:nvPr>
            <p:ph type="body" idx="1"/>
          </p:nvPr>
        </p:nvSpPr>
        <p:spPr>
          <a:xfrm>
            <a:off x="381000" y="533400"/>
            <a:ext cx="8229600" cy="4191000"/>
          </a:xfrm>
        </p:spPr>
        <p:txBody>
          <a:bodyPr/>
          <a:lstStyle/>
          <a:p>
            <a:pPr eaLnBrk="1" hangingPunct="1">
              <a:spcBef>
                <a:spcPts val="0"/>
              </a:spcBef>
              <a:defRPr/>
            </a:pPr>
            <a:r>
              <a:rPr lang="en-US" sz="2800" b="1" smtClean="0">
                <a:solidFill>
                  <a:srgbClr val="D60093"/>
                </a:solidFill>
              </a:rPr>
              <a:t>Khái niệm</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Cho &lt;U,R&gt; với U: tập đối tượng, R: </a:t>
            </a:r>
            <a:r>
              <a:rPr lang="en-US" sz="2000" b="1" smtClean="0">
                <a:solidFill>
                  <a:srgbClr val="D60093"/>
                </a:solidFill>
                <a:cs typeface="Arial" pitchFamily="34" charset="0"/>
              </a:rPr>
              <a:t>quan hệ hai ngôi trên U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“rừng” R</a:t>
            </a:r>
            <a:r>
              <a:rPr lang="en-US" sz="2000" baseline="-25000" smtClean="0">
                <a:sym typeface="Symbol" panose="05050102010706020507" pitchFamily="18" charset="2"/>
              </a:rPr>
              <a:t>u</a:t>
            </a:r>
            <a:r>
              <a:rPr lang="en-US" sz="2000" smtClean="0">
                <a:sym typeface="Symbol" panose="05050102010706020507" pitchFamily="18" charset="2"/>
              </a:rPr>
              <a:t> (R</a:t>
            </a:r>
            <a:r>
              <a:rPr lang="en-US" sz="2000" baseline="-25000" smtClean="0">
                <a:sym typeface="Symbol" panose="05050102010706020507" pitchFamily="18" charset="2"/>
              </a:rPr>
              <a:t>u</a:t>
            </a:r>
            <a:r>
              <a:rPr lang="en-US" sz="2000" smtClean="0">
                <a:sym typeface="Symbol" panose="05050102010706020507" pitchFamily="18" charset="2"/>
              </a:rPr>
              <a:t>-forests): uU: R</a:t>
            </a:r>
            <a:r>
              <a:rPr lang="en-US" sz="2000" baseline="-25000" smtClean="0">
                <a:sym typeface="Symbol" panose="05050102010706020507" pitchFamily="18" charset="2"/>
              </a:rPr>
              <a:t>u</a:t>
            </a:r>
            <a:r>
              <a:rPr lang="en-US" sz="2000" smtClean="0">
                <a:sym typeface="Symbol" panose="05050102010706020507" pitchFamily="18" charset="2"/>
              </a:rPr>
              <a:t> = {v| vU và (v,u) R}</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R tương đương </a:t>
            </a:r>
            <a:r>
              <a:rPr lang="en-US" sz="2000" smtClean="0">
                <a:sym typeface="Symbol" panose="05050102010706020507" pitchFamily="18" charset="2"/>
              </a:rPr>
              <a:t>u1, u2U: R</a:t>
            </a:r>
            <a:r>
              <a:rPr lang="en-US" sz="2000" baseline="-25000" smtClean="0">
                <a:sym typeface="Symbol" panose="05050102010706020507" pitchFamily="18" charset="2"/>
              </a:rPr>
              <a:t>u1</a:t>
            </a:r>
            <a:r>
              <a:rPr lang="en-US" sz="2000" smtClean="0">
                <a:sym typeface="Symbol" panose="05050102010706020507" pitchFamily="18" charset="2"/>
              </a:rPr>
              <a:t>R</a:t>
            </a:r>
            <a:r>
              <a:rPr lang="en-US" sz="2000" baseline="-25000" smtClean="0">
                <a:sym typeface="Symbol" panose="05050102010706020507" pitchFamily="18" charset="2"/>
              </a:rPr>
              <a:t>u2</a:t>
            </a:r>
            <a:r>
              <a:rPr lang="en-US" sz="2000" smtClean="0">
                <a:sym typeface="Symbol" panose="05050102010706020507" pitchFamily="18" charset="2"/>
              </a:rPr>
              <a:t> | R</a:t>
            </a:r>
            <a:r>
              <a:rPr lang="en-US" sz="2000" baseline="-25000" smtClean="0">
                <a:sym typeface="Symbol" panose="05050102010706020507" pitchFamily="18" charset="2"/>
              </a:rPr>
              <a:t>u1</a:t>
            </a:r>
            <a:r>
              <a:rPr lang="en-US" sz="2000" smtClean="0">
                <a:sym typeface="Symbol" panose="05050102010706020507" pitchFamily="18" charset="2"/>
              </a:rPr>
              <a:t>R</a:t>
            </a:r>
            <a:r>
              <a:rPr lang="en-US" sz="2000" baseline="-25000" smtClean="0">
                <a:sym typeface="Symbol" panose="05050102010706020507" pitchFamily="18" charset="2"/>
              </a:rPr>
              <a:t>u2</a:t>
            </a:r>
            <a:r>
              <a:rPr lang="en-US" sz="2000" smtClean="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R tương đương: U=U1+U2+…+Uk 	 </a:t>
            </a:r>
            <a:r>
              <a:rPr lang="en-US" sz="2000" b="1" smtClean="0">
                <a:solidFill>
                  <a:srgbClr val="D60093"/>
                </a:solidFill>
                <a:cs typeface="Arial" pitchFamily="34" charset="0"/>
              </a:rPr>
              <a:t>“phân hoạch” U</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R không tương đương: </a:t>
            </a:r>
            <a:r>
              <a:rPr lang="en-US" sz="2000">
                <a:cs typeface="Arial" pitchFamily="34" charset="0"/>
              </a:rPr>
              <a:t>U</a:t>
            </a:r>
            <a:r>
              <a:rPr lang="en-US" sz="2000" smtClean="0">
                <a:cs typeface="Arial" pitchFamily="34" charset="0"/>
              </a:rPr>
              <a:t>=</a:t>
            </a:r>
            <a:r>
              <a:rPr lang="en-US" sz="2000" smtClean="0">
                <a:cs typeface="Arial" pitchFamily="34" charset="0"/>
                <a:sym typeface="Symbol" panose="05050102010706020507" pitchFamily="18" charset="2"/>
              </a:rPr>
              <a:t></a:t>
            </a:r>
            <a:r>
              <a:rPr lang="en-US" sz="2000" baseline="-25000" smtClean="0">
                <a:cs typeface="Arial" pitchFamily="34" charset="0"/>
                <a:sym typeface="Symbol" panose="05050102010706020507" pitchFamily="18" charset="2"/>
              </a:rPr>
              <a:t>(u</a:t>
            </a:r>
            <a:r>
              <a:rPr lang="en-US" sz="2000" baseline="-25000" smtClean="0">
                <a:sym typeface="Symbol" panose="05050102010706020507" pitchFamily="18" charset="2"/>
              </a:rPr>
              <a:t>U)</a:t>
            </a:r>
            <a:r>
              <a:rPr lang="en-US" sz="2000" smtClean="0">
                <a:cs typeface="Arial" pitchFamily="34" charset="0"/>
              </a:rPr>
              <a:t>Uy  </a:t>
            </a:r>
            <a:r>
              <a:rPr lang="en-US" sz="2000" b="1" smtClean="0">
                <a:solidFill>
                  <a:srgbClr val="D60093"/>
                </a:solidFill>
                <a:cs typeface="Arial" pitchFamily="34" charset="0"/>
              </a:rPr>
              <a:t>“phủ” U</a:t>
            </a:r>
            <a:endParaRPr lang="en-US" sz="2000" b="1" dirty="0" smtClean="0">
              <a:solidFill>
                <a:srgbClr val="D60093"/>
              </a:solidFill>
              <a:cs typeface="Arial" pitchFamily="34" charset="0"/>
            </a:endParaRPr>
          </a:p>
          <a:p>
            <a:pPr eaLnBrk="1" hangingPunct="1">
              <a:spcBef>
                <a:spcPts val="0"/>
              </a:spcBef>
              <a:defRPr/>
            </a:pPr>
            <a:r>
              <a:rPr lang="en-US" sz="2800" b="1" smtClean="0">
                <a:solidFill>
                  <a:srgbClr val="D60093"/>
                </a:solidFill>
              </a:rPr>
              <a:t>Tập xấp xỉ dưới (ba khả năng)</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Cho X </a:t>
            </a:r>
            <a:r>
              <a:rPr lang="en-US" sz="2000">
                <a:sym typeface="Symbol" panose="05050102010706020507" pitchFamily="18" charset="2"/>
              </a:rPr>
              <a:t> </a:t>
            </a:r>
            <a:r>
              <a:rPr lang="en-US" sz="2000" smtClean="0">
                <a:sym typeface="Symbol" panose="05050102010706020507" pitchFamily="18" charset="2"/>
              </a:rPr>
              <a:t>U</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uU: u thuộc RX khi-chỉ khi (chọn một khả năng định nghĩa)</a:t>
            </a:r>
          </a:p>
          <a:p>
            <a:pPr marL="109728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Mọi rừng chứa u đều nằm trong X</a:t>
            </a:r>
          </a:p>
          <a:p>
            <a:pPr marL="109728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Ít nhất một rừng chứa u nằm trong X</a:t>
            </a:r>
          </a:p>
          <a:p>
            <a:pPr marL="109728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Rừng R</a:t>
            </a:r>
            <a:r>
              <a:rPr lang="en-US" sz="2000" baseline="-25000" smtClean="0">
                <a:sym typeface="Symbol" panose="05050102010706020507" pitchFamily="18" charset="2"/>
              </a:rPr>
              <a:t>u</a:t>
            </a:r>
            <a:r>
              <a:rPr lang="en-US" sz="2000" smtClean="0">
                <a:sym typeface="Symbol" panose="05050102010706020507" pitchFamily="18" charset="2"/>
              </a:rPr>
              <a:t> nằm trong X</a:t>
            </a:r>
            <a:endParaRPr lang="en-US" sz="2000" b="1">
              <a:solidFill>
                <a:srgbClr val="D60093"/>
              </a:solidFill>
              <a:cs typeface="Arial" pitchFamily="34" charset="0"/>
            </a:endParaRPr>
          </a:p>
          <a:p>
            <a:pPr eaLnBrk="1" hangingPunct="1">
              <a:spcBef>
                <a:spcPts val="0"/>
              </a:spcBef>
              <a:defRPr/>
            </a:pPr>
            <a:r>
              <a:rPr lang="en-US" sz="2800" b="1">
                <a:solidFill>
                  <a:srgbClr val="D60093"/>
                </a:solidFill>
              </a:rPr>
              <a:t>Tập xấp xỉ </a:t>
            </a:r>
            <a:r>
              <a:rPr lang="en-US" sz="2800" b="1" smtClean="0">
                <a:solidFill>
                  <a:srgbClr val="D60093"/>
                </a:solidFill>
              </a:rPr>
              <a:t>trên (ba khả </a:t>
            </a:r>
            <a:r>
              <a:rPr lang="en-US" sz="2800" b="1">
                <a:solidFill>
                  <a:srgbClr val="D60093"/>
                </a:solidFill>
              </a:rPr>
              <a:t>năng)</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Cho X  </a:t>
            </a:r>
            <a:r>
              <a:rPr lang="en-US" sz="2000" smtClean="0">
                <a:sym typeface="Symbol" panose="05050102010706020507" pitchFamily="18" charset="2"/>
              </a:rPr>
              <a:t>U. </a:t>
            </a:r>
            <a:r>
              <a:rPr lang="en-US" sz="2000">
                <a:sym typeface="Symbol" panose="05050102010706020507" pitchFamily="18" charset="2"/>
              </a:rPr>
              <a:t>uU: u thuộc </a:t>
            </a:r>
            <a:r>
              <a:rPr lang="en-US" sz="2000" smtClean="0">
                <a:sym typeface="Symbol" panose="05050102010706020507" pitchFamily="18" charset="2"/>
              </a:rPr>
              <a:t>RX </a:t>
            </a:r>
            <a:r>
              <a:rPr lang="en-US" sz="2000">
                <a:sym typeface="Symbol" panose="05050102010706020507" pitchFamily="18" charset="2"/>
              </a:rPr>
              <a:t>khi-chỉ </a:t>
            </a:r>
            <a:r>
              <a:rPr lang="en-US" sz="2000" smtClean="0">
                <a:sym typeface="Symbol" panose="05050102010706020507" pitchFamily="18" charset="2"/>
              </a:rPr>
              <a:t>khi</a:t>
            </a:r>
            <a:endParaRPr lang="en-US" sz="2000">
              <a:sym typeface="Symbol" panose="05050102010706020507" pitchFamily="18" charset="2"/>
            </a:endParaRPr>
          </a:p>
          <a:p>
            <a:pPr marL="109728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Mọi rừng chứa u </a:t>
            </a:r>
            <a:r>
              <a:rPr lang="en-US" sz="2000" smtClean="0">
                <a:sym typeface="Symbol" panose="05050102010706020507" pitchFamily="18" charset="2"/>
              </a:rPr>
              <a:t>có giao khác rỗng với X</a:t>
            </a:r>
            <a:endParaRPr lang="en-US" sz="2000">
              <a:sym typeface="Symbol" panose="05050102010706020507" pitchFamily="18" charset="2"/>
            </a:endParaRPr>
          </a:p>
          <a:p>
            <a:pPr marL="109728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Ít nhất một rừng chứa u có giao khác rỗng với X</a:t>
            </a:r>
          </a:p>
          <a:p>
            <a:pPr marL="109728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Rừng R</a:t>
            </a:r>
            <a:r>
              <a:rPr lang="en-US" sz="2000" baseline="-25000">
                <a:sym typeface="Symbol" panose="05050102010706020507" pitchFamily="18" charset="2"/>
              </a:rPr>
              <a:t>u</a:t>
            </a:r>
            <a:r>
              <a:rPr lang="en-US" sz="2000">
                <a:sym typeface="Symbol" panose="05050102010706020507" pitchFamily="18" charset="2"/>
              </a:rPr>
              <a:t> có giao khác rỗng với X</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9FC72C-29D0-4A69-BE16-9A61B4D50D95}" type="slidenum">
              <a:rPr lang="en-US" altLang="en-US" sz="1000" smtClean="0"/>
              <a:pPr>
                <a:spcBef>
                  <a:spcPct val="0"/>
                </a:spcBef>
                <a:buClrTx/>
                <a:buSzTx/>
                <a:buFontTx/>
                <a:buNone/>
              </a:pPr>
              <a:t>11</a:t>
            </a:fld>
            <a:endParaRPr lang="en-US" altLang="en-US" sz="1000" smtClean="0"/>
          </a:p>
        </p:txBody>
      </p:sp>
      <p:sp>
        <p:nvSpPr>
          <p:cNvPr id="41989" name="Rectangle 1"/>
          <p:cNvSpPr>
            <a:spLocks noChangeArrowheads="1"/>
          </p:cNvSpPr>
          <p:nvPr/>
        </p:nvSpPr>
        <p:spPr bwMode="auto">
          <a:xfrm>
            <a:off x="381000" y="6103938"/>
            <a:ext cx="8077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22325" indent="-8223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600" b="1">
                <a:solidFill>
                  <a:srgbClr val="7030A0"/>
                </a:solidFill>
              </a:rPr>
              <a:t>[Cornelis08] Chris Cornelis, Martine De Cock, Anna Maria Radzikowska. </a:t>
            </a:r>
            <a:r>
              <a:rPr lang="en-US" altLang="en-US" sz="1600" b="1" i="1">
                <a:solidFill>
                  <a:srgbClr val="7030A0"/>
                </a:solidFill>
              </a:rPr>
              <a:t>Fuzzy Rough Sets: from Theory into Practice</a:t>
            </a:r>
            <a:r>
              <a:rPr lang="en-US" altLang="en-US" sz="1600" b="1">
                <a:solidFill>
                  <a:srgbClr val="7030A0"/>
                </a:solidFill>
              </a:rPr>
              <a:t>. Handbook of Granular Computing, 2008</a:t>
            </a:r>
          </a:p>
        </p:txBody>
      </p:sp>
    </p:spTree>
    <p:extLst>
      <p:ext uri="{BB962C8B-B14F-4D97-AF65-F5344CB8AC3E}">
        <p14:creationId xmlns:p14="http://schemas.microsoft.com/office/powerpoint/2010/main" val="4187646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Định nghĩa hình thức</a:t>
            </a:r>
            <a:endParaRPr lang="en-US" altLang="en-US" sz="2300" smtClean="0">
              <a:solidFill>
                <a:srgbClr val="C00000"/>
              </a:solidFill>
            </a:endParaRPr>
          </a:p>
        </p:txBody>
      </p:sp>
      <p:sp>
        <p:nvSpPr>
          <p:cNvPr id="43011" name="Rectangle 3"/>
          <p:cNvSpPr>
            <a:spLocks noGrp="1" noChangeArrowheads="1"/>
          </p:cNvSpPr>
          <p:nvPr>
            <p:ph type="body" idx="1"/>
          </p:nvPr>
        </p:nvSpPr>
        <p:spPr>
          <a:xfrm>
            <a:off x="381000" y="685800"/>
            <a:ext cx="8229600" cy="3886200"/>
          </a:xfrm>
        </p:spPr>
        <p:txBody>
          <a:bodyPr/>
          <a:lstStyle/>
          <a:p>
            <a:pPr eaLnBrk="1" hangingPunct="1">
              <a:spcBef>
                <a:spcPct val="0"/>
              </a:spcBef>
            </a:pPr>
            <a:r>
              <a:rPr lang="en-US" altLang="en-US" sz="2800" b="1" smtClean="0">
                <a:solidFill>
                  <a:srgbClr val="D60093"/>
                </a:solidFill>
              </a:rPr>
              <a:t>Cho trước</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rPr>
              <a:t>Cho &lt;U,R&gt; với U: tập đối tượng, R: </a:t>
            </a:r>
            <a:r>
              <a:rPr lang="en-US" altLang="en-US" sz="2000" b="1" smtClean="0">
                <a:solidFill>
                  <a:srgbClr val="D60093"/>
                </a:solidFill>
                <a:cs typeface="Arial" panose="020B0604020202020204" pitchFamily="34" charset="0"/>
              </a:rPr>
              <a:t>quan hệ hai ngôi trên U </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Cho X  U</a:t>
            </a:r>
            <a:endParaRPr lang="en-US" altLang="en-US" sz="2000" b="1" smtClean="0">
              <a:solidFill>
                <a:srgbClr val="D60093"/>
              </a:solidFill>
              <a:cs typeface="Arial" panose="020B0604020202020204" pitchFamily="34" charset="0"/>
            </a:endParaRPr>
          </a:p>
          <a:p>
            <a:pPr eaLnBrk="1" hangingPunct="1">
              <a:spcBef>
                <a:spcPct val="0"/>
              </a:spcBef>
            </a:pPr>
            <a:r>
              <a:rPr lang="en-US" altLang="en-US" sz="2800" b="1" smtClean="0">
                <a:solidFill>
                  <a:srgbClr val="D60093"/>
                </a:solidFill>
              </a:rPr>
              <a:t>Tập xấp xỉ dưới chặt, lỏng, thường</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Chặt: uU: uRX  (vU: uR</a:t>
            </a:r>
            <a:r>
              <a:rPr lang="en-US" altLang="en-US" sz="2000" baseline="-25000" smtClean="0">
                <a:sym typeface="Symbol" panose="05050102010706020507" pitchFamily="18" charset="2"/>
              </a:rPr>
              <a:t>v</a:t>
            </a:r>
            <a:r>
              <a:rPr lang="en-US" altLang="en-US" sz="2000" smtClean="0">
                <a:sym typeface="Symbol" panose="05050102010706020507" pitchFamily="18" charset="2"/>
              </a:rPr>
              <a:t>  R</a:t>
            </a:r>
            <a:r>
              <a:rPr lang="en-US" altLang="en-US" sz="2000" baseline="-25000" smtClean="0">
                <a:sym typeface="Symbol" panose="05050102010706020507" pitchFamily="18" charset="2"/>
              </a:rPr>
              <a:t>v</a:t>
            </a:r>
            <a:r>
              <a:rPr lang="en-US" altLang="en-US" sz="2000" smtClean="0">
                <a:sym typeface="Symbol" panose="05050102010706020507" pitchFamily="18" charset="2"/>
              </a:rPr>
              <a:t>  X}</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Lỏng: uU: uRX  (vU: uR</a:t>
            </a:r>
            <a:r>
              <a:rPr lang="en-US" altLang="en-US" sz="2000" baseline="-25000" smtClean="0">
                <a:sym typeface="Symbol" panose="05050102010706020507" pitchFamily="18" charset="2"/>
              </a:rPr>
              <a:t>v</a:t>
            </a:r>
            <a:r>
              <a:rPr lang="en-US" altLang="en-US" sz="2000" smtClean="0">
                <a:sym typeface="Symbol" panose="05050102010706020507" pitchFamily="18" charset="2"/>
              </a:rPr>
              <a:t>  R</a:t>
            </a:r>
            <a:r>
              <a:rPr lang="en-US" altLang="en-US" sz="2000" baseline="-25000" smtClean="0">
                <a:sym typeface="Symbol" panose="05050102010706020507" pitchFamily="18" charset="2"/>
              </a:rPr>
              <a:t>v</a:t>
            </a:r>
            <a:r>
              <a:rPr lang="en-US" altLang="en-US" sz="2000" smtClean="0">
                <a:sym typeface="Symbol" panose="05050102010706020507" pitchFamily="18" charset="2"/>
              </a:rPr>
              <a:t>  X}</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Thường: uU: uRX  R</a:t>
            </a:r>
            <a:r>
              <a:rPr lang="en-US" altLang="en-US" sz="2000" baseline="-25000" smtClean="0">
                <a:sym typeface="Symbol" panose="05050102010706020507" pitchFamily="18" charset="2"/>
              </a:rPr>
              <a:t>u</a:t>
            </a:r>
            <a:r>
              <a:rPr lang="en-US" altLang="en-US" sz="2000" smtClean="0">
                <a:sym typeface="Symbol" panose="05050102010706020507" pitchFamily="18" charset="2"/>
              </a:rPr>
              <a:t>  X</a:t>
            </a:r>
          </a:p>
          <a:p>
            <a:pPr eaLnBrk="1" hangingPunct="1">
              <a:spcBef>
                <a:spcPct val="0"/>
              </a:spcBef>
            </a:pPr>
            <a:r>
              <a:rPr lang="en-US" altLang="en-US" sz="2800" b="1" smtClean="0">
                <a:solidFill>
                  <a:srgbClr val="D60093"/>
                </a:solidFill>
              </a:rPr>
              <a:t>Tập xấp xỉ trên chặt, lỏng, thường</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Chặt: uU: uRX  (vU: uR</a:t>
            </a:r>
            <a:r>
              <a:rPr lang="en-US" altLang="en-US" sz="2000" baseline="-25000" smtClean="0">
                <a:sym typeface="Symbol" panose="05050102010706020507" pitchFamily="18" charset="2"/>
              </a:rPr>
              <a:t>v</a:t>
            </a:r>
            <a:r>
              <a:rPr lang="en-US" altLang="en-US" sz="2000" smtClean="0">
                <a:sym typeface="Symbol" panose="05050102010706020507" pitchFamily="18" charset="2"/>
              </a:rPr>
              <a:t>  R</a:t>
            </a:r>
            <a:r>
              <a:rPr lang="en-US" altLang="en-US" sz="2000" baseline="-25000" smtClean="0">
                <a:sym typeface="Symbol" panose="05050102010706020507" pitchFamily="18" charset="2"/>
              </a:rPr>
              <a:t>v</a:t>
            </a:r>
            <a:r>
              <a:rPr lang="en-US" altLang="en-US" sz="2000" smtClean="0">
                <a:sym typeface="Symbol" panose="05050102010706020507" pitchFamily="18" charset="2"/>
              </a:rPr>
              <a:t>X}</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Lỏng: uU: uRX  (vU: uR</a:t>
            </a:r>
            <a:r>
              <a:rPr lang="en-US" altLang="en-US" sz="2000" baseline="-25000" smtClean="0">
                <a:sym typeface="Symbol" panose="05050102010706020507" pitchFamily="18" charset="2"/>
              </a:rPr>
              <a:t>v</a:t>
            </a:r>
            <a:r>
              <a:rPr lang="en-US" altLang="en-US" sz="2000" smtClean="0">
                <a:sym typeface="Symbol" panose="05050102010706020507" pitchFamily="18" charset="2"/>
              </a:rPr>
              <a:t>  R</a:t>
            </a:r>
            <a:r>
              <a:rPr lang="en-US" altLang="en-US" sz="2000" baseline="-25000" smtClean="0">
                <a:sym typeface="Symbol" panose="05050102010706020507" pitchFamily="18" charset="2"/>
              </a:rPr>
              <a:t>v</a:t>
            </a:r>
            <a:r>
              <a:rPr lang="en-US" altLang="en-US" sz="2000" smtClean="0">
                <a:sym typeface="Symbol" panose="05050102010706020507" pitchFamily="18" charset="2"/>
              </a:rPr>
              <a:t>X}</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Thường: uU: uRX  R</a:t>
            </a:r>
            <a:r>
              <a:rPr lang="en-US" altLang="en-US" sz="2000" baseline="-25000" smtClean="0">
                <a:sym typeface="Symbol" panose="05050102010706020507" pitchFamily="18" charset="2"/>
              </a:rPr>
              <a:t>u</a:t>
            </a:r>
            <a:r>
              <a:rPr lang="en-US" altLang="en-US" sz="2000" smtClean="0">
                <a:sym typeface="Symbol" panose="05050102010706020507" pitchFamily="18" charset="2"/>
              </a:rPr>
              <a:t>  X</a:t>
            </a:r>
          </a:p>
          <a:p>
            <a:pPr marL="547688" lvl="1" indent="-342900" algn="just" eaLnBrk="1" hangingPunct="1">
              <a:spcBef>
                <a:spcPct val="0"/>
              </a:spcBef>
              <a:buClr>
                <a:schemeClr val="tx2"/>
              </a:buClr>
              <a:buSzPct val="110000"/>
              <a:buFont typeface="Wingdings" panose="05000000000000000000" pitchFamily="2" charset="2"/>
              <a:buChar char="§"/>
            </a:pPr>
            <a:endParaRPr lang="en-US" altLang="en-US" sz="2000" smtClean="0">
              <a:sym typeface="Symbol" panose="05050102010706020507" pitchFamily="18" charset="2"/>
            </a:endParaRPr>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BF175B3-D812-4DF8-9AD4-C5CBADB26072}" type="slidenum">
              <a:rPr lang="en-US" altLang="en-US" sz="1000" smtClean="0"/>
              <a:pPr>
                <a:spcBef>
                  <a:spcPct val="0"/>
                </a:spcBef>
                <a:buClrTx/>
                <a:buSzTx/>
                <a:buFontTx/>
                <a:buNone/>
              </a:pPr>
              <a:t>12</a:t>
            </a:fld>
            <a:endParaRPr lang="en-US" altLang="en-US" sz="1000" smtClean="0"/>
          </a:p>
        </p:txBody>
      </p:sp>
      <p:sp>
        <p:nvSpPr>
          <p:cNvPr id="5" name="Rectangle 3"/>
          <p:cNvSpPr txBox="1">
            <a:spLocks noChangeArrowheads="1"/>
          </p:cNvSpPr>
          <p:nvPr/>
        </p:nvSpPr>
        <p:spPr bwMode="auto">
          <a:xfrm>
            <a:off x="381000" y="4572000"/>
            <a:ext cx="5943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eaLnBrk="1" hangingPunct="1">
              <a:spcBef>
                <a:spcPts val="0"/>
              </a:spcBef>
              <a:defRPr/>
            </a:pPr>
            <a:r>
              <a:rPr lang="en-US" sz="2800" b="1" kern="0" smtClean="0">
                <a:solidFill>
                  <a:srgbClr val="D60093"/>
                </a:solidFill>
              </a:rPr>
              <a:t>Ví dụ</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kern="0" smtClean="0">
                <a:sym typeface="Symbol" panose="05050102010706020507" pitchFamily="18" charset="2"/>
              </a:rPr>
              <a:t>Cho &lt;U,R&gt; như bảng bên, X={x1,x3}</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RX   = {x3}	RX =  {x1,x2, x3}</a:t>
            </a:r>
            <a:endParaRPr lang="en-US" sz="2000" kern="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R</a:t>
            </a:r>
            <a:r>
              <a:rPr lang="en-US" sz="2000">
                <a:sym typeface="Symbol" panose="05050102010706020507" pitchFamily="18" charset="2"/>
              </a:rPr>
              <a:t></a:t>
            </a:r>
            <a:r>
              <a:rPr lang="en-US" sz="2000" smtClean="0">
                <a:sym typeface="Symbol" panose="05050102010706020507" pitchFamily="18" charset="2"/>
              </a:rPr>
              <a:t>X = {x1,x3}	R</a:t>
            </a:r>
            <a:r>
              <a:rPr lang="en-US" sz="2000">
                <a:sym typeface="Symbol" panose="05050102010706020507" pitchFamily="18" charset="2"/>
              </a:rPr>
              <a:t></a:t>
            </a:r>
            <a:r>
              <a:rPr lang="en-US" sz="2000" smtClean="0">
                <a:sym typeface="Symbol" panose="05050102010706020507" pitchFamily="18" charset="2"/>
              </a:rPr>
              <a:t>X </a:t>
            </a:r>
            <a:r>
              <a:rPr lang="en-US" sz="2000">
                <a:sym typeface="Symbol" panose="05050102010706020507" pitchFamily="18" charset="2"/>
              </a:rPr>
              <a:t>= {x1,x3</a:t>
            </a:r>
            <a:r>
              <a:rPr lang="en-US" sz="2000" smtClean="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RX = 		RX = </a:t>
            </a:r>
            <a:r>
              <a:rPr lang="en-US" sz="2000" smtClean="0">
                <a:sym typeface="Symbol" panose="05050102010706020507" pitchFamily="18" charset="2"/>
              </a:rPr>
              <a:t>U</a:t>
            </a:r>
            <a:endParaRPr lang="en-US" sz="2000">
              <a:sym typeface="Symbol" panose="05050102010706020507" pitchFamily="18" charset="2"/>
            </a:endParaRPr>
          </a:p>
        </p:txBody>
      </p:sp>
      <p:pic>
        <p:nvPicPr>
          <p:cNvPr id="430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633913"/>
            <a:ext cx="25019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313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Bảng quyết định</a:t>
            </a:r>
            <a:endParaRPr lang="en-US" altLang="en-US" sz="2300" smtClean="0">
              <a:solidFill>
                <a:srgbClr val="C00000"/>
              </a:solidFill>
            </a:endParaRPr>
          </a:p>
        </p:txBody>
      </p:sp>
      <p:sp>
        <p:nvSpPr>
          <p:cNvPr id="44035" name="Rectangle 3"/>
          <p:cNvSpPr>
            <a:spLocks noGrp="1" noChangeArrowheads="1"/>
          </p:cNvSpPr>
          <p:nvPr>
            <p:ph type="body" idx="1"/>
          </p:nvPr>
        </p:nvSpPr>
        <p:spPr>
          <a:xfrm>
            <a:off x="0" y="3810000"/>
            <a:ext cx="8840788" cy="2667000"/>
          </a:xfrm>
        </p:spPr>
        <p:txBody>
          <a:bodyPr/>
          <a:lstStyle/>
          <a:p>
            <a:pPr eaLnBrk="1" hangingPunct="1">
              <a:spcBef>
                <a:spcPct val="0"/>
              </a:spcBef>
            </a:pPr>
            <a:r>
              <a:rPr lang="en-US" altLang="en-US" sz="2800" b="1" smtClean="0">
                <a:solidFill>
                  <a:srgbClr val="D60093"/>
                </a:solidFill>
              </a:rPr>
              <a:t>Khái niệm</a:t>
            </a:r>
          </a:p>
          <a:p>
            <a:pPr marL="547688" lvl="1" indent="-342900" algn="just" eaLnBrk="1" hangingPunct="1">
              <a:spcBef>
                <a:spcPts val="600"/>
              </a:spcBef>
              <a:buClr>
                <a:schemeClr val="tx2"/>
              </a:buClr>
              <a:buSzPct val="110000"/>
              <a:buFont typeface="Wingdings" panose="05000000000000000000" pitchFamily="2" charset="2"/>
              <a:buChar char="§"/>
            </a:pPr>
            <a:r>
              <a:rPr lang="en-US" altLang="en-US" sz="2000" smtClean="0">
                <a:cs typeface="Arial" panose="020B0604020202020204" pitchFamily="34" charset="0"/>
              </a:rPr>
              <a:t>Bảng quyết định: Hệ thông tin đặc biệt</a:t>
            </a:r>
          </a:p>
          <a:p>
            <a:pPr marL="547688" lvl="1" indent="-342900" algn="just" eaLnBrk="1" hangingPunct="1">
              <a:spcBef>
                <a:spcPts val="600"/>
              </a:spcBef>
              <a:buClr>
                <a:schemeClr val="tx2"/>
              </a:buClr>
              <a:buSzPct val="110000"/>
              <a:buFont typeface="Wingdings" panose="05000000000000000000" pitchFamily="2" charset="2"/>
              <a:buChar char="§"/>
            </a:pPr>
            <a:r>
              <a:rPr lang="en-US" altLang="en-US" sz="2000" smtClean="0">
                <a:cs typeface="Arial" panose="020B0604020202020204" pitchFamily="34" charset="0"/>
              </a:rPr>
              <a:t>DT=&lt;U, </a:t>
            </a:r>
            <a:r>
              <a:rPr lang="en-US" altLang="en-US" sz="2000" b="1" smtClean="0">
                <a:solidFill>
                  <a:srgbClr val="D60093"/>
                </a:solidFill>
                <a:cs typeface="Arial" panose="020B0604020202020204" pitchFamily="34" charset="0"/>
              </a:rPr>
              <a:t>Con</a:t>
            </a:r>
            <a:r>
              <a:rPr lang="en-US" altLang="en-US" sz="2000" b="1" smtClean="0">
                <a:solidFill>
                  <a:srgbClr val="D60093"/>
                </a:solidFill>
                <a:cs typeface="Arial" panose="020B0604020202020204" pitchFamily="34" charset="0"/>
                <a:sym typeface="Symbol" panose="05050102010706020507" pitchFamily="18" charset="2"/>
              </a:rPr>
              <a:t>Dec</a:t>
            </a:r>
            <a:r>
              <a:rPr lang="en-US" altLang="en-US" sz="2000" smtClean="0">
                <a:cs typeface="Arial" panose="020B0604020202020204" pitchFamily="34" charset="0"/>
                <a:sym typeface="Symbol" panose="05050102010706020507" pitchFamily="18" charset="2"/>
              </a:rPr>
              <a:t>, V, &gt;, </a:t>
            </a:r>
            <a:r>
              <a:rPr lang="en-US" altLang="en-US" sz="2000" smtClean="0">
                <a:cs typeface="Arial" panose="020B0604020202020204" pitchFamily="34" charset="0"/>
              </a:rPr>
              <a:t>Con</a:t>
            </a:r>
            <a:r>
              <a:rPr lang="en-US" altLang="en-US" sz="2000" smtClean="0">
                <a:cs typeface="Arial" panose="020B0604020202020204" pitchFamily="34" charset="0"/>
                <a:sym typeface="Symbol" panose="05050102010706020507" pitchFamily="18" charset="2"/>
              </a:rPr>
              <a:t>Dec=. Thuộc tính điều kiện Con và thuộc tính quyết định Dec. Ví dụ, thuộc tính </a:t>
            </a:r>
            <a:r>
              <a:rPr lang="en-US" altLang="en-US" sz="2000" b="1" smtClean="0">
                <a:solidFill>
                  <a:srgbClr val="FF6600"/>
                </a:solidFill>
                <a:cs typeface="Arial" panose="020B0604020202020204" pitchFamily="34" charset="0"/>
                <a:sym typeface="Symbol" panose="05050102010706020507" pitchFamily="18" charset="2"/>
              </a:rPr>
              <a:t>Walk</a:t>
            </a:r>
            <a:r>
              <a:rPr lang="en-US" altLang="en-US" sz="2000" smtClean="0">
                <a:cs typeface="Arial" panose="020B0604020202020204" pitchFamily="34" charset="0"/>
                <a:sym typeface="Symbol" panose="05050102010706020507" pitchFamily="18" charset="2"/>
              </a:rPr>
              <a:t> hoặc </a:t>
            </a:r>
            <a:r>
              <a:rPr lang="en-US" altLang="en-US" sz="2000" b="1" smtClean="0">
                <a:solidFill>
                  <a:srgbClr val="FF6600"/>
                </a:solidFill>
                <a:cs typeface="Arial" panose="020B0604020202020204" pitchFamily="34" charset="0"/>
                <a:sym typeface="Symbol" panose="05050102010706020507" pitchFamily="18" charset="2"/>
              </a:rPr>
              <a:t>Flu</a:t>
            </a:r>
            <a:r>
              <a:rPr lang="en-US" altLang="en-US" sz="2000" smtClean="0">
                <a:cs typeface="Arial" panose="020B0604020202020204" pitchFamily="34" charset="0"/>
                <a:sym typeface="Symbol" panose="05050102010706020507" pitchFamily="18" charset="2"/>
              </a:rPr>
              <a:t>.</a:t>
            </a:r>
          </a:p>
          <a:p>
            <a:pPr marL="547688" lvl="1" indent="-342900" algn="just" eaLnBrk="1" hangingPunct="1">
              <a:spcBef>
                <a:spcPts val="60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Tập thuộc tính quyết định Dec có thể có nhiều thuộc tính quyết định</a:t>
            </a:r>
          </a:p>
          <a:p>
            <a:pPr marL="547688" lvl="1" indent="-342900" algn="just" eaLnBrk="1" hangingPunct="1">
              <a:spcBef>
                <a:spcPts val="60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Quan hệ Con  Dec  Luật phân lớp ?</a:t>
            </a:r>
            <a:endParaRPr lang="en-US" altLang="en-US" sz="2000" smtClean="0">
              <a:cs typeface="Arial" panose="020B0604020202020204" pitchFamily="34" charset="0"/>
            </a:endParaRPr>
          </a:p>
        </p:txBody>
      </p:sp>
      <p:sp>
        <p:nvSpPr>
          <p:cNvPr id="440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463A923-7011-4F88-8D9E-691239687263}" type="slidenum">
              <a:rPr lang="en-US" altLang="en-US" sz="1000" smtClean="0"/>
              <a:pPr>
                <a:spcBef>
                  <a:spcPct val="0"/>
                </a:spcBef>
                <a:buClrTx/>
                <a:buSzTx/>
                <a:buFontTx/>
                <a:buNone/>
              </a:pPr>
              <a:t>13</a:t>
            </a:fld>
            <a:endParaRPr lang="en-US" altLang="en-US" sz="1000" smtClean="0"/>
          </a:p>
        </p:txBody>
      </p:sp>
      <p:pic>
        <p:nvPicPr>
          <p:cNvPr id="4403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46125"/>
            <a:ext cx="37338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2"/>
          <p:cNvSpPr>
            <a:spLocks noChangeArrowheads="1"/>
          </p:cNvSpPr>
          <p:nvPr/>
        </p:nvSpPr>
        <p:spPr bwMode="auto">
          <a:xfrm>
            <a:off x="3124200" y="746125"/>
            <a:ext cx="1066800" cy="2606675"/>
          </a:xfrm>
          <a:prstGeom prst="rect">
            <a:avLst/>
          </a:prstGeom>
          <a:noFill/>
          <a:ln w="381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pic>
        <p:nvPicPr>
          <p:cNvPr id="4403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746125"/>
            <a:ext cx="40386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Rectangle 2"/>
          <p:cNvSpPr>
            <a:spLocks noChangeArrowheads="1"/>
          </p:cNvSpPr>
          <p:nvPr/>
        </p:nvSpPr>
        <p:spPr bwMode="auto">
          <a:xfrm>
            <a:off x="8001000" y="796925"/>
            <a:ext cx="609600" cy="2886075"/>
          </a:xfrm>
          <a:prstGeom prst="rect">
            <a:avLst/>
          </a:prstGeom>
          <a:noFill/>
          <a:ln w="444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spTree>
    <p:extLst>
      <p:ext uri="{BB962C8B-B14F-4D97-AF65-F5344CB8AC3E}">
        <p14:creationId xmlns:p14="http://schemas.microsoft.com/office/powerpoint/2010/main" val="3746146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Miền dương của tập thuộc tính</a:t>
            </a:r>
            <a:endParaRPr lang="en-US" altLang="en-US" sz="2300" smtClean="0">
              <a:solidFill>
                <a:srgbClr val="C00000"/>
              </a:solidFill>
            </a:endParaRPr>
          </a:p>
        </p:txBody>
      </p:sp>
      <p:sp>
        <p:nvSpPr>
          <p:cNvPr id="45059" name="Rectangle 3"/>
          <p:cNvSpPr>
            <a:spLocks noGrp="1" noChangeArrowheads="1"/>
          </p:cNvSpPr>
          <p:nvPr>
            <p:ph type="body" idx="1"/>
          </p:nvPr>
        </p:nvSpPr>
        <p:spPr>
          <a:xfrm>
            <a:off x="457200" y="3581400"/>
            <a:ext cx="8229600" cy="3048000"/>
          </a:xfrm>
        </p:spPr>
        <p:txBody>
          <a:bodyPr/>
          <a:lstStyle/>
          <a:p>
            <a:pPr eaLnBrk="1" hangingPunct="1">
              <a:spcBef>
                <a:spcPts val="600"/>
              </a:spcBef>
            </a:pPr>
            <a:r>
              <a:rPr lang="en-US" altLang="en-US" sz="2800" b="1" smtClean="0">
                <a:solidFill>
                  <a:srgbClr val="D60093"/>
                </a:solidFill>
              </a:rPr>
              <a:t>Miền dương của tập thuộc tính điều kiện</a:t>
            </a:r>
          </a:p>
          <a:p>
            <a:pPr marL="547688" lvl="1" indent="-342900" algn="just" eaLnBrk="1" hangingPunct="1">
              <a:spcBef>
                <a:spcPts val="400"/>
              </a:spcBef>
              <a:buClr>
                <a:schemeClr val="tx2"/>
              </a:buClr>
              <a:buSzPct val="110000"/>
              <a:buFont typeface="Wingdings" panose="05000000000000000000" pitchFamily="2" charset="2"/>
              <a:buChar char="§"/>
            </a:pPr>
            <a:r>
              <a:rPr lang="en-US" altLang="en-US" sz="2000" smtClean="0">
                <a:cs typeface="Arial" panose="020B0604020202020204" pitchFamily="34" charset="0"/>
              </a:rPr>
              <a:t>Cho bảng quyết định DT=&lt;U, C</a:t>
            </a:r>
            <a:r>
              <a:rPr lang="en-US" altLang="en-US" sz="2000" smtClean="0">
                <a:cs typeface="Arial" panose="020B0604020202020204" pitchFamily="34" charset="0"/>
                <a:sym typeface="Symbol" panose="05050102010706020507" pitchFamily="18" charset="2"/>
              </a:rPr>
              <a:t>D, V, &gt;</a:t>
            </a:r>
          </a:p>
          <a:p>
            <a:pPr marL="547688" lvl="1" indent="-342900" algn="just" eaLnBrk="1" hangingPunct="1">
              <a:spcBef>
                <a:spcPts val="40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BC: vùng B dương của D: Pos</a:t>
            </a:r>
            <a:r>
              <a:rPr lang="en-US" altLang="en-US" sz="2000" baseline="-25000" smtClean="0">
                <a:cs typeface="Arial" panose="020B0604020202020204" pitchFamily="34" charset="0"/>
                <a:sym typeface="Symbol" panose="05050102010706020507" pitchFamily="18" charset="2"/>
              </a:rPr>
              <a:t>B</a:t>
            </a:r>
            <a:r>
              <a:rPr lang="en-US" altLang="en-US" sz="2000" smtClean="0">
                <a:cs typeface="Arial" panose="020B0604020202020204" pitchFamily="34" charset="0"/>
                <a:sym typeface="Symbol" panose="05050102010706020507" pitchFamily="18" charset="2"/>
              </a:rPr>
              <a:t>(D):</a:t>
            </a:r>
            <a:r>
              <a:rPr lang="en-US" altLang="en-US" sz="2000" b="1" smtClean="0">
                <a:solidFill>
                  <a:srgbClr val="D60093"/>
                </a:solidFill>
                <a:cs typeface="Arial" panose="020B0604020202020204" pitchFamily="34" charset="0"/>
                <a:sym typeface="Symbol" panose="05050102010706020507" pitchFamily="18" charset="2"/>
              </a:rPr>
              <a:t>hợp mọi tập sơ cấp theo quan hệ B nằm trong tập sơ cấp quan hệ D</a:t>
            </a:r>
            <a:r>
              <a:rPr lang="en-US" altLang="en-US" sz="2000" smtClean="0">
                <a:cs typeface="Arial" panose="020B0604020202020204" pitchFamily="34" charset="0"/>
                <a:sym typeface="Symbol" panose="05050102010706020507" pitchFamily="18" charset="2"/>
              </a:rPr>
              <a:t>. Pos</a:t>
            </a:r>
            <a:r>
              <a:rPr lang="en-US" altLang="en-US" sz="2000" baseline="-25000" smtClean="0">
                <a:cs typeface="Arial" panose="020B0604020202020204" pitchFamily="34" charset="0"/>
                <a:sym typeface="Symbol" panose="05050102010706020507" pitchFamily="18" charset="2"/>
              </a:rPr>
              <a:t>B</a:t>
            </a:r>
            <a:r>
              <a:rPr lang="en-US" altLang="en-US" sz="2000" smtClean="0">
                <a:cs typeface="Arial" panose="020B0604020202020204" pitchFamily="34" charset="0"/>
                <a:sym typeface="Symbol" panose="05050102010706020507" pitchFamily="18" charset="2"/>
              </a:rPr>
              <a:t>(D)=</a:t>
            </a:r>
            <a:endParaRPr lang="en-US" altLang="en-US" sz="2000" smtClean="0">
              <a:sym typeface="Symbol" panose="05050102010706020507" pitchFamily="18" charset="2"/>
            </a:endParaRPr>
          </a:p>
          <a:p>
            <a:pPr marL="547688" lvl="1" indent="-342900" algn="just" eaLnBrk="1" hangingPunct="1">
              <a:spcBef>
                <a:spcPts val="400"/>
              </a:spcBef>
              <a:buClr>
                <a:schemeClr val="tx2"/>
              </a:buClr>
              <a:buSzPct val="110000"/>
              <a:buFont typeface="Wingdings" panose="05000000000000000000" pitchFamily="2" charset="2"/>
              <a:buChar char="§"/>
            </a:pPr>
            <a:r>
              <a:rPr lang="en-US" altLang="en-US" sz="2000" smtClean="0"/>
              <a:t>Ví dụ, D=</a:t>
            </a:r>
            <a:r>
              <a:rPr lang="en-US" altLang="en-US" sz="2000" b="1" smtClean="0">
                <a:solidFill>
                  <a:srgbClr val="FF6600"/>
                </a:solidFill>
              </a:rPr>
              <a:t>Flu</a:t>
            </a:r>
            <a:r>
              <a:rPr lang="en-US" altLang="en-US" sz="2000" smtClean="0"/>
              <a:t> có hai tập sơ cấp {u1,u4,u5,u8}, {u2,u3, u6, u7}</a:t>
            </a:r>
          </a:p>
          <a:p>
            <a:pPr marL="547688" lvl="1" indent="-342900" algn="just" eaLnBrk="1" hangingPunct="1">
              <a:spcBef>
                <a:spcPts val="400"/>
              </a:spcBef>
              <a:buClr>
                <a:schemeClr val="tx2"/>
              </a:buClr>
              <a:buSzPct val="110000"/>
              <a:buFont typeface="Wingdings" panose="05000000000000000000" pitchFamily="2" charset="2"/>
              <a:buChar char="§"/>
            </a:pPr>
            <a:r>
              <a:rPr lang="en-US" altLang="en-US" sz="2000" smtClean="0"/>
              <a:t>B={Headache, Temp.} có các tập sơ cấp {u1}, {u2}, {u3}, {u4}, {u5,u7}, {u6,u8} như vậy Pos</a:t>
            </a:r>
            <a:r>
              <a:rPr lang="en-US" altLang="en-US" sz="2000" baseline="-25000" smtClean="0"/>
              <a:t>B</a:t>
            </a:r>
            <a:r>
              <a:rPr lang="en-US" altLang="en-US" sz="2000" smtClean="0"/>
              <a:t>(D) = {u1,u2,u3,u4}.</a:t>
            </a:r>
          </a:p>
          <a:p>
            <a:pPr marL="547688" lvl="1" indent="-342900" algn="just" eaLnBrk="1" hangingPunct="1">
              <a:spcBef>
                <a:spcPts val="400"/>
              </a:spcBef>
              <a:buClr>
                <a:schemeClr val="tx2"/>
              </a:buClr>
              <a:buSzPct val="110000"/>
              <a:buFont typeface="Wingdings" panose="05000000000000000000" pitchFamily="2" charset="2"/>
              <a:buChar char="§"/>
            </a:pPr>
            <a:r>
              <a:rPr lang="en-US" altLang="en-US" sz="2000" smtClean="0"/>
              <a:t>Pos</a:t>
            </a:r>
            <a:r>
              <a:rPr lang="en-US" altLang="en-US" sz="2000" baseline="-25000" smtClean="0"/>
              <a:t>Headache</a:t>
            </a:r>
            <a:r>
              <a:rPr lang="en-US" altLang="en-US" sz="2000" smtClean="0"/>
              <a:t>(D)=</a:t>
            </a:r>
            <a:r>
              <a:rPr lang="en-US" altLang="en-US" sz="2000" smtClean="0">
                <a:sym typeface="Symbol" panose="05050102010706020507" pitchFamily="18" charset="2"/>
              </a:rPr>
              <a:t>; 		</a:t>
            </a:r>
            <a:r>
              <a:rPr lang="en-US" altLang="en-US" sz="2000" smtClean="0"/>
              <a:t>Pos</a:t>
            </a:r>
            <a:r>
              <a:rPr lang="en-US" altLang="en-US" sz="2000" baseline="-25000" smtClean="0"/>
              <a:t>Temp.</a:t>
            </a:r>
            <a:r>
              <a:rPr lang="en-US" altLang="en-US" sz="2000" smtClean="0"/>
              <a:t>(D)=</a:t>
            </a:r>
            <a:r>
              <a:rPr lang="en-US" altLang="en-US" sz="2000" smtClean="0">
                <a:sym typeface="Symbol" panose="05050102010706020507" pitchFamily="18" charset="2"/>
              </a:rPr>
              <a:t></a:t>
            </a:r>
            <a:endParaRPr lang="en-US" altLang="en-US" sz="1800" smtClean="0"/>
          </a:p>
        </p:txBody>
      </p:sp>
      <p:sp>
        <p:nvSpPr>
          <p:cNvPr id="450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8F6ED7-2AEE-4E5A-9EA1-89AE26F3580E}" type="slidenum">
              <a:rPr lang="en-US" altLang="en-US" sz="1000" smtClean="0"/>
              <a:pPr>
                <a:spcBef>
                  <a:spcPct val="0"/>
                </a:spcBef>
                <a:buClrTx/>
                <a:buSzTx/>
                <a:buFontTx/>
                <a:buNone/>
              </a:pPr>
              <a:t>14</a:t>
            </a:fld>
            <a:endParaRPr lang="en-US" altLang="en-US" sz="1000" smtClean="0"/>
          </a:p>
        </p:txBody>
      </p:sp>
      <p:pic>
        <p:nvPicPr>
          <p:cNvPr id="4506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7125" y="4724400"/>
            <a:ext cx="12858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85800"/>
            <a:ext cx="40386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Rectangle 2"/>
          <p:cNvSpPr>
            <a:spLocks noChangeArrowheads="1"/>
          </p:cNvSpPr>
          <p:nvPr/>
        </p:nvSpPr>
        <p:spPr bwMode="auto">
          <a:xfrm>
            <a:off x="4191000" y="685800"/>
            <a:ext cx="762000" cy="2886075"/>
          </a:xfrm>
          <a:prstGeom prst="rect">
            <a:avLst/>
          </a:prstGeom>
          <a:noFill/>
          <a:ln w="444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pic>
        <p:nvPicPr>
          <p:cNvPr id="4506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1652588"/>
            <a:ext cx="33337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357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Hệ thông tin đa trị</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609600"/>
            <a:ext cx="8001000" cy="4191000"/>
          </a:xfrm>
        </p:spPr>
        <p:txBody>
          <a:bodyPr/>
          <a:lstStyle/>
          <a:p>
            <a:pPr eaLnBrk="1" hangingPunct="1">
              <a:spcBef>
                <a:spcPts val="0"/>
              </a:spcBef>
              <a:defRPr/>
            </a:pPr>
            <a:r>
              <a:rPr lang="en-US" sz="2800" b="1" smtClean="0">
                <a:solidFill>
                  <a:srgbClr val="D60093"/>
                </a:solidFill>
              </a:rPr>
              <a:t>Định nghĩa</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altLang="en-US" sz="2000">
                <a:cs typeface="Arial" panose="020B0604020202020204" pitchFamily="34" charset="0"/>
              </a:rPr>
              <a:t>S=&lt;U, A, V, </a:t>
            </a:r>
            <a:r>
              <a:rPr lang="en-US" altLang="en-US" sz="2000" smtClean="0">
                <a:cs typeface="Arial" panose="020B0604020202020204" pitchFamily="34" charset="0"/>
                <a:sym typeface="Symbol" panose="05050102010706020507" pitchFamily="18" charset="2"/>
              </a:rPr>
              <a:t>&gt;; U, A, V có ý nghĩa như trong hệ thông tin “đơn trị” ngoại trừ hàm  thông tin: :UA </a:t>
            </a:r>
            <a:r>
              <a:rPr lang="en-US" altLang="en-US" sz="2000" b="1" smtClean="0">
                <a:solidFill>
                  <a:srgbClr val="D60093"/>
                </a:solidFill>
                <a:cs typeface="Arial" panose="020B0604020202020204" pitchFamily="34" charset="0"/>
                <a:sym typeface="Symbol" panose="05050102010706020507" pitchFamily="18" charset="2"/>
              </a:rPr>
              <a:t>2</a:t>
            </a:r>
            <a:r>
              <a:rPr lang="en-US" altLang="en-US" sz="2000" b="1" baseline="30000" smtClean="0">
                <a:solidFill>
                  <a:srgbClr val="D60093"/>
                </a:solidFill>
                <a:cs typeface="Arial" panose="020B0604020202020204" pitchFamily="34" charset="0"/>
                <a:sym typeface="Symbol" panose="05050102010706020507" pitchFamily="18" charset="2"/>
              </a:rPr>
              <a:t>V</a:t>
            </a:r>
            <a:r>
              <a:rPr lang="en-US" altLang="en-US" sz="2000" smtClean="0">
                <a:cs typeface="Arial" panose="020B0604020202020204" pitchFamily="34" charset="0"/>
                <a:sym typeface="Symbol" panose="05050102010706020507" pitchFamily="18" charset="2"/>
              </a:rPr>
              <a:t>. </a:t>
            </a:r>
          </a:p>
          <a:p>
            <a:pPr marL="548640" lvl="1" indent="-342900" algn="just" eaLnBrk="1" hangingPunct="1">
              <a:spcBef>
                <a:spcPts val="0"/>
              </a:spcBef>
              <a:buClr>
                <a:schemeClr val="tx2"/>
              </a:buClr>
              <a:buSzPct val="110000"/>
              <a:buFont typeface="Wingdings" panose="05000000000000000000" pitchFamily="2" charset="2"/>
              <a:buChar char="§"/>
              <a:defRPr/>
            </a:pPr>
            <a:r>
              <a:rPr lang="en-US" altLang="en-US" sz="2000" smtClean="0">
                <a:cs typeface="Arial" panose="020B0604020202020204" pitchFamily="34" charset="0"/>
                <a:sym typeface="Symbol" panose="05050102010706020507" pitchFamily="18" charset="2"/>
              </a:rPr>
              <a:t>Chủ đề thời sự</a:t>
            </a:r>
          </a:p>
          <a:p>
            <a:pPr eaLnBrk="1" hangingPunct="1">
              <a:spcBef>
                <a:spcPts val="0"/>
              </a:spcBef>
              <a:defRPr/>
            </a:pPr>
            <a:r>
              <a:rPr lang="en-US" sz="2800" b="1" smtClean="0">
                <a:solidFill>
                  <a:srgbClr val="D60093"/>
                </a:solidFill>
              </a:rPr>
              <a:t>Ví dụ</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cs typeface="Arial" panose="020B0604020202020204" pitchFamily="34" charset="0"/>
                <a:sym typeface="Symbol" panose="05050102010706020507" pitchFamily="18" charset="2"/>
              </a:rPr>
              <a:t>Ví dụ, </a:t>
            </a:r>
            <a:r>
              <a:rPr lang="en-US" sz="2000" smtClean="0">
                <a:cs typeface="Arial" panose="020B0604020202020204" pitchFamily="34" charset="0"/>
                <a:sym typeface="Symbol" panose="05050102010706020507" pitchFamily="18" charset="2"/>
              </a:rPr>
              <a:t>Anh (E), Pháp (F), </a:t>
            </a:r>
            <a:r>
              <a:rPr lang="en-US" sz="2000">
                <a:cs typeface="Arial" panose="020B0604020202020204" pitchFamily="34" charset="0"/>
                <a:sym typeface="Symbol" panose="05050102010706020507" pitchFamily="18" charset="2"/>
              </a:rPr>
              <a:t>Trung </a:t>
            </a:r>
            <a:r>
              <a:rPr lang="en-US" sz="2000" smtClean="0">
                <a:cs typeface="Arial" panose="020B0604020202020204" pitchFamily="34" charset="0"/>
                <a:sym typeface="Symbol" panose="05050102010706020507" pitchFamily="18" charset="2"/>
              </a:rPr>
              <a:t>Quốc (H), Nga (R), Nhật Bản (J), </a:t>
            </a:r>
            <a:r>
              <a:rPr lang="en-US" sz="2000">
                <a:cs typeface="Arial" panose="020B0604020202020204" pitchFamily="34" charset="0"/>
                <a:sym typeface="Symbol" panose="05050102010706020507" pitchFamily="18" charset="2"/>
              </a:rPr>
              <a:t>Hàn </a:t>
            </a:r>
            <a:r>
              <a:rPr lang="en-US" sz="2000" smtClean="0">
                <a:cs typeface="Arial" panose="020B0604020202020204" pitchFamily="34" charset="0"/>
                <a:sym typeface="Symbol" panose="05050102010706020507" pitchFamily="18" charset="2"/>
              </a:rPr>
              <a:t>quốc (K), </a:t>
            </a:r>
            <a:r>
              <a:rPr lang="en-US" sz="2000">
                <a:cs typeface="Arial" panose="020B0604020202020204" pitchFamily="34" charset="0"/>
                <a:sym typeface="Symbol" panose="05050102010706020507" pitchFamily="18" charset="2"/>
              </a:rPr>
              <a:t>v.v.}</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Thuộc tính kỹ năng ngoại ngữ (nghe R, nói S, đọc R, viết W). Mỗi kỹ năng liên quan tới một số ngoại ngữ. </a:t>
            </a:r>
            <a:endParaRPr lang="en-US" sz="200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460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7086F21-7F68-43E4-A571-15CEFB1251A2}" type="slidenum">
              <a:rPr lang="en-US" altLang="en-US" sz="1000" smtClean="0"/>
              <a:pPr>
                <a:spcBef>
                  <a:spcPct val="0"/>
                </a:spcBef>
                <a:buClrTx/>
                <a:buSzTx/>
                <a:buFontTx/>
                <a:buNone/>
              </a:pPr>
              <a:t>15</a:t>
            </a:fld>
            <a:endParaRPr lang="en-US" altLang="en-US" sz="1000" smtClean="0"/>
          </a:p>
        </p:txBody>
      </p:sp>
      <p:pic>
        <p:nvPicPr>
          <p:cNvPr id="4608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79248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970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8382000" cy="655638"/>
          </a:xfrm>
        </p:spPr>
        <p:txBody>
          <a:bodyPr/>
          <a:lstStyle/>
          <a:p>
            <a:pPr eaLnBrk="1" hangingPunct="1"/>
            <a:r>
              <a:rPr lang="en-US" altLang="en-US" sz="3200" smtClean="0">
                <a:solidFill>
                  <a:srgbClr val="C00000"/>
                </a:solidFill>
              </a:rPr>
              <a:t>Quan hệ dung sai trong hệ thông tin đa trị</a:t>
            </a:r>
            <a:endParaRPr lang="en-US" altLang="en-US" sz="2300" smtClean="0">
              <a:solidFill>
                <a:srgbClr val="C00000"/>
              </a:solidFill>
            </a:endParaRPr>
          </a:p>
        </p:txBody>
      </p:sp>
      <p:sp>
        <p:nvSpPr>
          <p:cNvPr id="216067" name="Rectangle 3"/>
          <p:cNvSpPr>
            <a:spLocks noGrp="1" noChangeArrowheads="1"/>
          </p:cNvSpPr>
          <p:nvPr>
            <p:ph type="body" idx="1"/>
          </p:nvPr>
        </p:nvSpPr>
        <p:spPr>
          <a:xfrm>
            <a:off x="831850" y="609600"/>
            <a:ext cx="7480300" cy="4191000"/>
          </a:xfrm>
        </p:spPr>
        <p:txBody>
          <a:bodyPr/>
          <a:lstStyle/>
          <a:p>
            <a:pPr eaLnBrk="1" hangingPunct="1">
              <a:lnSpc>
                <a:spcPct val="120000"/>
              </a:lnSpc>
              <a:defRPr/>
            </a:pPr>
            <a:r>
              <a:rPr lang="en-US" sz="2800" b="1" smtClean="0">
                <a:solidFill>
                  <a:srgbClr val="D60093"/>
                </a:solidFill>
              </a:rPr>
              <a:t>Định nghĩa</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altLang="en-US" sz="2000">
                <a:cs typeface="Arial" panose="020B0604020202020204" pitchFamily="34" charset="0"/>
              </a:rPr>
              <a:t>Hệ thông </a:t>
            </a:r>
            <a:r>
              <a:rPr lang="en-US" altLang="en-US" sz="2000" smtClean="0">
                <a:cs typeface="Arial" panose="020B0604020202020204" pitchFamily="34" charset="0"/>
              </a:rPr>
              <a:t>tin đa trị </a:t>
            </a:r>
            <a:r>
              <a:rPr lang="en-US" altLang="en-US" sz="2000">
                <a:cs typeface="Arial" panose="020B0604020202020204" pitchFamily="34" charset="0"/>
              </a:rPr>
              <a:t>S=&lt;U, A, V, </a:t>
            </a:r>
            <a:r>
              <a:rPr lang="en-US" altLang="en-US" sz="2000">
                <a:cs typeface="Arial" panose="020B0604020202020204" pitchFamily="34" charset="0"/>
                <a:sym typeface="Symbol" panose="05050102010706020507" pitchFamily="18" charset="2"/>
              </a:rPr>
              <a:t>}</a:t>
            </a:r>
            <a:endParaRPr lang="en-US" sz="200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B A: định nghĩa q</a:t>
            </a:r>
            <a:r>
              <a:rPr lang="en-US" sz="2000" smtClean="0"/>
              <a:t>uan hệ </a:t>
            </a:r>
            <a:r>
              <a:rPr lang="en-US" sz="2000"/>
              <a:t>dung </a:t>
            </a:r>
            <a:r>
              <a:rPr lang="en-US" sz="2000" smtClean="0"/>
              <a:t>sai/thứ lỗi T</a:t>
            </a:r>
            <a:r>
              <a:rPr lang="en-US" sz="2000" baseline="-25000" smtClean="0"/>
              <a:t>B</a:t>
            </a:r>
            <a:r>
              <a:rPr lang="en-US" sz="2000" smtClean="0"/>
              <a:t>:</a:t>
            </a: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smtClean="0"/>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t>T</a:t>
            </a:r>
            <a:r>
              <a:rPr lang="en-US" sz="2000" baseline="-25000" smtClean="0"/>
              <a:t>B</a:t>
            </a:r>
            <a:r>
              <a:rPr lang="en-US" sz="2000" smtClean="0"/>
              <a:t> đáp ứng tính phản xạ, tính giao hoán (đối xứng)</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t>Lớp dung sai T</a:t>
            </a:r>
            <a:r>
              <a:rPr lang="en-US" sz="2000" baseline="-25000" smtClean="0"/>
              <a:t>B</a:t>
            </a:r>
            <a:r>
              <a:rPr lang="en-US" sz="2000" smtClean="0"/>
              <a:t>(u) = {v</a:t>
            </a:r>
            <a:r>
              <a:rPr lang="en-US" sz="2000" smtClean="0">
                <a:sym typeface="Symbol" panose="05050102010706020507" pitchFamily="18" charset="2"/>
              </a:rPr>
              <a:t>U: (u,v)</a:t>
            </a:r>
            <a:r>
              <a:rPr lang="en-US" sz="2000">
                <a:sym typeface="Symbol" panose="05050102010706020507" pitchFamily="18" charset="2"/>
              </a:rPr>
              <a:t> </a:t>
            </a:r>
            <a:r>
              <a:rPr lang="en-US" sz="2000" smtClean="0">
                <a:sym typeface="Symbol" panose="05050102010706020507" pitchFamily="18" charset="2"/>
              </a:rPr>
              <a:t>T</a:t>
            </a:r>
            <a:r>
              <a:rPr lang="en-US" sz="2000" baseline="-25000" smtClean="0">
                <a:sym typeface="Symbol" panose="05050102010706020507" pitchFamily="18" charset="2"/>
              </a:rPr>
              <a:t>B</a:t>
            </a:r>
            <a:r>
              <a:rPr lang="en-US" sz="2000" smtClean="0">
                <a:sym typeface="Symbol" panose="05050102010706020507" pitchFamily="18" charset="2"/>
              </a:rPr>
              <a:t>} </a:t>
            </a:r>
            <a:endParaRPr lang="en-US" sz="2000" smtClean="0"/>
          </a:p>
          <a:p>
            <a:pPr eaLnBrk="1" hangingPunct="1">
              <a:lnSpc>
                <a:spcPct val="120000"/>
              </a:lnSpc>
              <a:defRPr/>
            </a:pPr>
            <a:r>
              <a:rPr lang="en-US" sz="2800" b="1" smtClean="0">
                <a:solidFill>
                  <a:srgbClr val="D60093"/>
                </a:solidFill>
              </a:rPr>
              <a:t>Một vài tính chất</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Ký hiệu U/T</a:t>
            </a:r>
            <a:r>
              <a:rPr lang="en-US" sz="2000" baseline="-25000">
                <a:sym typeface="Symbol" panose="05050102010706020507" pitchFamily="18" charset="2"/>
              </a:rPr>
              <a:t>B</a:t>
            </a:r>
            <a:r>
              <a:rPr lang="en-US" sz="2000">
                <a:sym typeface="Symbol" panose="05050102010706020507" pitchFamily="18" charset="2"/>
              </a:rPr>
              <a:t> = {T</a:t>
            </a:r>
            <a:r>
              <a:rPr lang="en-US" sz="2000" baseline="-25000">
                <a:sym typeface="Symbol" panose="05050102010706020507" pitchFamily="18" charset="2"/>
              </a:rPr>
              <a:t>B</a:t>
            </a:r>
            <a:r>
              <a:rPr lang="en-US" sz="2000">
                <a:sym typeface="Symbol" panose="05050102010706020507" pitchFamily="18" charset="2"/>
              </a:rPr>
              <a:t>(u)| uU} tập các lớp dung sai do T</a:t>
            </a:r>
            <a:r>
              <a:rPr lang="en-US" sz="2000" baseline="-25000">
                <a:sym typeface="Symbol" panose="05050102010706020507" pitchFamily="18" charset="2"/>
              </a:rPr>
              <a:t>B</a:t>
            </a:r>
            <a:r>
              <a:rPr lang="en-US" sz="2000">
                <a:sym typeface="Symbol" panose="05050102010706020507" pitchFamily="18" charset="2"/>
              </a:rPr>
              <a:t>. </a:t>
            </a:r>
            <a:r>
              <a:rPr lang="en-US" sz="2000" smtClean="0">
                <a:sym typeface="Symbol" panose="05050102010706020507" pitchFamily="18" charset="2"/>
              </a:rPr>
              <a:t>Khi đó, U/T</a:t>
            </a:r>
            <a:r>
              <a:rPr lang="en-US" sz="2000" baseline="-25000" smtClean="0">
                <a:sym typeface="Symbol" panose="05050102010706020507" pitchFamily="18" charset="2"/>
              </a:rPr>
              <a:t>B</a:t>
            </a:r>
            <a:r>
              <a:rPr lang="en-US" sz="2000" smtClean="0">
                <a:sym typeface="Symbol" panose="05050102010706020507" pitchFamily="18" charset="2"/>
              </a:rPr>
              <a:t>  </a:t>
            </a:r>
            <a:r>
              <a:rPr lang="en-US" sz="2000">
                <a:sym typeface="Symbol" panose="05050102010706020507" pitchFamily="18" charset="2"/>
              </a:rPr>
              <a:t>tạo nên một “phủ” của U</a:t>
            </a:r>
            <a:r>
              <a:rPr lang="en-US" sz="2000" smtClean="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a:t>
            </a:r>
            <a:r>
              <a:rPr lang="en-US" sz="2000">
                <a:sym typeface="Symbol" panose="05050102010706020507" pitchFamily="18" charset="2"/>
              </a:rPr>
              <a:t> </a:t>
            </a:r>
            <a:r>
              <a:rPr lang="en-US" sz="2000" smtClean="0">
                <a:sym typeface="Symbol" panose="05050102010706020507" pitchFamily="18" charset="2"/>
              </a:rPr>
              <a:t>BC A  T</a:t>
            </a:r>
            <a:r>
              <a:rPr lang="en-US" sz="2000" baseline="-25000" smtClean="0">
                <a:sym typeface="Symbol" panose="05050102010706020507" pitchFamily="18" charset="2"/>
              </a:rPr>
              <a:t>C</a:t>
            </a:r>
            <a:r>
              <a:rPr lang="en-US" sz="2000" smtClean="0">
                <a:sym typeface="Symbol" panose="05050102010706020507" pitchFamily="18" charset="2"/>
              </a:rPr>
              <a:t> </a:t>
            </a:r>
            <a:r>
              <a:rPr lang="en-US" sz="2000">
                <a:sym typeface="Symbol" panose="05050102010706020507" pitchFamily="18" charset="2"/>
              </a:rPr>
              <a:t> </a:t>
            </a:r>
            <a:r>
              <a:rPr lang="en-US" sz="2000" smtClean="0">
                <a:sym typeface="Symbol" panose="05050102010706020507" pitchFamily="18" charset="2"/>
              </a:rPr>
              <a:t>T</a:t>
            </a:r>
            <a:r>
              <a:rPr lang="en-US" sz="2000" baseline="-25000" smtClean="0">
                <a:sym typeface="Symbol" panose="05050102010706020507" pitchFamily="18" charset="2"/>
              </a:rPr>
              <a:t>B</a:t>
            </a:r>
            <a:r>
              <a:rPr lang="en-US" sz="2000" smtClean="0">
                <a:sym typeface="Symbol" panose="05050102010706020507" pitchFamily="18" charset="2"/>
              </a:rPr>
              <a:t> .</a:t>
            </a:r>
            <a:endParaRPr lang="en-US" sz="2000"/>
          </a:p>
          <a:p>
            <a:pPr eaLnBrk="1" hangingPunct="1">
              <a:lnSpc>
                <a:spcPct val="120000"/>
              </a:lnSpc>
              <a:defRPr/>
            </a:pPr>
            <a:r>
              <a:rPr lang="en-US" sz="2800" b="1" smtClean="0">
                <a:solidFill>
                  <a:srgbClr val="D60093"/>
                </a:solidFill>
              </a:rPr>
              <a:t>Tập xấp xỉ theo quan hệ dung sai</a:t>
            </a:r>
            <a:endParaRPr lang="en-US" sz="2800" b="1">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Tương tự xây dựng T</a:t>
            </a:r>
            <a:r>
              <a:rPr lang="en-US" sz="2000" baseline="-25000" smtClean="0">
                <a:sym typeface="Symbol" panose="05050102010706020507" pitchFamily="18" charset="2"/>
              </a:rPr>
              <a:t>B</a:t>
            </a:r>
            <a:r>
              <a:rPr lang="en-US" sz="2000" smtClean="0">
                <a:sym typeface="Symbol" panose="05050102010706020507" pitchFamily="18" charset="2"/>
              </a:rPr>
              <a:t>, T</a:t>
            </a:r>
            <a:r>
              <a:rPr lang="en-US" sz="2000" baseline="-25000" smtClean="0">
                <a:sym typeface="Symbol" panose="05050102010706020507" pitchFamily="18" charset="2"/>
              </a:rPr>
              <a:t>B</a:t>
            </a:r>
            <a:r>
              <a:rPr lang="en-US" sz="2000" smtClean="0">
                <a:sym typeface="Symbol" panose="05050102010706020507" pitchFamily="18" charset="2"/>
              </a:rPr>
              <a:t></a:t>
            </a: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AFB0331-2270-4E97-B108-4FF6EE436EF7}" type="slidenum">
              <a:rPr lang="en-US" altLang="en-US" sz="1000" smtClean="0"/>
              <a:pPr>
                <a:spcBef>
                  <a:spcPct val="0"/>
                </a:spcBef>
                <a:buClrTx/>
                <a:buSzTx/>
                <a:buFontTx/>
                <a:buNone/>
              </a:pPr>
              <a:t>16</a:t>
            </a:fld>
            <a:endParaRPr lang="en-US" altLang="en-US" sz="1000" smtClean="0"/>
          </a:p>
        </p:txBody>
      </p:sp>
      <p:sp>
        <p:nvSpPr>
          <p:cNvPr id="471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47110" name="Object 2"/>
          <p:cNvGraphicFramePr>
            <a:graphicFrameLocks noChangeAspect="1"/>
          </p:cNvGraphicFramePr>
          <p:nvPr/>
        </p:nvGraphicFramePr>
        <p:xfrm>
          <a:off x="1143000" y="1752600"/>
          <a:ext cx="5562600" cy="685800"/>
        </p:xfrm>
        <a:graphic>
          <a:graphicData uri="http://schemas.openxmlformats.org/presentationml/2006/ole">
            <mc:AlternateContent xmlns:mc="http://schemas.openxmlformats.org/markup-compatibility/2006">
              <mc:Choice xmlns:v="urn:schemas-microsoft-com:vml" Requires="v">
                <p:oleObj spid="_x0000_s70662" r:id="rId3" imgW="2870200" imgH="304800" progId="Equation.3">
                  <p:embed/>
                </p:oleObj>
              </mc:Choice>
              <mc:Fallback>
                <p:oleObj r:id="rId3" imgW="28702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556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7252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Ứng dụng tập thô trong khai phá dữ liệu</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838200"/>
            <a:ext cx="8229600" cy="4191000"/>
          </a:xfrm>
        </p:spPr>
        <p:txBody>
          <a:bodyPr/>
          <a:lstStyle/>
          <a:p>
            <a:pPr eaLnBrk="1" hangingPunct="1">
              <a:lnSpc>
                <a:spcPct val="120000"/>
              </a:lnSpc>
              <a:defRPr/>
            </a:pPr>
            <a:r>
              <a:rPr lang="en-US" sz="2800" smtClean="0">
                <a:solidFill>
                  <a:srgbClr val="D60093"/>
                </a:solidFill>
              </a:rPr>
              <a:t>Giới thiệu</a:t>
            </a:r>
            <a:endParaRPr lang="en-US" sz="2800"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Nhiều ứng dụng của tập thô trong khai phá dữ liệu</a:t>
            </a:r>
            <a:endParaRPr lang="en-US" sz="2000" dirty="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Hai ứng dụng điển hình là tìm kiếm rút gọn (</a:t>
            </a:r>
            <a:r>
              <a:rPr lang="en-US" altLang="en-US" sz="2000" smtClean="0"/>
              <a:t>reducts, </a:t>
            </a:r>
            <a:r>
              <a:rPr lang="en-US" sz="2000" smtClean="0">
                <a:cs typeface="Arial" pitchFamily="34" charset="0"/>
              </a:rPr>
              <a:t>lựa chọn) thuộc tính và tìm kiếm các luật quyết định (</a:t>
            </a:r>
            <a:r>
              <a:rPr lang="en-US" altLang="en-US" sz="2000"/>
              <a:t>decision rules</a:t>
            </a:r>
            <a:r>
              <a:rPr lang="en-US" sz="2000" smtClean="0">
                <a:cs typeface="Arial" pitchFamily="34" charset="0"/>
              </a:rPr>
              <a:t>)</a:t>
            </a:r>
            <a:endParaRPr lang="en-US" sz="1800" dirty="0" smtClean="0">
              <a:cs typeface="Arial" pitchFamily="34" charset="0"/>
            </a:endParaRPr>
          </a:p>
          <a:p>
            <a:pPr eaLnBrk="1" hangingPunct="1">
              <a:lnSpc>
                <a:spcPct val="120000"/>
              </a:lnSpc>
              <a:defRPr/>
            </a:pPr>
            <a:r>
              <a:rPr lang="en-US" sz="2800" smtClean="0">
                <a:solidFill>
                  <a:srgbClr val="D60093"/>
                </a:solidFill>
              </a:rPr>
              <a:t>Một số ký hiệu</a:t>
            </a:r>
            <a:endParaRPr lang="en-US" sz="2800"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Cho hệ thông tin S=(U, R</a:t>
            </a:r>
            <a:r>
              <a:rPr lang="en-US" sz="2000" baseline="-25000" smtClean="0">
                <a:sym typeface="Symbol"/>
              </a:rPr>
              <a:t>A</a:t>
            </a:r>
            <a:r>
              <a:rPr lang="en-US" sz="2000" smtClean="0">
                <a:sym typeface="Symbol"/>
              </a:rPr>
              <a:t>) với A là tập thuộc tính</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Gọi P(A) là tập tất cả các tập con của A</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Ứng với S, xây dựng hàm đánh giá </a:t>
            </a:r>
            <a:r>
              <a:rPr lang="en-US" sz="2000" smtClean="0">
                <a:sym typeface="Symbol" panose="05050102010706020507" pitchFamily="18" charset="2"/>
              </a:rPr>
              <a:t></a:t>
            </a:r>
            <a:r>
              <a:rPr lang="en-US" sz="2000" baseline="-25000" smtClean="0">
                <a:sym typeface="Symbol" panose="05050102010706020507" pitchFamily="18" charset="2"/>
              </a:rPr>
              <a:t>S</a:t>
            </a:r>
            <a:r>
              <a:rPr lang="en-US" sz="2000" smtClean="0">
                <a:sym typeface="Symbol" panose="05050102010706020507" pitchFamily="18" charset="2"/>
              </a:rPr>
              <a:t>: P(A) R</a:t>
            </a:r>
            <a:r>
              <a:rPr lang="en-US" sz="2000" baseline="30000" smtClean="0">
                <a:sym typeface="Symbol" panose="05050102010706020507" pitchFamily="18" charset="2"/>
              </a:rPr>
              <a:t>+</a:t>
            </a:r>
            <a:r>
              <a:rPr lang="en-US" sz="2000" smtClean="0">
                <a:sym typeface="Symbol" panose="05050102010706020507" pitchFamily="18" charset="2"/>
              </a:rPr>
              <a:t> đáp ứng hai điều kiện: </a:t>
            </a:r>
          </a:p>
          <a:p>
            <a:pPr marL="1371600" lvl="1" indent="-342900" algn="just" eaLnBrk="1" hangingPunct="1">
              <a:spcBef>
                <a:spcPts val="0"/>
              </a:spcBef>
              <a:buClr>
                <a:schemeClr val="tx2"/>
              </a:buClr>
              <a:buSzPct val="110000"/>
              <a:buFont typeface="Wingdings" panose="05000000000000000000" pitchFamily="2" charset="2"/>
              <a:buChar char="v"/>
              <a:defRPr/>
            </a:pPr>
            <a:r>
              <a:rPr lang="en-US" sz="2000" smtClean="0">
                <a:sym typeface="Symbol" panose="05050102010706020507" pitchFamily="18" charset="2"/>
              </a:rPr>
              <a:t>(i) BA: </a:t>
            </a:r>
            <a:r>
              <a:rPr lang="en-US" sz="2000">
                <a:sym typeface="Symbol" panose="05050102010706020507" pitchFamily="18" charset="2"/>
              </a:rPr>
              <a:t></a:t>
            </a:r>
            <a:r>
              <a:rPr lang="en-US" sz="2000" baseline="-25000" smtClean="0">
                <a:sym typeface="Symbol" panose="05050102010706020507" pitchFamily="18" charset="2"/>
              </a:rPr>
              <a:t>S</a:t>
            </a:r>
            <a:r>
              <a:rPr lang="en-US" sz="2000" smtClean="0">
                <a:sym typeface="Wingdings" panose="05000000000000000000" pitchFamily="2" charset="2"/>
              </a:rPr>
              <a:t>(B) được tính dựa vào hàm thông tin trên tập B là INF(B)</a:t>
            </a:r>
          </a:p>
          <a:p>
            <a:pPr marL="1371600" lvl="1" indent="-342900" algn="just" eaLnBrk="1" hangingPunct="1">
              <a:spcBef>
                <a:spcPts val="0"/>
              </a:spcBef>
              <a:buClr>
                <a:schemeClr val="tx2"/>
              </a:buClr>
              <a:buSzPct val="110000"/>
              <a:buFont typeface="Wingdings" panose="05000000000000000000" pitchFamily="2" charset="2"/>
              <a:buChar char="v"/>
              <a:defRPr/>
            </a:pPr>
            <a:r>
              <a:rPr lang="en-US" sz="2000" smtClean="0">
                <a:sym typeface="Wingdings" panose="05000000000000000000" pitchFamily="2" charset="2"/>
              </a:rPr>
              <a:t>(ii) </a:t>
            </a:r>
            <a:r>
              <a:rPr lang="en-US" sz="2000">
                <a:sym typeface="Symbol" panose="05050102010706020507" pitchFamily="18" charset="2"/>
              </a:rPr>
              <a:t></a:t>
            </a:r>
            <a:r>
              <a:rPr lang="en-US" sz="2000" baseline="-25000" smtClean="0">
                <a:sym typeface="Symbol" panose="05050102010706020507" pitchFamily="18" charset="2"/>
              </a:rPr>
              <a:t>S </a:t>
            </a:r>
            <a:r>
              <a:rPr lang="en-US" sz="2000" smtClean="0">
                <a:sym typeface="Wingdings" panose="05000000000000000000" pitchFamily="2" charset="2"/>
              </a:rPr>
              <a:t>là một hàm đơn điệu: </a:t>
            </a:r>
            <a:r>
              <a:rPr lang="en-US" sz="2000">
                <a:sym typeface="Symbol" panose="05050102010706020507" pitchFamily="18" charset="2"/>
              </a:rPr>
              <a:t></a:t>
            </a:r>
            <a:r>
              <a:rPr lang="en-US" sz="2000" smtClean="0">
                <a:sym typeface="Symbol" panose="05050102010706020507" pitchFamily="18" charset="2"/>
              </a:rPr>
              <a:t>B</a:t>
            </a:r>
            <a:r>
              <a:rPr lang="en-US" sz="2000">
                <a:sym typeface="Symbol" panose="05050102010706020507" pitchFamily="18" charset="2"/>
              </a:rPr>
              <a:t> </a:t>
            </a:r>
            <a:r>
              <a:rPr lang="en-US" sz="2000" smtClean="0">
                <a:sym typeface="Symbol" panose="05050102010706020507" pitchFamily="18" charset="2"/>
              </a:rPr>
              <a:t>CA: </a:t>
            </a:r>
            <a:r>
              <a:rPr lang="en-US" sz="2000">
                <a:sym typeface="Symbol" panose="05050102010706020507" pitchFamily="18" charset="2"/>
              </a:rPr>
              <a:t></a:t>
            </a:r>
            <a:r>
              <a:rPr lang="en-US" sz="2000" baseline="-25000">
                <a:sym typeface="Symbol" panose="05050102010706020507" pitchFamily="18" charset="2"/>
              </a:rPr>
              <a:t>S</a:t>
            </a:r>
            <a:r>
              <a:rPr lang="en-US" sz="2000">
                <a:sym typeface="Wingdings" panose="05000000000000000000" pitchFamily="2" charset="2"/>
              </a:rPr>
              <a:t>(B</a:t>
            </a:r>
            <a:r>
              <a:rPr lang="en-US" sz="2000" smtClean="0">
                <a:sym typeface="Wingdings" panose="05000000000000000000" pitchFamily="2" charset="2"/>
              </a:rPr>
              <a:t>) </a:t>
            </a:r>
            <a:r>
              <a:rPr lang="en-US" sz="2000" smtClean="0">
                <a:sym typeface="Symbol" panose="05050102010706020507" pitchFamily="18" charset="2"/>
              </a:rPr>
              <a:t></a:t>
            </a:r>
            <a:r>
              <a:rPr lang="en-US" sz="2000" smtClean="0">
                <a:sym typeface="Wingdings" panose="05000000000000000000" pitchFamily="2" charset="2"/>
              </a:rPr>
              <a:t> </a:t>
            </a:r>
            <a:r>
              <a:rPr lang="en-US" sz="2000">
                <a:sym typeface="Symbol" panose="05050102010706020507" pitchFamily="18" charset="2"/>
              </a:rPr>
              <a:t></a:t>
            </a:r>
            <a:r>
              <a:rPr lang="en-US" sz="2000" baseline="-25000" smtClean="0">
                <a:sym typeface="Symbol" panose="05050102010706020507" pitchFamily="18" charset="2"/>
              </a:rPr>
              <a:t>S</a:t>
            </a:r>
            <a:r>
              <a:rPr lang="en-US" sz="2000" smtClean="0">
                <a:sym typeface="Wingdings" panose="05000000000000000000" pitchFamily="2" charset="2"/>
              </a:rPr>
              <a:t>(C) </a:t>
            </a: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18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1800" dirty="0" smtClean="0"/>
          </a:p>
          <a:p>
            <a:pPr marL="548640" algn="just" eaLnBrk="1" hangingPunct="1">
              <a:buSzPct val="110000"/>
              <a:buFont typeface="Wingdings" panose="05000000000000000000" pitchFamily="2" charset="2"/>
              <a:buChar char="§"/>
              <a:defRPr/>
            </a:pPr>
            <a:endParaRPr lang="en-US" sz="1800" dirty="0" smtClean="0"/>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CC7AFF5-7DF2-4C4B-9D56-BF3848140353}" type="slidenum">
              <a:rPr lang="en-US" altLang="en-US" sz="1000" smtClean="0"/>
              <a:pPr>
                <a:spcBef>
                  <a:spcPct val="0"/>
                </a:spcBef>
                <a:buClrTx/>
                <a:buSzTx/>
                <a:buFontTx/>
                <a:buNone/>
              </a:pPr>
              <a:t>17</a:t>
            </a:fld>
            <a:endParaRPr lang="en-US" altLang="en-US" sz="1000" smtClean="0"/>
          </a:p>
        </p:txBody>
      </p:sp>
    </p:spTree>
    <p:extLst>
      <p:ext uri="{BB962C8B-B14F-4D97-AF65-F5344CB8AC3E}">
        <p14:creationId xmlns:p14="http://schemas.microsoft.com/office/powerpoint/2010/main" val="3432621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Không gian xấp xỉ mờ</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762000"/>
            <a:ext cx="8229600" cy="4191000"/>
          </a:xfrm>
        </p:spPr>
        <p:txBody>
          <a:bodyPr/>
          <a:lstStyle/>
          <a:p>
            <a:pPr eaLnBrk="1" hangingPunct="1">
              <a:lnSpc>
                <a:spcPct val="120000"/>
              </a:lnSpc>
              <a:defRPr/>
            </a:pPr>
            <a:r>
              <a:rPr lang="en-US" sz="2800" b="1" dirty="0" err="1" smtClean="0">
                <a:solidFill>
                  <a:srgbClr val="D60093"/>
                </a:solidFill>
              </a:rPr>
              <a:t>Khái</a:t>
            </a:r>
            <a:r>
              <a:rPr lang="en-US" sz="2800" b="1" dirty="0" smtClean="0">
                <a:solidFill>
                  <a:srgbClr val="D60093"/>
                </a:solidFill>
              </a:rPr>
              <a:t> </a:t>
            </a:r>
            <a:r>
              <a:rPr lang="en-US" sz="2800" b="1" dirty="0" err="1" smtClean="0">
                <a:solidFill>
                  <a:srgbClr val="D60093"/>
                </a:solidFill>
              </a:rPr>
              <a:t>niệm</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U: </a:t>
            </a:r>
            <a:r>
              <a:rPr lang="en-US" sz="2000" dirty="0" err="1" smtClean="0">
                <a:cs typeface="Arial" pitchFamily="34" charset="0"/>
              </a:rPr>
              <a:t>tập</a:t>
            </a:r>
            <a:r>
              <a:rPr lang="en-US" sz="2000" dirty="0" smtClean="0">
                <a:cs typeface="Arial" pitchFamily="34" charset="0"/>
              </a:rPr>
              <a:t> </a:t>
            </a:r>
            <a:r>
              <a:rPr lang="en-US" sz="2000" dirty="0" err="1" smtClean="0">
                <a:cs typeface="Arial" pitchFamily="34" charset="0"/>
              </a:rPr>
              <a:t>đối</a:t>
            </a:r>
            <a:r>
              <a:rPr lang="en-US" sz="2000" dirty="0" smtClean="0">
                <a:cs typeface="Arial" pitchFamily="34" charset="0"/>
              </a:rPr>
              <a:t> </a:t>
            </a:r>
            <a:r>
              <a:rPr lang="en-US" sz="2000" dirty="0" err="1" smtClean="0">
                <a:cs typeface="Arial" pitchFamily="34" charset="0"/>
              </a:rPr>
              <a:t>tượng</a:t>
            </a:r>
            <a:r>
              <a:rPr lang="en-US" sz="2000" dirty="0" smtClean="0">
                <a:cs typeface="Arial" pitchFamily="34" charset="0"/>
              </a:rPr>
              <a:t> </a:t>
            </a:r>
            <a:r>
              <a:rPr lang="en-US" sz="2000" dirty="0" err="1" smtClean="0">
                <a:cs typeface="Arial" pitchFamily="34" charset="0"/>
              </a:rPr>
              <a:t>khác</a:t>
            </a:r>
            <a:r>
              <a:rPr lang="en-US" sz="2000" dirty="0" smtClean="0">
                <a:cs typeface="Arial" pitchFamily="34" charset="0"/>
              </a:rPr>
              <a:t> </a:t>
            </a:r>
            <a:r>
              <a:rPr lang="en-US" sz="2000" dirty="0" err="1" smtClean="0">
                <a:cs typeface="Arial" pitchFamily="34" charset="0"/>
              </a:rPr>
              <a:t>rỗng</a:t>
            </a: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R: QH </a:t>
            </a:r>
            <a:r>
              <a:rPr lang="en-US" sz="2000" dirty="0" err="1" smtClean="0">
                <a:cs typeface="Arial" pitchFamily="34" charset="0"/>
              </a:rPr>
              <a:t>tương</a:t>
            </a:r>
            <a:r>
              <a:rPr lang="en-US" sz="2000" dirty="0" smtClean="0">
                <a:cs typeface="Arial" pitchFamily="34" charset="0"/>
              </a:rPr>
              <a:t> </a:t>
            </a:r>
            <a:r>
              <a:rPr lang="en-US" sz="2000" dirty="0" err="1" smtClean="0">
                <a:cs typeface="Arial" pitchFamily="34" charset="0"/>
              </a:rPr>
              <a:t>đương</a:t>
            </a:r>
            <a:r>
              <a:rPr lang="en-US" sz="2000" dirty="0" smtClean="0">
                <a:cs typeface="Arial" pitchFamily="34" charset="0"/>
              </a:rPr>
              <a:t> </a:t>
            </a:r>
            <a:r>
              <a:rPr lang="en-US" sz="2000" dirty="0">
                <a:cs typeface="Arial" pitchFamily="34" charset="0"/>
                <a:sym typeface="Symbol" panose="05050102010706020507" pitchFamily="18" charset="2"/>
              </a:rPr>
              <a:t> </a:t>
            </a:r>
            <a:r>
              <a:rPr lang="en-US" sz="2000" dirty="0" smtClean="0">
                <a:cs typeface="Arial" pitchFamily="34" charset="0"/>
                <a:sym typeface="Symbol" panose="05050102010706020507" pitchFamily="18" charset="2"/>
              </a:rPr>
              <a:t>	</a:t>
            </a:r>
            <a:r>
              <a:rPr lang="en-US" sz="2000" dirty="0" smtClean="0">
                <a:cs typeface="Arial" pitchFamily="34" charset="0"/>
              </a:rPr>
              <a:t>&lt;U, R&gt; </a:t>
            </a:r>
            <a:r>
              <a:rPr lang="en-US" sz="2000" dirty="0" err="1" smtClean="0">
                <a:cs typeface="Arial" pitchFamily="34" charset="0"/>
              </a:rPr>
              <a:t>không</a:t>
            </a:r>
            <a:r>
              <a:rPr lang="en-US" sz="2000" dirty="0" smtClean="0">
                <a:cs typeface="Arial" pitchFamily="34" charset="0"/>
              </a:rPr>
              <a:t> </a:t>
            </a:r>
            <a:r>
              <a:rPr lang="en-US" sz="2000" dirty="0" err="1" smtClean="0">
                <a:cs typeface="Arial" pitchFamily="34" charset="0"/>
              </a:rPr>
              <a:t>gian</a:t>
            </a:r>
            <a:r>
              <a:rPr lang="en-US" sz="2000" dirty="0" smtClean="0">
                <a:cs typeface="Arial" pitchFamily="34" charset="0"/>
              </a:rPr>
              <a:t> </a:t>
            </a:r>
            <a:r>
              <a:rPr lang="en-US" sz="2000" dirty="0" err="1" smtClean="0">
                <a:cs typeface="Arial" pitchFamily="34" charset="0"/>
              </a:rPr>
              <a:t>xấp</a:t>
            </a:r>
            <a:r>
              <a:rPr lang="en-US" sz="2000" dirty="0" smtClean="0">
                <a:cs typeface="Arial" pitchFamily="34" charset="0"/>
              </a:rPr>
              <a:t> xỉ</a:t>
            </a:r>
          </a:p>
          <a:p>
            <a:pPr marL="91440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sym typeface="Symbol" panose="05050102010706020507" pitchFamily="18" charset="2"/>
              </a:rPr>
              <a:t></a:t>
            </a:r>
            <a:r>
              <a:rPr lang="en-US" sz="2000" baseline="-25000" dirty="0" smtClean="0">
                <a:cs typeface="Arial" pitchFamily="34" charset="0"/>
                <a:sym typeface="Symbol" panose="05050102010706020507" pitchFamily="18" charset="2"/>
              </a:rPr>
              <a:t>X</a:t>
            </a:r>
            <a:r>
              <a:rPr lang="en-US" sz="2000" dirty="0" smtClean="0">
                <a:cs typeface="Arial" pitchFamily="34" charset="0"/>
                <a:sym typeface="Symbol" panose="05050102010706020507" pitchFamily="18" charset="2"/>
              </a:rPr>
              <a:t>(u) = 1  (</a:t>
            </a:r>
            <a:r>
              <a:rPr lang="en-US" sz="2000" dirty="0" err="1" smtClean="0">
                <a:cs typeface="Arial" pitchFamily="34" charset="0"/>
                <a:sym typeface="Symbol" panose="05050102010706020507" pitchFamily="18" charset="2"/>
              </a:rPr>
              <a:t>vU</a:t>
            </a:r>
            <a:r>
              <a:rPr lang="en-US" sz="2000" dirty="0" smtClean="0">
                <a:cs typeface="Arial" pitchFamily="34" charset="0"/>
                <a:sym typeface="Symbol" panose="05050102010706020507" pitchFamily="18" charset="2"/>
              </a:rPr>
              <a:t>) (</a:t>
            </a:r>
            <a:r>
              <a:rPr lang="en-US" sz="2000" baseline="-25000" dirty="0" smtClean="0">
                <a:cs typeface="Arial" pitchFamily="34" charset="0"/>
                <a:sym typeface="Symbol" panose="05050102010706020507" pitchFamily="18" charset="2"/>
              </a:rPr>
              <a:t>R</a:t>
            </a:r>
            <a:r>
              <a:rPr lang="en-US" sz="2000" dirty="0" smtClean="0">
                <a:cs typeface="Arial" pitchFamily="34" charset="0"/>
                <a:sym typeface="Symbol" panose="05050102010706020507" pitchFamily="18" charset="2"/>
              </a:rPr>
              <a:t>(</a:t>
            </a:r>
            <a:r>
              <a:rPr lang="en-US" sz="2000" dirty="0" err="1" smtClean="0">
                <a:cs typeface="Arial" pitchFamily="34" charset="0"/>
                <a:sym typeface="Symbol" panose="05050102010706020507" pitchFamily="18" charset="2"/>
              </a:rPr>
              <a:t>u,v</a:t>
            </a:r>
            <a:r>
              <a:rPr lang="en-US" sz="2000" dirty="0" smtClean="0">
                <a:cs typeface="Arial" pitchFamily="34" charset="0"/>
                <a:sym typeface="Symbol" panose="05050102010706020507" pitchFamily="18" charset="2"/>
              </a:rPr>
              <a:t>) = 1</a:t>
            </a:r>
            <a:r>
              <a:rPr lang="en-US" sz="2000" baseline="-25000" dirty="0" smtClean="0">
                <a:cs typeface="Arial" pitchFamily="34" charset="0"/>
                <a:sym typeface="Symbol" panose="05050102010706020507" pitchFamily="18" charset="2"/>
              </a:rPr>
              <a:t>X</a:t>
            </a:r>
            <a:r>
              <a:rPr lang="en-US" sz="2000" dirty="0" smtClean="0">
                <a:cs typeface="Arial" pitchFamily="34" charset="0"/>
                <a:sym typeface="Symbol" panose="05050102010706020507" pitchFamily="18" charset="2"/>
              </a:rPr>
              <a:t>(v</a:t>
            </a:r>
            <a:r>
              <a:rPr lang="en-US" sz="2000" dirty="0">
                <a:cs typeface="Arial" pitchFamily="34" charset="0"/>
                <a:sym typeface="Symbol" panose="05050102010706020507" pitchFamily="18" charset="2"/>
              </a:rPr>
              <a:t>) = </a:t>
            </a:r>
            <a:r>
              <a:rPr lang="en-US" sz="2000" dirty="0" smtClean="0">
                <a:cs typeface="Arial" pitchFamily="34" charset="0"/>
                <a:sym typeface="Symbol" panose="05050102010706020507" pitchFamily="18" charset="2"/>
              </a:rPr>
              <a:t>1)</a:t>
            </a:r>
          </a:p>
          <a:p>
            <a:pPr marL="914400" lvl="1" indent="-342900" algn="just" eaLnBrk="1" hangingPunct="1">
              <a:spcBef>
                <a:spcPts val="0"/>
              </a:spcBef>
              <a:buClr>
                <a:schemeClr val="tx2"/>
              </a:buClr>
              <a:buSzPct val="110000"/>
              <a:buFont typeface="Wingdings" panose="05000000000000000000" pitchFamily="2" charset="2"/>
              <a:buChar char="§"/>
              <a:defRPr/>
            </a:pPr>
            <a:r>
              <a:rPr lang="en-US" sz="2000" dirty="0">
                <a:cs typeface="Arial" pitchFamily="34" charset="0"/>
                <a:sym typeface="Symbol" panose="05050102010706020507" pitchFamily="18" charset="2"/>
              </a:rPr>
              <a:t></a:t>
            </a:r>
            <a:r>
              <a:rPr lang="en-US" sz="2000" baseline="-25000" dirty="0" smtClean="0">
                <a:cs typeface="Arial" pitchFamily="34" charset="0"/>
                <a:sym typeface="Symbol" panose="05050102010706020507" pitchFamily="18" charset="2"/>
              </a:rPr>
              <a:t>X</a:t>
            </a:r>
            <a:r>
              <a:rPr lang="en-US" sz="2000" dirty="0" smtClean="0">
                <a:cs typeface="Arial" pitchFamily="34" charset="0"/>
                <a:sym typeface="Symbol" panose="05050102010706020507" pitchFamily="18" charset="2"/>
              </a:rPr>
              <a:t>(</a:t>
            </a:r>
            <a:r>
              <a:rPr lang="en-US" sz="2000" dirty="0">
                <a:cs typeface="Arial" pitchFamily="34" charset="0"/>
                <a:sym typeface="Symbol" panose="05050102010706020507" pitchFamily="18" charset="2"/>
              </a:rPr>
              <a:t>u) = 1  </a:t>
            </a:r>
            <a:r>
              <a:rPr lang="en-US" sz="2000" dirty="0" smtClean="0">
                <a:cs typeface="Arial" pitchFamily="34" charset="0"/>
                <a:sym typeface="Symbol" panose="05050102010706020507" pitchFamily="18" charset="2"/>
              </a:rPr>
              <a:t>(</a:t>
            </a:r>
            <a:r>
              <a:rPr lang="en-US" sz="2000" dirty="0" err="1" smtClean="0">
                <a:cs typeface="Arial" pitchFamily="34" charset="0"/>
                <a:sym typeface="Symbol" panose="05050102010706020507" pitchFamily="18" charset="2"/>
              </a:rPr>
              <a:t>v</a:t>
            </a:r>
            <a:r>
              <a:rPr lang="en-US" sz="2000" dirty="0" err="1">
                <a:cs typeface="Arial" pitchFamily="34" charset="0"/>
                <a:sym typeface="Symbol" panose="05050102010706020507" pitchFamily="18" charset="2"/>
              </a:rPr>
              <a:t>U</a:t>
            </a:r>
            <a:r>
              <a:rPr lang="en-US" sz="2000" dirty="0">
                <a:cs typeface="Arial" pitchFamily="34" charset="0"/>
                <a:sym typeface="Symbol" panose="05050102010706020507" pitchFamily="18" charset="2"/>
              </a:rPr>
              <a:t>) (</a:t>
            </a:r>
            <a:r>
              <a:rPr lang="en-US" sz="2000" baseline="-25000" dirty="0">
                <a:cs typeface="Arial" pitchFamily="34" charset="0"/>
                <a:sym typeface="Symbol" panose="05050102010706020507" pitchFamily="18" charset="2"/>
              </a:rPr>
              <a:t>R</a:t>
            </a:r>
            <a:r>
              <a:rPr lang="en-US" sz="2000" dirty="0">
                <a:cs typeface="Arial" pitchFamily="34" charset="0"/>
                <a:sym typeface="Symbol" panose="05050102010706020507" pitchFamily="18" charset="2"/>
              </a:rPr>
              <a:t>(</a:t>
            </a:r>
            <a:r>
              <a:rPr lang="en-US" sz="2000" dirty="0" err="1">
                <a:cs typeface="Arial" pitchFamily="34" charset="0"/>
                <a:sym typeface="Symbol" panose="05050102010706020507" pitchFamily="18" charset="2"/>
              </a:rPr>
              <a:t>u,v</a:t>
            </a:r>
            <a:r>
              <a:rPr lang="en-US" sz="2000" dirty="0">
                <a:cs typeface="Arial" pitchFamily="34" charset="0"/>
                <a:sym typeface="Symbol" panose="05050102010706020507" pitchFamily="18" charset="2"/>
              </a:rPr>
              <a:t>) = </a:t>
            </a:r>
            <a:r>
              <a:rPr lang="en-US" sz="2000" dirty="0" smtClean="0">
                <a:cs typeface="Arial" pitchFamily="34" charset="0"/>
                <a:sym typeface="Symbol" panose="05050102010706020507" pitchFamily="18" charset="2"/>
              </a:rPr>
              <a:t>1  </a:t>
            </a:r>
            <a:r>
              <a:rPr lang="en-US" sz="2000" baseline="-25000" dirty="0">
                <a:cs typeface="Arial" pitchFamily="34" charset="0"/>
                <a:sym typeface="Symbol" panose="05050102010706020507" pitchFamily="18" charset="2"/>
              </a:rPr>
              <a:t>X</a:t>
            </a:r>
            <a:r>
              <a:rPr lang="en-US" sz="2000" dirty="0">
                <a:cs typeface="Arial" pitchFamily="34" charset="0"/>
                <a:sym typeface="Symbol" panose="05050102010706020507" pitchFamily="18" charset="2"/>
              </a:rPr>
              <a:t>(v) = 1</a:t>
            </a:r>
            <a:r>
              <a:rPr lang="en-US" sz="2000" dirty="0" smtClean="0">
                <a:cs typeface="Arial" pitchFamily="34" charset="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R: QH </a:t>
            </a:r>
            <a:r>
              <a:rPr lang="en-US" sz="2000" dirty="0" err="1" smtClean="0">
                <a:cs typeface="Arial" pitchFamily="34" charset="0"/>
              </a:rPr>
              <a:t>tương</a:t>
            </a:r>
            <a:r>
              <a:rPr lang="en-US" sz="2000" dirty="0" smtClean="0">
                <a:cs typeface="Arial" pitchFamily="34" charset="0"/>
              </a:rPr>
              <a:t> </a:t>
            </a:r>
            <a:r>
              <a:rPr lang="en-US" sz="2000" dirty="0" err="1" smtClean="0">
                <a:cs typeface="Arial" pitchFamily="34" charset="0"/>
              </a:rPr>
              <a:t>tư</a:t>
            </a:r>
            <a:r>
              <a:rPr lang="en-US" sz="2000" dirty="0" smtClean="0">
                <a:cs typeface="Arial" pitchFamily="34" charset="0"/>
              </a:rPr>
              <a:t>̣ </a:t>
            </a:r>
            <a:r>
              <a:rPr lang="en-US" sz="2000" dirty="0" smtClean="0">
                <a:cs typeface="Arial" pitchFamily="34" charset="0"/>
                <a:sym typeface="Symbol" panose="05050102010706020507" pitchFamily="18" charset="2"/>
              </a:rPr>
              <a:t> 		&lt;U,R&gt; </a:t>
            </a:r>
            <a:r>
              <a:rPr lang="en-US" sz="2000" dirty="0" err="1" smtClean="0">
                <a:cs typeface="Arial" pitchFamily="34" charset="0"/>
                <a:sym typeface="Symbol" panose="05050102010706020507" pitchFamily="18" charset="2"/>
              </a:rPr>
              <a:t>không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gian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xấp</a:t>
            </a:r>
            <a:r>
              <a:rPr lang="en-US" sz="2000" dirty="0" smtClean="0">
                <a:cs typeface="Arial" pitchFamily="34" charset="0"/>
                <a:sym typeface="Symbol" panose="05050102010706020507" pitchFamily="18" charset="2"/>
              </a:rPr>
              <a:t> xỉ </a:t>
            </a:r>
            <a:r>
              <a:rPr lang="en-US" sz="2000" dirty="0" err="1" smtClean="0">
                <a:cs typeface="Arial" pitchFamily="34" charset="0"/>
                <a:sym typeface="Symbol" panose="05050102010706020507" pitchFamily="18" charset="2"/>
              </a:rPr>
              <a:t>mơ</a:t>
            </a:r>
            <a:r>
              <a:rPr lang="en-US" sz="2000" dirty="0" smtClean="0">
                <a:cs typeface="Arial" pitchFamily="34" charset="0"/>
                <a:sym typeface="Symbol" panose="05050102010706020507" pitchFamily="18" charset="2"/>
              </a:rPr>
              <a:t>̀</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A627C66-F81D-4F4B-9F40-7AA25406C02A}" type="slidenum">
              <a:rPr lang="en-US" altLang="en-US" sz="1000" smtClean="0"/>
              <a:pPr>
                <a:spcBef>
                  <a:spcPct val="0"/>
                </a:spcBef>
                <a:buClrTx/>
                <a:buSzTx/>
                <a:buFontTx/>
                <a:buNone/>
              </a:pPr>
              <a:t>18</a:t>
            </a:fld>
            <a:endParaRPr lang="en-US" altLang="en-US" sz="1000" smtClean="0"/>
          </a:p>
        </p:txBody>
      </p:sp>
    </p:spTree>
    <p:extLst>
      <p:ext uri="{BB962C8B-B14F-4D97-AF65-F5344CB8AC3E}">
        <p14:creationId xmlns:p14="http://schemas.microsoft.com/office/powerpoint/2010/main" val="1621863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229600" cy="655638"/>
          </a:xfrm>
        </p:spPr>
        <p:txBody>
          <a:bodyPr/>
          <a:lstStyle/>
          <a:p>
            <a:pPr eaLnBrk="1" hangingPunct="1"/>
            <a:r>
              <a:rPr lang="en-US" altLang="en-US" sz="3200" dirty="0">
                <a:solidFill>
                  <a:srgbClr val="C00000"/>
                </a:solidFill>
              </a:rPr>
              <a:t>2</a:t>
            </a:r>
            <a:r>
              <a:rPr lang="en-US" altLang="en-US" sz="3200" dirty="0" smtClean="0">
                <a:solidFill>
                  <a:srgbClr val="C00000"/>
                </a:solidFill>
              </a:rPr>
              <a:t>. </a:t>
            </a:r>
            <a:r>
              <a:rPr lang="en-US" altLang="en-US" sz="3200" dirty="0" err="1" smtClean="0">
                <a:solidFill>
                  <a:srgbClr val="C00000"/>
                </a:solidFill>
              </a:rPr>
              <a:t>Tập</a:t>
            </a:r>
            <a:r>
              <a:rPr lang="en-US" altLang="en-US" sz="3200" dirty="0" smtClean="0">
                <a:solidFill>
                  <a:srgbClr val="C00000"/>
                </a:solidFill>
              </a:rPr>
              <a:t> </a:t>
            </a:r>
            <a:r>
              <a:rPr lang="en-US" altLang="en-US" sz="3200" dirty="0" err="1" smtClean="0">
                <a:solidFill>
                  <a:srgbClr val="C00000"/>
                </a:solidFill>
              </a:rPr>
              <a:t>mơ</a:t>
            </a:r>
            <a:r>
              <a:rPr lang="en-US" altLang="en-US" sz="3200" dirty="0" smtClean="0">
                <a:solidFill>
                  <a:srgbClr val="C00000"/>
                </a:solidFill>
              </a:rPr>
              <a:t>̀</a:t>
            </a:r>
            <a:endParaRPr lang="en-US" altLang="en-US" sz="2300" dirty="0" smtClean="0">
              <a:solidFill>
                <a:srgbClr val="C00000"/>
              </a:solidFill>
            </a:endParaRPr>
          </a:p>
        </p:txBody>
      </p:sp>
      <p:sp>
        <p:nvSpPr>
          <p:cNvPr id="216067" name="Rectangle 3"/>
          <p:cNvSpPr>
            <a:spLocks noGrp="1" noChangeArrowheads="1"/>
          </p:cNvSpPr>
          <p:nvPr>
            <p:ph type="body" idx="1"/>
          </p:nvPr>
        </p:nvSpPr>
        <p:spPr>
          <a:xfrm>
            <a:off x="457200" y="609600"/>
            <a:ext cx="8229600" cy="6019800"/>
          </a:xfrm>
        </p:spPr>
        <p:txBody>
          <a:bodyPr/>
          <a:lstStyle/>
          <a:p>
            <a:pPr eaLnBrk="1" hangingPunct="1">
              <a:lnSpc>
                <a:spcPct val="120000"/>
              </a:lnSpc>
              <a:defRPr/>
            </a:pPr>
            <a:r>
              <a:rPr lang="en-US" sz="2800" b="1" smtClean="0">
                <a:solidFill>
                  <a:srgbClr val="D60093"/>
                </a:solidFill>
              </a:rPr>
              <a:t>Ý nghĩa của tập mờ</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Biểu diễn một tính chất của các đối tượng mà </a:t>
            </a:r>
            <a:r>
              <a:rPr lang="en-US" sz="2000" b="1" smtClean="0">
                <a:solidFill>
                  <a:srgbClr val="D60093"/>
                </a:solidFill>
                <a:cs typeface="Arial" pitchFamily="34" charset="0"/>
              </a:rPr>
              <a:t>nhận thức về tính chất đó ở mỗi đối tượng là “mờ” (không rõ ràng)</a:t>
            </a:r>
            <a:r>
              <a:rPr lang="en-US" sz="2000" smtClean="0">
                <a:cs typeface="Arial" pitchFamily="34" charset="0"/>
              </a:rPr>
              <a:t>. Con người có </a:t>
            </a:r>
            <a:r>
              <a:rPr lang="en-US" sz="2000" b="1" smtClean="0">
                <a:solidFill>
                  <a:srgbClr val="D60093"/>
                </a:solidFill>
                <a:cs typeface="Arial" pitchFamily="34" charset="0"/>
              </a:rPr>
              <a:t>đánh giá khác nhau về tính chất đó trong mỗi đối tượng</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Tính chất “trẻ”-”già”, “xinh”, ”đẹp” v.v. của một người</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“Tập mờ” thực chất không là một tập “thông thường”</a:t>
            </a:r>
            <a:endParaRPr lang="en-US" sz="2000">
              <a:cs typeface="Arial" pitchFamily="34" charset="0"/>
            </a:endParaRPr>
          </a:p>
          <a:p>
            <a:pPr eaLnBrk="1" hangingPunct="1">
              <a:lnSpc>
                <a:spcPct val="120000"/>
              </a:lnSpc>
              <a:defRPr/>
            </a:pPr>
            <a:r>
              <a:rPr lang="en-US" sz="2800" b="1" smtClean="0">
                <a:solidFill>
                  <a:srgbClr val="D60093"/>
                </a:solidFill>
              </a:rPr>
              <a:t>Định nghĩa tập mờ</a:t>
            </a:r>
            <a:endParaRPr lang="en-US" sz="2800" b="1">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Cho U={đối tượng}</a:t>
            </a:r>
            <a:r>
              <a:rPr lang="en-US" sz="2000" smtClean="0">
                <a:sym typeface="Symbol" panose="05050102010706020507" pitchFamily="18" charset="2"/>
              </a:rPr>
              <a:t></a:t>
            </a:r>
            <a:r>
              <a:rPr lang="en-US" sz="2000" smtClean="0">
                <a:sym typeface="Symbol"/>
              </a:rPr>
              <a:t>. </a:t>
            </a:r>
            <a:r>
              <a:rPr lang="en-US" sz="2000" smtClean="0">
                <a:sym typeface="Symbol" panose="05050102010706020507" pitchFamily="18" charset="2"/>
              </a:rPr>
              <a:t></a:t>
            </a:r>
            <a:r>
              <a:rPr lang="en-US" sz="2000" smtClean="0">
                <a:sym typeface="Symbol"/>
              </a:rPr>
              <a:t>X</a:t>
            </a:r>
            <a:r>
              <a:rPr lang="en-US" sz="2000" smtClean="0">
                <a:sym typeface="Symbol" panose="05050102010706020507" pitchFamily="18" charset="2"/>
              </a:rPr>
              <a:t>U : hàm đặc trưng  </a:t>
            </a:r>
            <a:r>
              <a:rPr lang="en-US" sz="2000" baseline="-25000" smtClean="0">
                <a:sym typeface="Symbol" panose="05050102010706020507" pitchFamily="18" charset="2"/>
              </a:rPr>
              <a:t>X</a:t>
            </a:r>
            <a:r>
              <a:rPr lang="en-US" sz="2000" smtClean="0">
                <a:sym typeface="Symbol" panose="05050102010706020507" pitchFamily="18" charset="2"/>
              </a:rPr>
              <a:t>: U{0,1}</a:t>
            </a:r>
            <a:endParaRPr lang="en-US" sz="200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Tập mờ (</a:t>
            </a:r>
            <a:r>
              <a:rPr lang="en-US" sz="2000" b="1" smtClean="0">
                <a:solidFill>
                  <a:srgbClr val="D60093"/>
                </a:solidFill>
                <a:cs typeface="Arial" pitchFamily="34" charset="0"/>
              </a:rPr>
              <a:t>fuzzy set</a:t>
            </a:r>
            <a:r>
              <a:rPr lang="en-US" sz="2000" smtClean="0">
                <a:cs typeface="Arial" pitchFamily="34" charset="0"/>
              </a:rPr>
              <a:t>) X với </a:t>
            </a:r>
            <a:r>
              <a:rPr lang="en-US" sz="2000" smtClean="0">
                <a:cs typeface="Arial" pitchFamily="34" charset="0"/>
                <a:sym typeface="Symbol" panose="05050102010706020507" pitchFamily="18" charset="2"/>
              </a:rPr>
              <a:t></a:t>
            </a:r>
            <a:r>
              <a:rPr lang="en-US" sz="2000" baseline="-25000" smtClean="0">
                <a:cs typeface="Arial" pitchFamily="34" charset="0"/>
                <a:sym typeface="Symbol" panose="05050102010706020507" pitchFamily="18" charset="2"/>
              </a:rPr>
              <a:t>X</a:t>
            </a:r>
            <a:r>
              <a:rPr lang="en-US" sz="2000" smtClean="0">
                <a:cs typeface="Arial" pitchFamily="34" charset="0"/>
                <a:sym typeface="Symbol" panose="05050102010706020507" pitchFamily="18" charset="2"/>
              </a:rPr>
              <a:t>: </a:t>
            </a:r>
            <a:r>
              <a:rPr lang="en-US" sz="2000" smtClean="0">
                <a:sym typeface="Symbol" panose="05050102010706020507" pitchFamily="18" charset="2"/>
              </a:rPr>
              <a:t>U[0,1],</a:t>
            </a:r>
            <a:r>
              <a:rPr lang="en-US" sz="2000" smtClean="0">
                <a:cs typeface="Arial" pitchFamily="34" charset="0"/>
                <a:sym typeface="Symbol" panose="05050102010706020507" pitchFamily="18" charset="2"/>
              </a:rPr>
              <a:t> </a:t>
            </a:r>
            <a:r>
              <a:rPr lang="en-US" sz="2000" baseline="-25000" smtClean="0">
                <a:cs typeface="Arial" pitchFamily="34" charset="0"/>
                <a:sym typeface="Symbol" panose="05050102010706020507" pitchFamily="18" charset="2"/>
              </a:rPr>
              <a:t>X</a:t>
            </a:r>
            <a:r>
              <a:rPr lang="en-US" sz="2000" smtClean="0">
                <a:sym typeface="Symbol" panose="05050102010706020507" pitchFamily="18" charset="2"/>
              </a:rPr>
              <a:t> cũng “hàm mờ”</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Nhắt cắt </a:t>
            </a:r>
            <a:r>
              <a:rPr lang="en-US" sz="2000" smtClean="0">
                <a:cs typeface="Arial" pitchFamily="34" charset="0"/>
                <a:sym typeface="Symbol" panose="05050102010706020507" pitchFamily="18" charset="2"/>
              </a:rPr>
              <a:t> ([0,1]) của tập mờ X</a:t>
            </a:r>
            <a:r>
              <a:rPr lang="en-US" sz="2000" baseline="-25000" smtClean="0">
                <a:cs typeface="Arial" pitchFamily="34" charset="0"/>
                <a:sym typeface="Symbol" panose="05050102010706020507" pitchFamily="18" charset="2"/>
              </a:rPr>
              <a:t></a:t>
            </a:r>
            <a:r>
              <a:rPr lang="en-US" sz="2000" smtClean="0">
                <a:cs typeface="Arial" pitchFamily="34" charset="0"/>
                <a:sym typeface="Symbol" panose="05050102010706020507" pitchFamily="18" charset="2"/>
              </a:rPr>
              <a:t>= {uU: </a:t>
            </a:r>
            <a:r>
              <a:rPr lang="en-US" sz="2000" baseline="-25000" smtClean="0">
                <a:cs typeface="Arial" pitchFamily="34" charset="0"/>
                <a:sym typeface="Symbol" panose="05050102010706020507" pitchFamily="18" charset="2"/>
              </a:rPr>
              <a:t>X</a:t>
            </a:r>
            <a:r>
              <a:rPr lang="en-US" sz="2000" smtClean="0">
                <a:cs typeface="Arial" pitchFamily="34" charset="0"/>
                <a:sym typeface="Symbol" panose="05050102010706020507" pitchFamily="18" charset="2"/>
              </a:rPr>
              <a:t>(u) } là một tập rõ</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“Lực lượng” tập mờ X (</a:t>
            </a:r>
            <a:r>
              <a:rPr lang="en-US" sz="2000" baseline="-25000" smtClean="0">
                <a:cs typeface="Arial" pitchFamily="34" charset="0"/>
                <a:sym typeface="Symbol" panose="05050102010706020507" pitchFamily="18" charset="2"/>
              </a:rPr>
              <a:t>X</a:t>
            </a:r>
            <a:r>
              <a:rPr lang="en-US" sz="2000" smtClean="0">
                <a:cs typeface="Arial" pitchFamily="34" charset="0"/>
                <a:sym typeface="Symbol" panose="05050102010706020507" pitchFamily="18" charset="2"/>
              </a:rPr>
              <a:t>): |X|=card (X) = </a:t>
            </a:r>
            <a:r>
              <a:rPr lang="en-US" sz="2000" baseline="-25000" smtClean="0">
                <a:cs typeface="Arial" pitchFamily="34" charset="0"/>
                <a:sym typeface="Symbol" panose="05050102010706020507" pitchFamily="18" charset="2"/>
              </a:rPr>
              <a:t>u</a:t>
            </a:r>
            <a:r>
              <a:rPr lang="en-US" sz="2000" baseline="-25000">
                <a:cs typeface="Arial" pitchFamily="34" charset="0"/>
                <a:sym typeface="Symbol" panose="05050102010706020507" pitchFamily="18" charset="2"/>
              </a:rPr>
              <a:t></a:t>
            </a:r>
            <a:r>
              <a:rPr lang="en-US" sz="2000" baseline="-25000" smtClean="0">
                <a:cs typeface="Arial" pitchFamily="34" charset="0"/>
                <a:sym typeface="Symbol" panose="05050102010706020507" pitchFamily="18" charset="2"/>
              </a:rPr>
              <a:t>U</a:t>
            </a:r>
            <a:r>
              <a:rPr lang="en-US" sz="2000" smtClean="0">
                <a:cs typeface="Arial" pitchFamily="34" charset="0"/>
                <a:sym typeface="Symbol" panose="05050102010706020507" pitchFamily="18" charset="2"/>
              </a:rPr>
              <a:t></a:t>
            </a:r>
            <a:r>
              <a:rPr lang="en-US" sz="2000" baseline="-25000">
                <a:cs typeface="Arial" pitchFamily="34" charset="0"/>
                <a:sym typeface="Symbol" panose="05050102010706020507" pitchFamily="18" charset="2"/>
              </a:rPr>
              <a:t>X</a:t>
            </a:r>
            <a:r>
              <a:rPr lang="en-US" sz="2000">
                <a:cs typeface="Arial" pitchFamily="34" charset="0"/>
                <a:sym typeface="Symbol" panose="05050102010706020507" pitchFamily="18" charset="2"/>
              </a:rPr>
              <a:t>(u</a:t>
            </a:r>
            <a:r>
              <a:rPr lang="en-US" sz="2000" smtClean="0">
                <a:cs typeface="Arial" pitchFamily="34" charset="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X, Y là hai tập mờ: XY  </a:t>
            </a:r>
            <a:r>
              <a:rPr lang="en-US" sz="2000" smtClean="0">
                <a:sym typeface="Symbol" panose="05050102010706020507" pitchFamily="18" charset="2"/>
              </a:rPr>
              <a:t></a:t>
            </a:r>
            <a:r>
              <a:rPr lang="en-US" sz="2000" smtClean="0">
                <a:cs typeface="Arial" pitchFamily="34" charset="0"/>
                <a:sym typeface="Symbol" panose="05050102010706020507" pitchFamily="18" charset="2"/>
              </a:rPr>
              <a:t>u</a:t>
            </a:r>
            <a:r>
              <a:rPr lang="en-US" sz="2000">
                <a:cs typeface="Arial" pitchFamily="34" charset="0"/>
                <a:sym typeface="Symbol" panose="05050102010706020507" pitchFamily="18" charset="2"/>
              </a:rPr>
              <a:t>U: </a:t>
            </a:r>
            <a:r>
              <a:rPr lang="en-US" sz="2000" baseline="-25000">
                <a:cs typeface="Arial" pitchFamily="34" charset="0"/>
                <a:sym typeface="Symbol" panose="05050102010706020507" pitchFamily="18" charset="2"/>
              </a:rPr>
              <a:t>X</a:t>
            </a:r>
            <a:r>
              <a:rPr lang="en-US" sz="2000">
                <a:cs typeface="Arial" pitchFamily="34" charset="0"/>
                <a:sym typeface="Symbol" panose="05050102010706020507" pitchFamily="18" charset="2"/>
              </a:rPr>
              <a:t>(u</a:t>
            </a:r>
            <a:r>
              <a:rPr lang="en-US" sz="2000" smtClean="0">
                <a:cs typeface="Arial" pitchFamily="34" charset="0"/>
                <a:sym typeface="Symbol" panose="05050102010706020507" pitchFamily="18" charset="2"/>
              </a:rPr>
              <a:t>)</a:t>
            </a:r>
            <a:r>
              <a:rPr lang="en-US" sz="2000" baseline="-25000">
                <a:cs typeface="Arial" pitchFamily="34" charset="0"/>
                <a:sym typeface="Symbol" panose="05050102010706020507" pitchFamily="18" charset="2"/>
              </a:rPr>
              <a:t>X</a:t>
            </a:r>
            <a:r>
              <a:rPr lang="en-US" sz="2000">
                <a:cs typeface="Arial" pitchFamily="34" charset="0"/>
                <a:sym typeface="Symbol" panose="05050102010706020507" pitchFamily="18" charset="2"/>
              </a:rPr>
              <a:t>(u</a:t>
            </a:r>
            <a:r>
              <a:rPr lang="en-US" sz="2000" smtClean="0">
                <a:cs typeface="Arial" pitchFamily="34" charset="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cs typeface="Arial" pitchFamily="34" charset="0"/>
                <a:sym typeface="Symbol" panose="05050102010706020507" pitchFamily="18" charset="2"/>
              </a:rPr>
              <a:t></a:t>
            </a:r>
            <a:r>
              <a:rPr lang="en-US" sz="2000" smtClean="0">
                <a:cs typeface="Arial" pitchFamily="34" charset="0"/>
                <a:sym typeface="Symbol" panose="05050102010706020507" pitchFamily="18" charset="2"/>
              </a:rPr>
              <a:t>X tập mờ: tập bù của X (X), </a:t>
            </a:r>
            <a:r>
              <a:rPr lang="en-US" sz="2000">
                <a:sym typeface="Symbol" panose="05050102010706020507" pitchFamily="18" charset="2"/>
              </a:rPr>
              <a:t></a:t>
            </a:r>
            <a:r>
              <a:rPr lang="en-US" sz="2000">
                <a:cs typeface="Arial" pitchFamily="34" charset="0"/>
                <a:sym typeface="Symbol" panose="05050102010706020507" pitchFamily="18" charset="2"/>
              </a:rPr>
              <a:t>uU: </a:t>
            </a:r>
            <a:r>
              <a:rPr lang="en-US" sz="2000" smtClean="0">
                <a:cs typeface="Arial" pitchFamily="34" charset="0"/>
                <a:sym typeface="Symbol" panose="05050102010706020507" pitchFamily="18" charset="2"/>
              </a:rPr>
              <a:t>  </a:t>
            </a:r>
            <a:r>
              <a:rPr lang="en-US" sz="2000" baseline="-25000" smtClean="0">
                <a:cs typeface="Arial" pitchFamily="34" charset="0"/>
                <a:sym typeface="Symbol" panose="05050102010706020507" pitchFamily="18" charset="2"/>
              </a:rPr>
              <a:t>X</a:t>
            </a:r>
            <a:r>
              <a:rPr lang="en-US" sz="2000" smtClean="0">
                <a:cs typeface="Arial" pitchFamily="34" charset="0"/>
                <a:sym typeface="Symbol" panose="05050102010706020507" pitchFamily="18" charset="2"/>
              </a:rPr>
              <a:t>(u)= 1 - </a:t>
            </a:r>
            <a:r>
              <a:rPr lang="en-US" sz="2000" baseline="-25000" smtClean="0">
                <a:cs typeface="Arial" pitchFamily="34" charset="0"/>
                <a:sym typeface="Symbol" panose="05050102010706020507" pitchFamily="18" charset="2"/>
              </a:rPr>
              <a:t>X</a:t>
            </a:r>
            <a:r>
              <a:rPr lang="en-US" sz="2000" smtClean="0">
                <a:cs typeface="Arial" pitchFamily="34" charset="0"/>
                <a:sym typeface="Symbol" panose="05050102010706020507" pitchFamily="18" charset="2"/>
              </a:rPr>
              <a:t>(u</a:t>
            </a:r>
            <a:r>
              <a:rPr lang="en-US" sz="2000">
                <a:cs typeface="Arial" pitchFamily="34" charset="0"/>
                <a:sym typeface="Symbol" panose="05050102010706020507" pitchFamily="18" charset="2"/>
              </a:rPr>
              <a:t>)</a:t>
            </a:r>
            <a:endParaRPr lang="en-US" sz="2000" smtClean="0">
              <a:cs typeface="Arial" pitchFamily="34" charset="0"/>
            </a:endParaRPr>
          </a:p>
          <a:p>
            <a:pPr eaLnBrk="1" hangingPunct="1">
              <a:lnSpc>
                <a:spcPct val="120000"/>
              </a:lnSpc>
              <a:defRPr/>
            </a:pPr>
            <a:r>
              <a:rPr lang="en-US" sz="2800" b="1" smtClean="0">
                <a:solidFill>
                  <a:srgbClr val="D60093"/>
                </a:solidFill>
              </a:rPr>
              <a:t>Xuất xứ</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A. Zadeh, 1965.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a:rPr>
              <a:t>https://</a:t>
            </a:r>
            <a:r>
              <a:rPr lang="en-US" sz="2000" smtClean="0">
                <a:sym typeface="Symbol"/>
              </a:rPr>
              <a:t>www2.eecs.berkeley.edu/Faculty/Homepages/zadeh.html 1921-</a:t>
            </a: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D5473A9-C0C7-4A95-9047-84FD15496CCB}" type="slidenum">
              <a:rPr lang="en-US" altLang="en-US" sz="1000" smtClean="0"/>
              <a:pPr>
                <a:spcBef>
                  <a:spcPct val="0"/>
                </a:spcBef>
                <a:buClrTx/>
                <a:buSzTx/>
                <a:buFontTx/>
                <a:buNone/>
              </a:pPr>
              <a:t>19</a:t>
            </a:fld>
            <a:endParaRPr lang="en-US" altLang="en-US" sz="1000" smtClean="0"/>
          </a:p>
        </p:txBody>
      </p:sp>
      <p:cxnSp>
        <p:nvCxnSpPr>
          <p:cNvPr id="21509" name="Straight Connector 2"/>
          <p:cNvCxnSpPr>
            <a:cxnSpLocks noChangeShapeType="1"/>
          </p:cNvCxnSpPr>
          <p:nvPr/>
        </p:nvCxnSpPr>
        <p:spPr bwMode="auto">
          <a:xfrm>
            <a:off x="3984625" y="4835525"/>
            <a:ext cx="228600" cy="0"/>
          </a:xfrm>
          <a:prstGeom prst="line">
            <a:avLst/>
          </a:prstGeom>
          <a:noFill/>
          <a:ln w="44450" algn="ctr">
            <a:solidFill>
              <a:schemeClr val="tx1"/>
            </a:solidFill>
            <a:round/>
            <a:headEnd/>
            <a:tailEnd/>
          </a:ln>
          <a:extLst>
            <a:ext uri="{909E8E84-426E-40DD-AFC4-6F175D3DCCD1}">
              <a14:hiddenFill xmlns:a14="http://schemas.microsoft.com/office/drawing/2010/main">
                <a:noFill/>
              </a14:hiddenFill>
            </a:ext>
          </a:extLst>
        </p:spPr>
      </p:cxnSp>
      <p:cxnSp>
        <p:nvCxnSpPr>
          <p:cNvPr id="21510" name="Straight Connector 6"/>
          <p:cNvCxnSpPr>
            <a:cxnSpLocks noChangeShapeType="1"/>
          </p:cNvCxnSpPr>
          <p:nvPr/>
        </p:nvCxnSpPr>
        <p:spPr bwMode="auto">
          <a:xfrm>
            <a:off x="5554663" y="4987925"/>
            <a:ext cx="92075" cy="0"/>
          </a:xfrm>
          <a:prstGeom prst="line">
            <a:avLst/>
          </a:prstGeom>
          <a:noFill/>
          <a:ln w="4445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315913" y="685800"/>
            <a:ext cx="7608887" cy="1143000"/>
          </a:xfrm>
        </p:spPr>
        <p:txBody>
          <a:bodyPr/>
          <a:lstStyle/>
          <a:p>
            <a:pPr eaLnBrk="1" hangingPunct="1"/>
            <a:r>
              <a:rPr lang="en-US" altLang="en-US" smtClean="0"/>
              <a:t>Nội dung</a:t>
            </a:r>
          </a:p>
        </p:txBody>
      </p:sp>
      <p:sp>
        <p:nvSpPr>
          <p:cNvPr id="18435" name="Rectangle 3"/>
          <p:cNvSpPr>
            <a:spLocks noGrp="1" noChangeArrowheads="1"/>
          </p:cNvSpPr>
          <p:nvPr>
            <p:ph type="subTitle" idx="1"/>
          </p:nvPr>
        </p:nvSpPr>
        <p:spPr>
          <a:xfrm>
            <a:off x="228600" y="2057400"/>
            <a:ext cx="8458200" cy="2362200"/>
          </a:xfrm>
        </p:spPr>
        <p:txBody>
          <a:bodyPr/>
          <a:lstStyle/>
          <a:p>
            <a:pPr marL="609600" indent="-609600" eaLnBrk="1" hangingPunct="1">
              <a:spcBef>
                <a:spcPts val="0"/>
              </a:spcBef>
              <a:buFont typeface="Wingdings" panose="05000000000000000000" pitchFamily="2" charset="2"/>
              <a:buAutoNum type="arabicPeriod"/>
              <a:defRPr/>
            </a:pPr>
            <a:r>
              <a:rPr lang="en-US" sz="2400" dirty="0" err="1" smtClean="0"/>
              <a:t>Tập</a:t>
            </a:r>
            <a:r>
              <a:rPr lang="en-US" sz="2400" dirty="0" smtClean="0"/>
              <a:t> </a:t>
            </a:r>
            <a:r>
              <a:rPr lang="en-US" sz="2400" dirty="0" err="1" smtClean="0"/>
              <a:t>thô</a:t>
            </a:r>
            <a:endParaRPr lang="en-US" sz="2400" dirty="0" smtClean="0"/>
          </a:p>
          <a:p>
            <a:pPr marL="609600" indent="-609600" eaLnBrk="1" hangingPunct="1">
              <a:spcBef>
                <a:spcPts val="0"/>
              </a:spcBef>
              <a:buFont typeface="Wingdings" panose="05000000000000000000" pitchFamily="2" charset="2"/>
              <a:buAutoNum type="arabicPeriod"/>
              <a:defRPr/>
            </a:pPr>
            <a:r>
              <a:rPr lang="en-US" sz="2400" dirty="0" err="1" smtClean="0"/>
              <a:t>Tập</a:t>
            </a:r>
            <a:r>
              <a:rPr lang="en-US" sz="2400" dirty="0" smtClean="0"/>
              <a:t> </a:t>
            </a:r>
            <a:r>
              <a:rPr lang="en-US" sz="2400" dirty="0" err="1" smtClean="0"/>
              <a:t>mờ</a:t>
            </a:r>
            <a:endParaRPr lang="en-US" sz="2400" dirty="0" smtClean="0"/>
          </a:p>
          <a:p>
            <a:pPr marL="609600" indent="-609600" eaLnBrk="1" hangingPunct="1">
              <a:spcBef>
                <a:spcPts val="0"/>
              </a:spcBef>
              <a:buFont typeface="Wingdings" panose="05000000000000000000" pitchFamily="2" charset="2"/>
              <a:buAutoNum type="arabicPeriod"/>
              <a:defRPr/>
            </a:pPr>
            <a:r>
              <a:rPr lang="en-US" sz="2400" dirty="0" err="1" smtClean="0"/>
              <a:t>Tập</a:t>
            </a:r>
            <a:r>
              <a:rPr lang="en-US" sz="2400" dirty="0" smtClean="0"/>
              <a:t> </a:t>
            </a:r>
            <a:r>
              <a:rPr lang="en-US" sz="2400" dirty="0" err="1" smtClean="0"/>
              <a:t>mơ</a:t>
            </a:r>
            <a:r>
              <a:rPr lang="en-US" sz="2400" dirty="0" smtClean="0"/>
              <a:t>̀-</a:t>
            </a:r>
            <a:r>
              <a:rPr lang="en-US" sz="2400" dirty="0" err="1" smtClean="0"/>
              <a:t>thô</a:t>
            </a:r>
            <a:endParaRPr lang="en-US" sz="2400" dirty="0"/>
          </a:p>
          <a:p>
            <a:pPr marL="609600" indent="-609600" eaLnBrk="1" hangingPunct="1">
              <a:spcBef>
                <a:spcPts val="0"/>
              </a:spcBef>
              <a:buFont typeface="Wingdings" panose="05000000000000000000" pitchFamily="2" charset="2"/>
              <a:buAutoNum type="arabicPeriod"/>
              <a:defRPr/>
            </a:pPr>
            <a:r>
              <a:rPr lang="en-US" sz="2400" dirty="0" err="1" smtClean="0"/>
              <a:t>Tập</a:t>
            </a:r>
            <a:r>
              <a:rPr lang="en-US" sz="2400" dirty="0" smtClean="0"/>
              <a:t> </a:t>
            </a:r>
            <a:r>
              <a:rPr lang="en-US" sz="2400" dirty="0" err="1" smtClean="0"/>
              <a:t>mơ</a:t>
            </a:r>
            <a:r>
              <a:rPr lang="en-US" sz="2400" dirty="0" smtClean="0"/>
              <a:t>̀-</a:t>
            </a:r>
            <a:r>
              <a:rPr lang="en-US" sz="2400" dirty="0" err="1" smtClean="0"/>
              <a:t>thô</a:t>
            </a:r>
            <a:r>
              <a:rPr lang="en-US" sz="2400" dirty="0" smtClean="0"/>
              <a:t> </a:t>
            </a:r>
            <a:r>
              <a:rPr lang="en-US" sz="2400" dirty="0" err="1" smtClean="0"/>
              <a:t>với</a:t>
            </a:r>
            <a:r>
              <a:rPr lang="en-US" sz="2400" dirty="0" smtClean="0"/>
              <a:t> </a:t>
            </a:r>
            <a:r>
              <a:rPr lang="en-US" sz="2400" dirty="0" err="1" smtClean="0"/>
              <a:t>lựa</a:t>
            </a:r>
            <a:r>
              <a:rPr lang="en-US" sz="2400" dirty="0" smtClean="0"/>
              <a:t> </a:t>
            </a:r>
            <a:r>
              <a:rPr lang="en-US" sz="2400" dirty="0" err="1" smtClean="0"/>
              <a:t>chọn</a:t>
            </a:r>
            <a:r>
              <a:rPr lang="en-US" sz="2400" dirty="0" smtClean="0"/>
              <a:t> </a:t>
            </a:r>
            <a:r>
              <a:rPr lang="en-US" sz="2400" dirty="0" err="1" smtClean="0"/>
              <a:t>đặc</a:t>
            </a:r>
            <a:r>
              <a:rPr lang="en-US" sz="2400" dirty="0" smtClean="0"/>
              <a:t> </a:t>
            </a:r>
            <a:r>
              <a:rPr lang="en-US" sz="2400" dirty="0" err="1" smtClean="0"/>
              <a:t>trưng</a:t>
            </a:r>
            <a:endParaRPr lang="en-US" sz="2400" dirty="0" smtClean="0"/>
          </a:p>
          <a:p>
            <a:pPr marL="342900" indent="-342900" eaLnBrk="1" hangingPunct="1">
              <a:spcBef>
                <a:spcPts val="0"/>
              </a:spcBef>
              <a:buFont typeface="+mj-lt"/>
              <a:buAutoNum type="arabicPeriod"/>
              <a:defRPr/>
            </a:pPr>
            <a:r>
              <a:rPr lang="en-US" sz="2400" dirty="0" err="1" smtClean="0"/>
              <a:t>Tập</a:t>
            </a:r>
            <a:r>
              <a:rPr lang="en-US" sz="2400" dirty="0" smtClean="0"/>
              <a:t> </a:t>
            </a:r>
            <a:r>
              <a:rPr lang="en-US" sz="2400" dirty="0" err="1" smtClean="0"/>
              <a:t>mơ</a:t>
            </a:r>
            <a:r>
              <a:rPr lang="en-US" sz="2400" dirty="0" smtClean="0"/>
              <a:t>̀-</a:t>
            </a:r>
            <a:r>
              <a:rPr lang="en-US" sz="2400" dirty="0" err="1" smtClean="0"/>
              <a:t>thô</a:t>
            </a:r>
            <a:r>
              <a:rPr lang="en-US" sz="2400" dirty="0" smtClean="0"/>
              <a:t> </a:t>
            </a:r>
            <a:r>
              <a:rPr lang="en-US" sz="2400" dirty="0" err="1" smtClean="0"/>
              <a:t>với</a:t>
            </a:r>
            <a:r>
              <a:rPr lang="en-US" sz="2400" dirty="0" smtClean="0"/>
              <a:t> </a:t>
            </a:r>
            <a:r>
              <a:rPr lang="en-US" sz="2400" dirty="0" err="1" smtClean="0"/>
              <a:t>phân</a:t>
            </a:r>
            <a:r>
              <a:rPr lang="en-US" sz="2400" dirty="0" smtClean="0"/>
              <a:t> </a:t>
            </a:r>
            <a:r>
              <a:rPr lang="en-US" sz="2400" dirty="0" err="1" smtClean="0"/>
              <a:t>lớp</a:t>
            </a:r>
            <a:endParaRPr lang="en-US" sz="2400" dirty="0" smtClean="0"/>
          </a:p>
          <a:p>
            <a:pPr marL="342900" indent="-342900" eaLnBrk="1" hangingPunct="1">
              <a:spcBef>
                <a:spcPts val="0"/>
              </a:spcBef>
              <a:buFont typeface="+mj-lt"/>
              <a:buAutoNum type="arabicPeriod"/>
              <a:defRPr/>
            </a:pPr>
            <a:r>
              <a:rPr lang="en-US" sz="2400" dirty="0" err="1" smtClean="0"/>
              <a:t>Tập</a:t>
            </a:r>
            <a:r>
              <a:rPr lang="en-US" sz="2400" dirty="0" smtClean="0"/>
              <a:t> </a:t>
            </a:r>
            <a:r>
              <a:rPr lang="en-US" sz="2400" dirty="0" err="1" smtClean="0"/>
              <a:t>mơ</a:t>
            </a:r>
            <a:r>
              <a:rPr lang="en-US" sz="2400" dirty="0" smtClean="0"/>
              <a:t>̀-</a:t>
            </a:r>
            <a:r>
              <a:rPr lang="en-US" sz="2400" dirty="0" err="1" smtClean="0"/>
              <a:t>thô</a:t>
            </a:r>
            <a:r>
              <a:rPr lang="en-US" sz="2400" dirty="0" smtClean="0"/>
              <a:t> </a:t>
            </a:r>
            <a:r>
              <a:rPr lang="en-US" sz="2400" dirty="0" err="1" smtClean="0"/>
              <a:t>với</a:t>
            </a:r>
            <a:r>
              <a:rPr lang="en-US" sz="2400" dirty="0" smtClean="0"/>
              <a:t> </a:t>
            </a:r>
            <a:r>
              <a:rPr lang="en-US" sz="2400" dirty="0" err="1" smtClean="0"/>
              <a:t>phân</a:t>
            </a:r>
            <a:r>
              <a:rPr lang="en-US" sz="2400" dirty="0" smtClean="0"/>
              <a:t> </a:t>
            </a:r>
            <a:r>
              <a:rPr lang="en-US" sz="2400" dirty="0" err="1" smtClean="0"/>
              <a:t>lớp</a:t>
            </a:r>
            <a:r>
              <a:rPr lang="en-US" sz="2400" dirty="0" smtClean="0"/>
              <a:t> </a:t>
            </a:r>
            <a:r>
              <a:rPr lang="en-US" sz="2400" dirty="0" err="1" smtClean="0"/>
              <a:t>đa</a:t>
            </a:r>
            <a:r>
              <a:rPr lang="en-US" sz="2400" dirty="0" smtClean="0"/>
              <a:t> </a:t>
            </a:r>
            <a:r>
              <a:rPr lang="en-US" sz="2400" dirty="0" err="1" smtClean="0"/>
              <a:t>nhãn</a:t>
            </a:r>
            <a:endParaRPr lang="en-US" sz="2400" dirty="0" smtClean="0"/>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4AA47D6-EBB5-44C8-905E-C7A430EE01B3}" type="slidenum">
              <a:rPr lang="en-US" altLang="en-US" sz="1000" smtClean="0"/>
              <a:pPr>
                <a:spcBef>
                  <a:spcPct val="0"/>
                </a:spcBef>
                <a:buClrTx/>
                <a:buSzTx/>
                <a:buFontTx/>
                <a:buNone/>
              </a:pPr>
              <a:t>2</a:t>
            </a:fld>
            <a:endParaRPr lang="en-US" altLang="en-US" sz="100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76200"/>
            <a:ext cx="8229600" cy="457200"/>
          </a:xfrm>
        </p:spPr>
        <p:txBody>
          <a:bodyPr/>
          <a:lstStyle/>
          <a:p>
            <a:pPr eaLnBrk="1" hangingPunct="1"/>
            <a:r>
              <a:rPr lang="en-US" altLang="en-US" sz="3200" smtClean="0">
                <a:solidFill>
                  <a:srgbClr val="C00000"/>
                </a:solidFill>
              </a:rPr>
              <a:t>Toán tử trên tập mờ</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914400"/>
            <a:ext cx="8229600" cy="4191000"/>
          </a:xfrm>
        </p:spPr>
        <p:txBody>
          <a:bodyPr/>
          <a:lstStyle/>
          <a:p>
            <a:pPr eaLnBrk="1" hangingPunct="1">
              <a:spcBef>
                <a:spcPts val="0"/>
              </a:spcBef>
              <a:defRPr/>
            </a:pPr>
            <a:r>
              <a:rPr lang="en-US" sz="2800" b="1" dirty="0" err="1" smtClean="0">
                <a:solidFill>
                  <a:srgbClr val="D60093"/>
                </a:solidFill>
              </a:rPr>
              <a:t>Phép</a:t>
            </a:r>
            <a:r>
              <a:rPr lang="en-US" sz="2800" b="1" dirty="0" smtClean="0">
                <a:solidFill>
                  <a:srgbClr val="D60093"/>
                </a:solidFill>
              </a:rPr>
              <a:t> </a:t>
            </a:r>
            <a:r>
              <a:rPr lang="en-US" sz="2800" b="1" dirty="0" err="1" smtClean="0">
                <a:solidFill>
                  <a:srgbClr val="D60093"/>
                </a:solidFill>
              </a:rPr>
              <a:t>toán</a:t>
            </a:r>
            <a:r>
              <a:rPr lang="en-US" sz="2800" b="1" dirty="0" smtClean="0">
                <a:solidFill>
                  <a:srgbClr val="D60093"/>
                </a:solidFill>
              </a:rPr>
              <a:t> logic </a:t>
            </a:r>
            <a:r>
              <a:rPr lang="en-US" sz="2800" b="1" dirty="0" err="1" smtClean="0">
                <a:solidFill>
                  <a:srgbClr val="D60093"/>
                </a:solidFill>
              </a:rPr>
              <a:t>liên</a:t>
            </a:r>
            <a:r>
              <a:rPr lang="en-US" sz="2800" b="1" dirty="0" smtClean="0">
                <a:solidFill>
                  <a:srgbClr val="D60093"/>
                </a:solidFill>
              </a:rPr>
              <a:t> </a:t>
            </a:r>
            <a:r>
              <a:rPr lang="en-US" sz="2800" b="1" dirty="0" err="1" smtClean="0">
                <a:solidFill>
                  <a:srgbClr val="D60093"/>
                </a:solidFill>
              </a:rPr>
              <a:t>quan</a:t>
            </a:r>
            <a:r>
              <a:rPr lang="en-US" sz="2800" b="1" dirty="0" smtClean="0">
                <a:solidFill>
                  <a:srgbClr val="D60093"/>
                </a:solidFill>
              </a:rPr>
              <a:t> </a:t>
            </a:r>
            <a:r>
              <a:rPr lang="en-US" sz="2800" b="1" dirty="0" err="1" smtClean="0">
                <a:solidFill>
                  <a:srgbClr val="D60093"/>
                </a:solidFill>
              </a:rPr>
              <a:t>tập</a:t>
            </a:r>
            <a:r>
              <a:rPr lang="en-US" sz="2800" b="1" dirty="0" smtClean="0">
                <a:solidFill>
                  <a:srgbClr val="D60093"/>
                </a:solidFill>
              </a:rPr>
              <a:t> </a:t>
            </a:r>
            <a:r>
              <a:rPr lang="en-US" sz="2800" b="1" dirty="0" err="1" smtClean="0">
                <a:solidFill>
                  <a:srgbClr val="D60093"/>
                </a:solidFill>
              </a:rPr>
              <a:t>mơ</a:t>
            </a:r>
            <a:r>
              <a:rPr lang="en-US" sz="2800" b="1" dirty="0" smtClean="0">
                <a:solidFill>
                  <a:srgbClr val="D60093"/>
                </a:solidFil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X</a:t>
            </a:r>
            <a:r>
              <a:rPr lang="en-US" sz="2000" dirty="0" smtClean="0">
                <a:cs typeface="Arial" pitchFamily="34" charset="0"/>
                <a:sym typeface="Symbol" panose="05050102010706020507" pitchFamily="18" charset="2"/>
              </a:rPr>
              <a:t>Y, XY? : </a:t>
            </a:r>
            <a:r>
              <a:rPr lang="en-US" sz="2000" dirty="0" err="1" smtClean="0">
                <a:cs typeface="Arial" pitchFamily="34" charset="0"/>
                <a:sym typeface="Symbol" panose="05050102010706020507" pitchFamily="18" charset="2"/>
              </a:rPr>
              <a:t>tương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ứng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a:t>
            </a:r>
            <a:r>
              <a:rPr lang="en-US" sz="2000" dirty="0" err="1" smtClean="0">
                <a:cs typeface="Arial" pitchFamily="34" charset="0"/>
              </a:rPr>
              <a:t>oán</a:t>
            </a:r>
            <a:r>
              <a:rPr lang="en-US" sz="2000" dirty="0" smtClean="0">
                <a:cs typeface="Arial" pitchFamily="34" charset="0"/>
              </a:rPr>
              <a:t> </a:t>
            </a:r>
            <a:r>
              <a:rPr lang="en-US" sz="2000" dirty="0" err="1" smtClean="0">
                <a:cs typeface="Arial" pitchFamily="34" charset="0"/>
              </a:rPr>
              <a:t>tư</a:t>
            </a:r>
            <a:r>
              <a:rPr lang="en-US" sz="2000" dirty="0" smtClean="0">
                <a:cs typeface="Arial" pitchFamily="34" charset="0"/>
              </a:rPr>
              <a:t>̉ logic </a:t>
            </a:r>
            <a:r>
              <a:rPr lang="en-US" sz="2000" dirty="0" err="1" smtClean="0">
                <a:cs typeface="Arial" pitchFamily="34" charset="0"/>
              </a:rPr>
              <a:t>giao</a:t>
            </a:r>
            <a:r>
              <a:rPr lang="en-US" sz="2000" dirty="0" smtClean="0">
                <a:cs typeface="Arial" pitchFamily="34" charset="0"/>
              </a:rPr>
              <a:t> </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hợp</a:t>
            </a:r>
            <a:r>
              <a:rPr lang="en-US" sz="2000" dirty="0" smtClean="0">
                <a:cs typeface="Arial" pitchFamily="34" charset="0"/>
                <a:sym typeface="Symbol" panose="05050102010706020507" pitchFamily="18" charset="2"/>
              </a:rPr>
              <a:t> .</a:t>
            </a:r>
            <a:r>
              <a:rPr lang="en-US" sz="2000" dirty="0" smtClean="0">
                <a:cs typeface="Arial" pitchFamily="34" charset="0"/>
              </a:rPr>
              <a:t> </a:t>
            </a:r>
            <a:r>
              <a:rPr lang="en-US" sz="2000" dirty="0" err="1" smtClean="0">
                <a:cs typeface="Arial" pitchFamily="34" charset="0"/>
              </a:rPr>
              <a:t>Kéo</a:t>
            </a:r>
            <a:r>
              <a:rPr lang="en-US" sz="2000" dirty="0" smtClean="0">
                <a:cs typeface="Arial" pitchFamily="34" charset="0"/>
              </a:rPr>
              <a:t> </a:t>
            </a:r>
            <a:r>
              <a:rPr lang="en-US" sz="2000" dirty="0" err="1" smtClean="0">
                <a:cs typeface="Arial" pitchFamily="34" charset="0"/>
              </a:rPr>
              <a:t>theo</a:t>
            </a:r>
            <a:r>
              <a:rPr lang="en-US" sz="2000" dirty="0" smtClean="0">
                <a:cs typeface="Arial" pitchFamily="34" charset="0"/>
              </a:rPr>
              <a:t> </a:t>
            </a:r>
            <a:r>
              <a:rPr lang="en-US" sz="2000" dirty="0" smtClean="0">
                <a:cs typeface="Arial" pitchFamily="34" charset="0"/>
                <a:sym typeface="Symbol" panose="05050102010706020507" pitchFamily="18" charset="2"/>
              </a:rPr>
              <a:t></a:t>
            </a: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Chuẩn</a:t>
            </a:r>
            <a:r>
              <a:rPr lang="en-US" sz="2000" dirty="0" smtClean="0">
                <a:cs typeface="Arial" pitchFamily="34" charset="0"/>
              </a:rPr>
              <a:t> t </a:t>
            </a:r>
            <a:r>
              <a:rPr lang="en-US" sz="2000" dirty="0">
                <a:cs typeface="Arial" pitchFamily="34" charset="0"/>
              </a:rPr>
              <a:t>(</a:t>
            </a:r>
            <a:r>
              <a:rPr lang="en-US" sz="2000" dirty="0" smtClean="0">
                <a:cs typeface="Arial" pitchFamily="34" charset="0"/>
              </a:rPr>
              <a:t>triangular “tam </a:t>
            </a:r>
            <a:r>
              <a:rPr lang="en-US" sz="2000" dirty="0" err="1" smtClean="0">
                <a:cs typeface="Arial" pitchFamily="34" charset="0"/>
              </a:rPr>
              <a:t>giác</a:t>
            </a:r>
            <a:r>
              <a:rPr lang="en-US" sz="2000" dirty="0" smtClean="0">
                <a:cs typeface="Arial" pitchFamily="34" charset="0"/>
              </a:rPr>
              <a:t>”, </a:t>
            </a:r>
            <a:r>
              <a:rPr lang="en-US" sz="2000" dirty="0">
                <a:cs typeface="Arial" pitchFamily="34" charset="0"/>
              </a:rPr>
              <a:t>t-norm</a:t>
            </a:r>
            <a:r>
              <a:rPr lang="en-US" sz="2000" dirty="0" smtClean="0">
                <a:cs typeface="Arial" pitchFamily="34" charset="0"/>
              </a:rPr>
              <a:t>) T, </a:t>
            </a:r>
            <a:r>
              <a:rPr lang="en-US" sz="2000" dirty="0" err="1" smtClean="0">
                <a:cs typeface="Arial" pitchFamily="34" charset="0"/>
              </a:rPr>
              <a:t>cộng</a:t>
            </a:r>
            <a:r>
              <a:rPr lang="en-US" sz="2000" dirty="0" smtClean="0">
                <a:cs typeface="Arial" pitchFamily="34" charset="0"/>
              </a:rPr>
              <a:t> </a:t>
            </a:r>
            <a:r>
              <a:rPr lang="en-US" sz="2000" dirty="0" err="1" smtClean="0">
                <a:cs typeface="Arial" pitchFamily="34" charset="0"/>
              </a:rPr>
              <a:t>chuẩn</a:t>
            </a:r>
            <a:r>
              <a:rPr lang="en-US" sz="2000" dirty="0" smtClean="0">
                <a:cs typeface="Arial" pitchFamily="34" charset="0"/>
              </a:rPr>
              <a:t> t (t-</a:t>
            </a:r>
            <a:r>
              <a:rPr lang="en-US" sz="2000" dirty="0" err="1" smtClean="0">
                <a:cs typeface="Arial" pitchFamily="34" charset="0"/>
              </a:rPr>
              <a:t>conorm</a:t>
            </a:r>
            <a:r>
              <a:rPr lang="en-US" sz="2000" dirty="0" smtClean="0">
                <a:cs typeface="Arial" pitchFamily="34" charset="0"/>
              </a:rPr>
              <a:t>) S: [0,1]</a:t>
            </a:r>
            <a:r>
              <a:rPr lang="en-US" sz="2000" dirty="0" smtClean="0">
                <a:cs typeface="Arial" pitchFamily="34" charset="0"/>
                <a:sym typeface="Symbol" panose="05050102010706020507" pitchFamily="18" charset="2"/>
              </a:rPr>
              <a:t></a:t>
            </a:r>
            <a:r>
              <a:rPr lang="en-US" sz="2000" dirty="0">
                <a:cs typeface="Arial" pitchFamily="34" charset="0"/>
              </a:rPr>
              <a:t> [0,1</a:t>
            </a:r>
            <a:r>
              <a:rPr lang="en-US" sz="2000" dirty="0" smtClean="0">
                <a:cs typeface="Arial" pitchFamily="34" charset="0"/>
              </a:rPr>
              <a:t>]</a:t>
            </a:r>
            <a:r>
              <a:rPr lang="en-US" sz="2000" dirty="0" smtClean="0">
                <a:cs typeface="Arial" pitchFamily="34" charset="0"/>
                <a:sym typeface="Symbol" panose="05050102010706020507" pitchFamily="18" charset="2"/>
              </a:rPr>
              <a:t></a:t>
            </a:r>
            <a:r>
              <a:rPr lang="en-US" sz="2000" dirty="0" smtClean="0">
                <a:cs typeface="Arial" pitchFamily="34" charset="0"/>
              </a:rPr>
              <a:t>[</a:t>
            </a:r>
            <a:r>
              <a:rPr lang="en-US" sz="2000" dirty="0">
                <a:cs typeface="Arial" pitchFamily="34" charset="0"/>
              </a:rPr>
              <a:t>0,1</a:t>
            </a:r>
            <a:r>
              <a:rPr lang="en-US" sz="2000" dirty="0" smtClean="0">
                <a:cs typeface="Arial" pitchFamily="34" charset="0"/>
              </a:rPr>
              <a:t>]</a:t>
            </a:r>
            <a:endParaRPr lang="en-US" sz="2000" dirty="0">
              <a:cs typeface="Arial" pitchFamily="34" charset="0"/>
              <a:sym typeface="Symbol" panose="05050102010706020507" pitchFamily="18" charset="2"/>
            </a:endParaRP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smtClean="0">
                <a:cs typeface="Arial" pitchFamily="34" charset="0"/>
                <a:sym typeface="Symbol" panose="05050102010706020507" pitchFamily="18" charset="2"/>
              </a:rPr>
              <a:t>T </a:t>
            </a:r>
            <a:r>
              <a:rPr lang="en-US" sz="2000" dirty="0" err="1" smtClean="0">
                <a:cs typeface="Arial" pitchFamily="34" charset="0"/>
                <a:sym typeface="Symbol" panose="05050102010706020507" pitchFamily="18" charset="2"/>
              </a:rPr>
              <a:t>va</a:t>
            </a:r>
            <a:r>
              <a:rPr lang="en-US" sz="2000" dirty="0" smtClean="0">
                <a:cs typeface="Arial" pitchFamily="34" charset="0"/>
                <a:sym typeface="Symbol" panose="05050102010706020507" pitchFamily="18" charset="2"/>
              </a:rPr>
              <a:t>̀ S </a:t>
            </a:r>
            <a:r>
              <a:rPr lang="en-US" sz="2000" dirty="0" err="1" smtClean="0">
                <a:cs typeface="Arial" pitchFamily="34" charset="0"/>
                <a:sym typeface="Symbol" panose="05050102010706020507" pitchFamily="18" charset="2"/>
              </a:rPr>
              <a:t>tăng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theo</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hai</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đối</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sô</a:t>
            </a:r>
            <a:r>
              <a:rPr lang="en-US" sz="2000" dirty="0" smtClean="0">
                <a:cs typeface="Arial" pitchFamily="34" charset="0"/>
                <a:sym typeface="Symbol" panose="05050102010706020507" pitchFamily="18" charset="2"/>
              </a:rPr>
              <a:t>́: u,v,u1,v1</a:t>
            </a:r>
            <a:r>
              <a:rPr lang="en-US" sz="2000" dirty="0" smtClean="0">
                <a:cs typeface="Arial" pitchFamily="34" charset="0"/>
              </a:rPr>
              <a:t>[</a:t>
            </a:r>
            <a:r>
              <a:rPr lang="en-US" sz="2000" dirty="0">
                <a:cs typeface="Arial" pitchFamily="34" charset="0"/>
              </a:rPr>
              <a:t>0,1]</a:t>
            </a:r>
            <a:r>
              <a:rPr lang="en-US" sz="2000" dirty="0" smtClean="0">
                <a:cs typeface="Arial" pitchFamily="34" charset="0"/>
                <a:sym typeface="Symbol" panose="05050102010706020507" pitchFamily="18" charset="2"/>
              </a:rPr>
              <a:t>, uu1, vv1T(</a:t>
            </a:r>
            <a:r>
              <a:rPr lang="en-US" sz="2000" dirty="0" err="1" smtClean="0">
                <a:cs typeface="Arial" pitchFamily="34" charset="0"/>
                <a:sym typeface="Symbol" panose="05050102010706020507" pitchFamily="18" charset="2"/>
              </a:rPr>
              <a:t>u,v</a:t>
            </a:r>
            <a:r>
              <a:rPr lang="en-US" sz="2000" dirty="0" smtClean="0">
                <a:cs typeface="Arial" pitchFamily="34" charset="0"/>
                <a:sym typeface="Symbol" panose="05050102010706020507" pitchFamily="18" charset="2"/>
              </a:rPr>
              <a:t>)T(u1,v1), S(</a:t>
            </a:r>
            <a:r>
              <a:rPr lang="en-US" sz="2000" dirty="0" err="1" smtClean="0">
                <a:cs typeface="Arial" pitchFamily="34" charset="0"/>
                <a:sym typeface="Symbol" panose="05050102010706020507" pitchFamily="18" charset="2"/>
              </a:rPr>
              <a:t>u,v</a:t>
            </a:r>
            <a:r>
              <a:rPr lang="en-US" sz="2000" dirty="0">
                <a:cs typeface="Arial" pitchFamily="34" charset="0"/>
                <a:sym typeface="Symbol" panose="05050102010706020507" pitchFamily="18" charset="2"/>
              </a:rPr>
              <a:t>)  </a:t>
            </a:r>
            <a:r>
              <a:rPr lang="en-US" sz="2000" dirty="0" smtClean="0">
                <a:cs typeface="Arial" pitchFamily="34" charset="0"/>
                <a:sym typeface="Symbol" panose="05050102010706020507" pitchFamily="18" charset="2"/>
              </a:rPr>
              <a:t>S(u1,v1).</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a:cs typeface="Arial" pitchFamily="34" charset="0"/>
                <a:sym typeface="Symbol" panose="05050102010706020507" pitchFamily="18" charset="2"/>
              </a:rPr>
              <a:t>T </a:t>
            </a:r>
            <a:r>
              <a:rPr lang="en-US" sz="2000" dirty="0" err="1">
                <a:cs typeface="Arial" pitchFamily="34" charset="0"/>
                <a:sym typeface="Symbol" panose="05050102010706020507" pitchFamily="18" charset="2"/>
              </a:rPr>
              <a:t>va</a:t>
            </a:r>
            <a:r>
              <a:rPr lang="en-US" sz="2000" dirty="0">
                <a:cs typeface="Arial" pitchFamily="34" charset="0"/>
                <a:sym typeface="Symbol" panose="05050102010706020507" pitchFamily="18" charset="2"/>
              </a:rPr>
              <a:t>̀ S </a:t>
            </a:r>
            <a:r>
              <a:rPr lang="en-US" sz="2000" dirty="0" err="1">
                <a:cs typeface="Arial" pitchFamily="34" charset="0"/>
                <a:sym typeface="Symbol" panose="05050102010706020507" pitchFamily="18" charset="2"/>
              </a:rPr>
              <a:t>giao</a:t>
            </a:r>
            <a:r>
              <a:rPr lang="en-US" sz="2000" dirty="0">
                <a:cs typeface="Arial" pitchFamily="34" charset="0"/>
                <a:sym typeface="Symbol" panose="05050102010706020507" pitchFamily="18" charset="2"/>
              </a:rPr>
              <a:t> </a:t>
            </a:r>
            <a:r>
              <a:rPr lang="en-US" sz="2000" dirty="0" err="1">
                <a:cs typeface="Arial" pitchFamily="34" charset="0"/>
                <a:sym typeface="Symbol" panose="05050102010706020507" pitchFamily="18" charset="2"/>
              </a:rPr>
              <a:t>hoán</a:t>
            </a:r>
            <a:r>
              <a:rPr lang="en-US" sz="2000" dirty="0">
                <a:cs typeface="Arial" pitchFamily="34" charset="0"/>
                <a:sym typeface="Symbol" panose="05050102010706020507" pitchFamily="18" charset="2"/>
              </a:rPr>
              <a:t> (</a:t>
            </a:r>
            <a:r>
              <a:rPr lang="en-US" sz="2000" dirty="0" smtClean="0">
                <a:cs typeface="Arial" pitchFamily="34" charset="0"/>
                <a:sym typeface="Symbol" panose="05050102010706020507" pitchFamily="18" charset="2"/>
              </a:rPr>
              <a:t>commutative): </a:t>
            </a:r>
            <a:r>
              <a:rPr lang="en-US" sz="2000" dirty="0">
                <a:cs typeface="Arial" pitchFamily="34" charset="0"/>
                <a:sym typeface="Symbol" panose="05050102010706020507" pitchFamily="18" charset="2"/>
              </a:rPr>
              <a:t>T(</a:t>
            </a:r>
            <a:r>
              <a:rPr lang="en-US" sz="2000" dirty="0" err="1">
                <a:cs typeface="Arial" pitchFamily="34" charset="0"/>
                <a:sym typeface="Symbol" panose="05050102010706020507" pitchFamily="18" charset="2"/>
              </a:rPr>
              <a:t>u,v</a:t>
            </a:r>
            <a:r>
              <a:rPr lang="en-US" sz="2000" dirty="0" smtClean="0">
                <a:cs typeface="Arial" pitchFamily="34" charset="0"/>
                <a:sym typeface="Symbol" panose="05050102010706020507" pitchFamily="18" charset="2"/>
              </a:rPr>
              <a:t>)=</a:t>
            </a:r>
            <a:r>
              <a:rPr lang="en-US" sz="2000" dirty="0">
                <a:cs typeface="Arial" pitchFamily="34" charset="0"/>
                <a:sym typeface="Symbol" panose="05050102010706020507" pitchFamily="18" charset="2"/>
              </a:rPr>
              <a:t> </a:t>
            </a:r>
            <a:r>
              <a:rPr lang="en-US" sz="2000" dirty="0" smtClean="0">
                <a:cs typeface="Arial" pitchFamily="34" charset="0"/>
                <a:sym typeface="Symbol" panose="05050102010706020507" pitchFamily="18" charset="2"/>
              </a:rPr>
              <a:t>T(</a:t>
            </a:r>
            <a:r>
              <a:rPr lang="en-US" sz="2000" dirty="0" err="1" smtClean="0">
                <a:cs typeface="Arial" pitchFamily="34" charset="0"/>
                <a:sym typeface="Symbol" panose="05050102010706020507" pitchFamily="18" charset="2"/>
              </a:rPr>
              <a:t>v,u</a:t>
            </a:r>
            <a:r>
              <a:rPr lang="en-US" sz="2000" dirty="0" smtClean="0">
                <a:cs typeface="Arial" pitchFamily="34" charset="0"/>
                <a:sym typeface="Symbol" panose="05050102010706020507" pitchFamily="18" charset="2"/>
              </a:rPr>
              <a:t>), S(</a:t>
            </a:r>
            <a:r>
              <a:rPr lang="en-US" sz="2000" dirty="0" err="1" smtClean="0">
                <a:cs typeface="Arial" pitchFamily="34" charset="0"/>
                <a:sym typeface="Symbol" panose="05050102010706020507" pitchFamily="18" charset="2"/>
              </a:rPr>
              <a:t>u,v</a:t>
            </a:r>
            <a:r>
              <a:rPr lang="en-US" sz="2000" dirty="0">
                <a:cs typeface="Arial" pitchFamily="34" charset="0"/>
                <a:sym typeface="Symbol" panose="05050102010706020507" pitchFamily="18" charset="2"/>
              </a:rPr>
              <a:t>)= </a:t>
            </a:r>
            <a:r>
              <a:rPr lang="en-US" sz="2000" dirty="0" smtClean="0">
                <a:cs typeface="Arial" pitchFamily="34" charset="0"/>
                <a:sym typeface="Symbol" panose="05050102010706020507" pitchFamily="18" charset="2"/>
              </a:rPr>
              <a:t>S(</a:t>
            </a:r>
            <a:r>
              <a:rPr lang="en-US" sz="2000" dirty="0" err="1" smtClean="0">
                <a:cs typeface="Arial" pitchFamily="34" charset="0"/>
                <a:sym typeface="Symbol" panose="05050102010706020507" pitchFamily="18" charset="2"/>
              </a:rPr>
              <a:t>v,u</a:t>
            </a:r>
            <a:r>
              <a:rPr lang="en-US" sz="2000" dirty="0" smtClean="0">
                <a:cs typeface="Arial" pitchFamily="34" charset="0"/>
                <a:sym typeface="Symbol" panose="05050102010706020507" pitchFamily="18" charset="2"/>
              </a:rPr>
              <a:t>)</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a:cs typeface="Arial" pitchFamily="34" charset="0"/>
                <a:sym typeface="Symbol" panose="05050102010706020507" pitchFamily="18" charset="2"/>
              </a:rPr>
              <a:t>T </a:t>
            </a:r>
            <a:r>
              <a:rPr lang="en-US" sz="2000" dirty="0" err="1">
                <a:cs typeface="Arial" pitchFamily="34" charset="0"/>
                <a:sym typeface="Symbol" panose="05050102010706020507" pitchFamily="18" charset="2"/>
              </a:rPr>
              <a:t>va</a:t>
            </a:r>
            <a:r>
              <a:rPr lang="en-US" sz="2000" dirty="0">
                <a:cs typeface="Arial" pitchFamily="34" charset="0"/>
                <a:sym typeface="Symbol" panose="05050102010706020507" pitchFamily="18" charset="2"/>
              </a:rPr>
              <a:t>̀ S </a:t>
            </a:r>
            <a:r>
              <a:rPr lang="en-US" sz="2000" dirty="0" err="1" smtClean="0">
                <a:cs typeface="Arial" pitchFamily="34" charset="0"/>
                <a:sym typeface="Symbol" panose="05050102010706020507" pitchFamily="18" charset="2"/>
              </a:rPr>
              <a:t>kết</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hợp</a:t>
            </a:r>
            <a:r>
              <a:rPr lang="en-US" sz="2000" dirty="0" smtClean="0">
                <a:cs typeface="Arial" pitchFamily="34" charset="0"/>
                <a:sym typeface="Symbol" panose="05050102010706020507" pitchFamily="18" charset="2"/>
              </a:rPr>
              <a:t> (</a:t>
            </a:r>
            <a:r>
              <a:rPr lang="en-US" sz="2000" dirty="0" smtClean="0">
                <a:cs typeface="Arial" pitchFamily="34" charset="0"/>
              </a:rPr>
              <a:t>associative): </a:t>
            </a:r>
            <a:r>
              <a:rPr lang="en-US" sz="2000" dirty="0" smtClean="0">
                <a:cs typeface="Arial" pitchFamily="34" charset="0"/>
                <a:sym typeface="Symbol" panose="05050102010706020507" pitchFamily="18" charset="2"/>
              </a:rPr>
              <a:t>T(u1+u2,v</a:t>
            </a:r>
            <a:r>
              <a:rPr lang="en-US" sz="2000" dirty="0">
                <a:cs typeface="Arial" pitchFamily="34" charset="0"/>
                <a:sym typeface="Symbol" panose="05050102010706020507" pitchFamily="18" charset="2"/>
              </a:rPr>
              <a:t>)= </a:t>
            </a:r>
            <a:r>
              <a:rPr lang="en-US" sz="2000" dirty="0" smtClean="0">
                <a:cs typeface="Arial" pitchFamily="34" charset="0"/>
                <a:sym typeface="Symbol" panose="05050102010706020507" pitchFamily="18" charset="2"/>
              </a:rPr>
              <a:t>T(u1,v)+T(u2,v</a:t>
            </a:r>
            <a:r>
              <a:rPr lang="en-US" sz="2000" dirty="0">
                <a:cs typeface="Arial" pitchFamily="34" charset="0"/>
                <a:sym typeface="Symbol" panose="05050102010706020507" pitchFamily="18" charset="2"/>
              </a:rPr>
              <a:t>)</a:t>
            </a:r>
            <a:r>
              <a:rPr lang="en-US" sz="2000" dirty="0" smtClean="0">
                <a:cs typeface="Arial" pitchFamily="34" charset="0"/>
                <a:sym typeface="Symbol" panose="05050102010706020507" pitchFamily="18" charset="2"/>
              </a:rPr>
              <a:t>, T(u,v1+v2)= T(u,v1)+T(u,v2). </a:t>
            </a:r>
            <a:r>
              <a:rPr lang="en-US" sz="2000" dirty="0" err="1" smtClean="0">
                <a:cs typeface="Arial" pitchFamily="34" charset="0"/>
                <a:sym typeface="Symbol" panose="05050102010706020507" pitchFamily="18" charset="2"/>
              </a:rPr>
              <a:t>Tương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tư</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với</a:t>
            </a:r>
            <a:r>
              <a:rPr lang="en-US" sz="2000" dirty="0" smtClean="0">
                <a:cs typeface="Arial" pitchFamily="34" charset="0"/>
                <a:sym typeface="Symbol" panose="05050102010706020507" pitchFamily="18" charset="2"/>
              </a:rPr>
              <a:t> S</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smtClean="0">
                <a:cs typeface="Arial" pitchFamily="34" charset="0"/>
                <a:sym typeface="Symbol" panose="05050102010706020507" pitchFamily="18" charset="2"/>
              </a:rPr>
              <a:t>T/S </a:t>
            </a:r>
            <a:r>
              <a:rPr lang="en-US" sz="2000" dirty="0" err="1" smtClean="0">
                <a:cs typeface="Arial" pitchFamily="34" charset="0"/>
                <a:sym typeface="Symbol" panose="05050102010706020507" pitchFamily="18" charset="2"/>
              </a:rPr>
              <a:t>thỏa</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điều</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kiện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biên</a:t>
            </a:r>
            <a:r>
              <a:rPr lang="en-US" sz="2000" dirty="0" smtClean="0">
                <a:cs typeface="Arial" pitchFamily="34" charset="0"/>
                <a:sym typeface="Symbol" panose="05050102010706020507" pitchFamily="18" charset="2"/>
              </a:rPr>
              <a:t> “1”/“0”: </a:t>
            </a:r>
            <a:r>
              <a:rPr lang="en-US" sz="2000" dirty="0">
                <a:cs typeface="Arial" pitchFamily="34" charset="0"/>
                <a:sym typeface="Symbol" panose="05050102010706020507" pitchFamily="18" charset="2"/>
              </a:rPr>
              <a:t></a:t>
            </a:r>
            <a:r>
              <a:rPr lang="en-US" sz="2000" dirty="0" smtClean="0">
                <a:cs typeface="Arial" pitchFamily="34" charset="0"/>
                <a:sym typeface="Symbol" panose="05050102010706020507" pitchFamily="18" charset="2"/>
              </a:rPr>
              <a:t>u</a:t>
            </a:r>
            <a:r>
              <a:rPr lang="en-US" sz="2000" dirty="0" smtClean="0">
                <a:cs typeface="Arial" pitchFamily="34" charset="0"/>
              </a:rPr>
              <a:t>[</a:t>
            </a:r>
            <a:r>
              <a:rPr lang="en-US" sz="2000" dirty="0">
                <a:cs typeface="Arial" pitchFamily="34" charset="0"/>
              </a:rPr>
              <a:t>0,1</a:t>
            </a:r>
            <a:r>
              <a:rPr lang="en-US" sz="2000" dirty="0" smtClean="0">
                <a:cs typeface="Arial" pitchFamily="34" charset="0"/>
              </a:rPr>
              <a:t>]: </a:t>
            </a:r>
            <a:r>
              <a:rPr lang="en-US" sz="2000" dirty="0" smtClean="0">
                <a:cs typeface="Arial" pitchFamily="34" charset="0"/>
                <a:sym typeface="Symbol" panose="05050102010706020507" pitchFamily="18" charset="2"/>
              </a:rPr>
              <a:t>T(u,1)=S(u,0)=u</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Nghịch</a:t>
            </a:r>
            <a:r>
              <a:rPr lang="en-US" sz="2000" dirty="0" smtClean="0">
                <a:cs typeface="Arial" pitchFamily="34" charset="0"/>
              </a:rPr>
              <a:t> </a:t>
            </a:r>
            <a:r>
              <a:rPr lang="en-US" sz="2000" dirty="0" err="1">
                <a:cs typeface="Arial" pitchFamily="34" charset="0"/>
              </a:rPr>
              <a:t>đảo</a:t>
            </a:r>
            <a:r>
              <a:rPr lang="en-US" sz="2000" dirty="0">
                <a:cs typeface="Arial" pitchFamily="34" charset="0"/>
              </a:rPr>
              <a:t> (</a:t>
            </a:r>
            <a:r>
              <a:rPr lang="en-US" sz="2000" dirty="0" err="1">
                <a:cs typeface="Arial" pitchFamily="34" charset="0"/>
              </a:rPr>
              <a:t>negator</a:t>
            </a:r>
            <a:r>
              <a:rPr lang="en-US" sz="2000" dirty="0" smtClean="0">
                <a:cs typeface="Arial" pitchFamily="34" charset="0"/>
              </a:rPr>
              <a:t>) </a:t>
            </a:r>
            <a:r>
              <a:rPr lang="en-US" sz="2000" dirty="0">
                <a:cs typeface="Arial" pitchFamily="34" charset="0"/>
              </a:rPr>
              <a:t>I: [0,1</a:t>
            </a:r>
            <a:r>
              <a:rPr lang="en-US" sz="2000" dirty="0" smtClean="0">
                <a:cs typeface="Arial" pitchFamily="34" charset="0"/>
              </a:rPr>
              <a:t>]</a:t>
            </a:r>
            <a:r>
              <a:rPr lang="en-US" sz="2000" dirty="0" smtClean="0">
                <a:cs typeface="Arial" pitchFamily="34" charset="0"/>
                <a:sym typeface="Symbol" panose="05050102010706020507" pitchFamily="18" charset="2"/>
              </a:rPr>
              <a:t></a:t>
            </a:r>
            <a:r>
              <a:rPr lang="en-US" sz="2000" dirty="0">
                <a:cs typeface="Arial" pitchFamily="34" charset="0"/>
              </a:rPr>
              <a:t>[0,1</a:t>
            </a:r>
            <a:r>
              <a:rPr lang="en-US" sz="2000" dirty="0" smtClean="0">
                <a:cs typeface="Arial" pitchFamily="34" charset="0"/>
              </a:rPr>
              <a:t>]: </a:t>
            </a:r>
            <a:r>
              <a:rPr lang="en-US" sz="2000" dirty="0" err="1" smtClean="0">
                <a:cs typeface="Arial" pitchFamily="34" charset="0"/>
              </a:rPr>
              <a:t>giảm</a:t>
            </a:r>
            <a:r>
              <a:rPr lang="en-US" sz="2000" dirty="0" smtClean="0">
                <a:cs typeface="Arial" pitchFamily="34" charset="0"/>
              </a:rPr>
              <a:t>, N(1)=0, N(0)=1, </a:t>
            </a:r>
            <a:r>
              <a:rPr lang="en-US" sz="2000" b="1" dirty="0" smtClean="0">
                <a:solidFill>
                  <a:srgbClr val="D60093"/>
                </a:solidFill>
                <a:cs typeface="Arial" pitchFamily="34" charset="0"/>
              </a:rPr>
              <a:t>1-x</a:t>
            </a:r>
            <a:endParaRPr lang="en-US" sz="2000" b="1" dirty="0">
              <a:solidFill>
                <a:srgbClr val="D60093"/>
              </a:solidFill>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Kéo</a:t>
            </a:r>
            <a:r>
              <a:rPr lang="en-US" sz="2000" dirty="0" smtClean="0">
                <a:cs typeface="Arial" pitchFamily="34" charset="0"/>
              </a:rPr>
              <a:t> </a:t>
            </a:r>
            <a:r>
              <a:rPr lang="en-US" sz="2000" dirty="0" err="1" smtClean="0">
                <a:cs typeface="Arial" pitchFamily="34" charset="0"/>
              </a:rPr>
              <a:t>theo</a:t>
            </a:r>
            <a:r>
              <a:rPr lang="en-US" sz="2000" dirty="0" smtClean="0">
                <a:cs typeface="Arial" pitchFamily="34" charset="0"/>
              </a:rPr>
              <a:t> I: [</a:t>
            </a:r>
            <a:r>
              <a:rPr lang="en-US" sz="2000" dirty="0">
                <a:cs typeface="Arial" pitchFamily="34" charset="0"/>
              </a:rPr>
              <a:t>0,1]</a:t>
            </a:r>
            <a:r>
              <a:rPr lang="en-US" sz="2000" dirty="0">
                <a:cs typeface="Arial" pitchFamily="34" charset="0"/>
                <a:sym typeface="Symbol" panose="05050102010706020507" pitchFamily="18" charset="2"/>
              </a:rPr>
              <a:t></a:t>
            </a:r>
            <a:r>
              <a:rPr lang="en-US" sz="2000" dirty="0">
                <a:cs typeface="Arial" pitchFamily="34" charset="0"/>
              </a:rPr>
              <a:t>[0,1]</a:t>
            </a:r>
            <a:r>
              <a:rPr lang="en-US" sz="2000" dirty="0">
                <a:cs typeface="Arial" pitchFamily="34" charset="0"/>
                <a:sym typeface="Symbol" panose="05050102010706020507" pitchFamily="18" charset="2"/>
              </a:rPr>
              <a:t></a:t>
            </a:r>
            <a:r>
              <a:rPr lang="en-US" sz="2000" dirty="0">
                <a:cs typeface="Arial" pitchFamily="34" charset="0"/>
              </a:rPr>
              <a:t>[0,1</a:t>
            </a:r>
            <a:r>
              <a:rPr lang="en-US" sz="2000" dirty="0" smtClean="0">
                <a:cs typeface="Arial" pitchFamily="34" charset="0"/>
              </a:rPr>
              <a:t>]:</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smtClean="0">
                <a:cs typeface="Arial" pitchFamily="34" charset="0"/>
              </a:rPr>
              <a:t>I </a:t>
            </a:r>
            <a:r>
              <a:rPr lang="en-US" sz="2000" dirty="0" err="1" smtClean="0">
                <a:cs typeface="Arial" pitchFamily="34" charset="0"/>
              </a:rPr>
              <a:t>giảm</a:t>
            </a:r>
            <a:r>
              <a:rPr lang="en-US" sz="2000" dirty="0" smtClean="0">
                <a:cs typeface="Arial" pitchFamily="34" charset="0"/>
              </a:rPr>
              <a:t> </a:t>
            </a:r>
            <a:r>
              <a:rPr lang="en-US" sz="2000" dirty="0" err="1" smtClean="0">
                <a:cs typeface="Arial" pitchFamily="34" charset="0"/>
              </a:rPr>
              <a:t>theo</a:t>
            </a:r>
            <a:r>
              <a:rPr lang="en-US" sz="2000" dirty="0" smtClean="0">
                <a:cs typeface="Arial" pitchFamily="34" charset="0"/>
              </a:rPr>
              <a:t> </a:t>
            </a:r>
            <a:r>
              <a:rPr lang="en-US" sz="2000" dirty="0" err="1" smtClean="0">
                <a:cs typeface="Arial" pitchFamily="34" charset="0"/>
              </a:rPr>
              <a:t>đối</a:t>
            </a:r>
            <a:r>
              <a:rPr lang="en-US" sz="2000" dirty="0" smtClean="0">
                <a:cs typeface="Arial" pitchFamily="34" charset="0"/>
              </a:rPr>
              <a:t> </a:t>
            </a:r>
            <a:r>
              <a:rPr lang="en-US" sz="2000" dirty="0" err="1" smtClean="0">
                <a:cs typeface="Arial" pitchFamily="34" charset="0"/>
              </a:rPr>
              <a:t>sô</a:t>
            </a:r>
            <a:r>
              <a:rPr lang="en-US" sz="2000" dirty="0" smtClean="0">
                <a:cs typeface="Arial" pitchFamily="34" charset="0"/>
              </a:rPr>
              <a:t>́ </a:t>
            </a:r>
            <a:r>
              <a:rPr lang="en-US" sz="2000" dirty="0" err="1" smtClean="0">
                <a:cs typeface="Arial" pitchFamily="34" charset="0"/>
              </a:rPr>
              <a:t>thư</a:t>
            </a:r>
            <a:r>
              <a:rPr lang="en-US" sz="2000" dirty="0" smtClean="0">
                <a:cs typeface="Arial" pitchFamily="34" charset="0"/>
              </a:rPr>
              <a:t>́ </a:t>
            </a:r>
            <a:r>
              <a:rPr lang="en-US" sz="2000" dirty="0" err="1" smtClean="0">
                <a:cs typeface="Arial" pitchFamily="34" charset="0"/>
              </a:rPr>
              <a:t>nhất</a:t>
            </a:r>
            <a:r>
              <a:rPr lang="en-US" sz="2000" dirty="0" smtClean="0">
                <a:cs typeface="Arial" pitchFamily="34" charset="0"/>
              </a:rPr>
              <a:t> </a:t>
            </a:r>
            <a:r>
              <a:rPr lang="en-US" sz="2000" dirty="0" err="1" smtClean="0">
                <a:cs typeface="Arial" pitchFamily="34" charset="0"/>
              </a:rPr>
              <a:t>va</a:t>
            </a:r>
            <a:r>
              <a:rPr lang="en-US" sz="2000" dirty="0" smtClean="0">
                <a:cs typeface="Arial" pitchFamily="34" charset="0"/>
              </a:rPr>
              <a:t>̀ </a:t>
            </a:r>
            <a:r>
              <a:rPr lang="en-US" sz="2000" dirty="0" err="1" smtClean="0">
                <a:cs typeface="Arial" pitchFamily="34" charset="0"/>
              </a:rPr>
              <a:t>tăng</a:t>
            </a:r>
            <a:r>
              <a:rPr lang="en-US" sz="2000" dirty="0" smtClean="0">
                <a:cs typeface="Arial" pitchFamily="34" charset="0"/>
              </a:rPr>
              <a:t> </a:t>
            </a:r>
            <a:r>
              <a:rPr lang="en-US" sz="2000" dirty="0" err="1" smtClean="0">
                <a:cs typeface="Arial" pitchFamily="34" charset="0"/>
              </a:rPr>
              <a:t>theo</a:t>
            </a:r>
            <a:r>
              <a:rPr lang="en-US" sz="2000" dirty="0" smtClean="0">
                <a:cs typeface="Arial" pitchFamily="34" charset="0"/>
              </a:rPr>
              <a:t> </a:t>
            </a:r>
            <a:r>
              <a:rPr lang="en-US" sz="2000" dirty="0" err="1" smtClean="0">
                <a:cs typeface="Arial" pitchFamily="34" charset="0"/>
              </a:rPr>
              <a:t>đối</a:t>
            </a:r>
            <a:r>
              <a:rPr lang="en-US" sz="2000" dirty="0" smtClean="0">
                <a:cs typeface="Arial" pitchFamily="34" charset="0"/>
              </a:rPr>
              <a:t> </a:t>
            </a:r>
            <a:r>
              <a:rPr lang="en-US" sz="2000" dirty="0" err="1" smtClean="0">
                <a:cs typeface="Arial" pitchFamily="34" charset="0"/>
              </a:rPr>
              <a:t>sô</a:t>
            </a:r>
            <a:r>
              <a:rPr lang="en-US" sz="2000" dirty="0" smtClean="0">
                <a:cs typeface="Arial" pitchFamily="34" charset="0"/>
              </a:rPr>
              <a:t>́ </a:t>
            </a:r>
            <a:r>
              <a:rPr lang="en-US" sz="2000" dirty="0" err="1" smtClean="0">
                <a:cs typeface="Arial" pitchFamily="34" charset="0"/>
              </a:rPr>
              <a:t>thư</a:t>
            </a:r>
            <a:r>
              <a:rPr lang="en-US" sz="2000" dirty="0" smtClean="0">
                <a:cs typeface="Arial" pitchFamily="34" charset="0"/>
              </a:rPr>
              <a:t>́ </a:t>
            </a:r>
            <a:r>
              <a:rPr lang="en-US" sz="2000" dirty="0" err="1" smtClean="0">
                <a:cs typeface="Arial" pitchFamily="34" charset="0"/>
              </a:rPr>
              <a:t>hai</a:t>
            </a:r>
            <a:endParaRPr lang="en-US" sz="2000" dirty="0" smtClean="0">
              <a:cs typeface="Arial" pitchFamily="34" charset="0"/>
            </a:endParaRP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smtClean="0">
                <a:cs typeface="Arial" pitchFamily="34" charset="0"/>
              </a:rPr>
              <a:t>I </a:t>
            </a:r>
            <a:r>
              <a:rPr lang="en-US" sz="2000" dirty="0" err="1" smtClean="0">
                <a:cs typeface="Arial" pitchFamily="34" charset="0"/>
              </a:rPr>
              <a:t>thỏa</a:t>
            </a:r>
            <a:r>
              <a:rPr lang="en-US" sz="2000" dirty="0" smtClean="0">
                <a:cs typeface="Arial" pitchFamily="34" charset="0"/>
              </a:rPr>
              <a:t> </a:t>
            </a:r>
            <a:r>
              <a:rPr lang="en-US" sz="2000" dirty="0" err="1" smtClean="0">
                <a:cs typeface="Arial" pitchFamily="34" charset="0"/>
              </a:rPr>
              <a:t>các</a:t>
            </a:r>
            <a:r>
              <a:rPr lang="en-US" sz="2000" dirty="0" smtClean="0">
                <a:cs typeface="Arial" pitchFamily="34" charset="0"/>
              </a:rPr>
              <a:t> </a:t>
            </a:r>
            <a:r>
              <a:rPr lang="en-US" sz="2000" dirty="0" err="1" smtClean="0">
                <a:cs typeface="Arial" pitchFamily="34" charset="0"/>
              </a:rPr>
              <a:t>điều</a:t>
            </a:r>
            <a:r>
              <a:rPr lang="en-US" sz="2000" dirty="0" smtClean="0">
                <a:cs typeface="Arial" pitchFamily="34" charset="0"/>
              </a:rPr>
              <a:t> </a:t>
            </a:r>
            <a:r>
              <a:rPr lang="en-US" sz="2000" dirty="0" err="1" smtClean="0">
                <a:cs typeface="Arial" pitchFamily="34" charset="0"/>
              </a:rPr>
              <a:t>kiện</a:t>
            </a:r>
            <a:r>
              <a:rPr lang="en-US" sz="2000" dirty="0" smtClean="0">
                <a:cs typeface="Arial" pitchFamily="34" charset="0"/>
              </a:rPr>
              <a:t> </a:t>
            </a:r>
            <a:r>
              <a:rPr lang="en-US" sz="2000" dirty="0" err="1" smtClean="0">
                <a:cs typeface="Arial" pitchFamily="34" charset="0"/>
              </a:rPr>
              <a:t>biên</a:t>
            </a:r>
            <a:r>
              <a:rPr lang="en-US" sz="2000" dirty="0" smtClean="0">
                <a:cs typeface="Arial" pitchFamily="34" charset="0"/>
              </a:rPr>
              <a:t>: I(1,0)=0, I(1,1)=I(1,0)=I(0,0)=1</a:t>
            </a:r>
            <a:endParaRPr lang="en-US" sz="2000" dirty="0">
              <a:cs typeface="Arial" pitchFamily="34"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4808285-1539-4A11-BAB1-BD46E7695A67}" type="slidenum">
              <a:rPr lang="en-US" altLang="en-US" sz="1000" smtClean="0"/>
              <a:pPr>
                <a:spcBef>
                  <a:spcPct val="0"/>
                </a:spcBef>
                <a:buClrTx/>
                <a:buSzTx/>
                <a:buFontTx/>
                <a:buNone/>
              </a:pPr>
              <a:t>20</a:t>
            </a:fld>
            <a:endParaRPr lang="en-US" altLang="en-US" sz="1000" smtClean="0"/>
          </a:p>
        </p:txBody>
      </p:sp>
    </p:spTree>
    <p:extLst>
      <p:ext uri="{BB962C8B-B14F-4D97-AF65-F5344CB8AC3E}">
        <p14:creationId xmlns:p14="http://schemas.microsoft.com/office/powerpoint/2010/main" val="1446233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76200"/>
            <a:ext cx="8229600" cy="457200"/>
          </a:xfrm>
        </p:spPr>
        <p:txBody>
          <a:bodyPr/>
          <a:lstStyle/>
          <a:p>
            <a:pPr eaLnBrk="1" hangingPunct="1"/>
            <a:r>
              <a:rPr lang="en-US" altLang="en-US" sz="3200" smtClean="0">
                <a:solidFill>
                  <a:srgbClr val="C00000"/>
                </a:solidFill>
              </a:rPr>
              <a:t>Toán tử trên tập mờ</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1295400"/>
            <a:ext cx="8229600" cy="4191000"/>
          </a:xfrm>
        </p:spPr>
        <p:txBody>
          <a:bodyPr/>
          <a:lstStyle/>
          <a:p>
            <a:pPr eaLnBrk="1" hangingPunct="1">
              <a:spcBef>
                <a:spcPts val="0"/>
              </a:spcBef>
              <a:defRPr/>
            </a:pPr>
            <a:r>
              <a:rPr lang="en-US" sz="2800" b="1" dirty="0" err="1" smtClean="0">
                <a:solidFill>
                  <a:srgbClr val="D60093"/>
                </a:solidFill>
              </a:rPr>
              <a:t>Một</a:t>
            </a:r>
            <a:r>
              <a:rPr lang="en-US" sz="2800" b="1" dirty="0" smtClean="0">
                <a:solidFill>
                  <a:srgbClr val="D60093"/>
                </a:solidFill>
              </a:rPr>
              <a:t> </a:t>
            </a:r>
            <a:r>
              <a:rPr lang="en-US" sz="2800" b="1" dirty="0" err="1" smtClean="0">
                <a:solidFill>
                  <a:srgbClr val="D60093"/>
                </a:solidFill>
              </a:rPr>
              <a:t>sô</a:t>
            </a:r>
            <a:r>
              <a:rPr lang="en-US" sz="2800" b="1" dirty="0" smtClean="0">
                <a:solidFill>
                  <a:srgbClr val="D60093"/>
                </a:solidFill>
              </a:rPr>
              <a:t>́ </a:t>
            </a:r>
            <a:r>
              <a:rPr lang="en-US" sz="2800" b="1" dirty="0" err="1" smtClean="0">
                <a:solidFill>
                  <a:srgbClr val="D60093"/>
                </a:solidFill>
              </a:rPr>
              <a:t>chuẩn</a:t>
            </a:r>
            <a:r>
              <a:rPr lang="en-US" sz="2800" b="1" dirty="0" smtClean="0">
                <a:solidFill>
                  <a:srgbClr val="D60093"/>
                </a:solidFill>
              </a:rPr>
              <a:t> </a:t>
            </a:r>
            <a:r>
              <a:rPr lang="en-US" sz="2800" b="1" dirty="0" err="1" smtClean="0">
                <a:solidFill>
                  <a:srgbClr val="D60093"/>
                </a:solidFill>
              </a:rPr>
              <a:t>điển</a:t>
            </a:r>
            <a:r>
              <a:rPr lang="en-US" sz="2800" b="1" dirty="0" smtClean="0">
                <a:solidFill>
                  <a:srgbClr val="D60093"/>
                </a:solidFill>
              </a:rPr>
              <a:t> </a:t>
            </a:r>
            <a:r>
              <a:rPr lang="en-US" sz="2800" b="1" dirty="0" err="1" smtClean="0">
                <a:solidFill>
                  <a:srgbClr val="D60093"/>
                </a:solidFill>
              </a:rPr>
              <a:t>hình</a:t>
            </a:r>
            <a:endParaRPr lang="en-US" sz="2800" b="1" dirty="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sym typeface="Symbol"/>
              </a:rPr>
              <a:t>Chuẩn-t</a:t>
            </a:r>
            <a:r>
              <a:rPr lang="en-US" sz="2000" dirty="0" smtClean="0">
                <a:sym typeface="Symbol"/>
              </a:rPr>
              <a:t>: </a:t>
            </a:r>
            <a:r>
              <a:rPr lang="en-US" sz="2000" b="1" dirty="0" smtClean="0">
                <a:solidFill>
                  <a:srgbClr val="D60093"/>
                </a:solidFill>
                <a:sym typeface="Symbol"/>
              </a:rPr>
              <a:t>min (</a:t>
            </a:r>
            <a:r>
              <a:rPr lang="en-US" sz="2000" b="1" dirty="0" err="1" smtClean="0">
                <a:solidFill>
                  <a:srgbClr val="D60093"/>
                </a:solidFill>
                <a:sym typeface="Symbol"/>
              </a:rPr>
              <a:t>u,v</a:t>
            </a:r>
            <a:r>
              <a:rPr lang="en-US" sz="2000" b="1" dirty="0" smtClean="0">
                <a:solidFill>
                  <a:srgbClr val="D60093"/>
                </a:solidFill>
                <a:sym typeface="Symbol"/>
              </a:rPr>
              <a:t>)</a:t>
            </a:r>
            <a:r>
              <a:rPr lang="en-US" sz="2000" dirty="0" smtClean="0">
                <a:sym typeface="Symbol"/>
              </a:rPr>
              <a:t>, </a:t>
            </a:r>
            <a:r>
              <a:rPr lang="en-US" sz="2000" dirty="0" err="1" smtClean="0">
                <a:sym typeface="Symbol"/>
              </a:rPr>
              <a:t>tích</a:t>
            </a:r>
            <a:r>
              <a:rPr lang="en-US" sz="2000" b="1" dirty="0" smtClean="0">
                <a:sym typeface="Symbol"/>
              </a:rPr>
              <a:t> </a:t>
            </a:r>
            <a:r>
              <a:rPr lang="en-US" sz="2000" b="1" dirty="0" smtClean="0">
                <a:solidFill>
                  <a:srgbClr val="D60093"/>
                </a:solidFill>
                <a:sym typeface="Symbol"/>
              </a:rPr>
              <a:t>u*v</a:t>
            </a:r>
            <a:r>
              <a:rPr lang="en-US" sz="2000" b="1" dirty="0" smtClean="0">
                <a:sym typeface="Symbol"/>
              </a:rPr>
              <a:t>,</a:t>
            </a:r>
            <a:r>
              <a:rPr lang="en-US" sz="2000" dirty="0" smtClean="0">
                <a:sym typeface="Symbol"/>
              </a:rPr>
              <a:t> </a:t>
            </a:r>
            <a:r>
              <a:rPr lang="en-US" sz="2000" dirty="0" err="1" smtClean="0">
                <a:sym typeface="Symbol"/>
              </a:rPr>
              <a:t>chuẩn</a:t>
            </a:r>
            <a:r>
              <a:rPr lang="en-US" sz="2000" dirty="0" smtClean="0">
                <a:sym typeface="Symbol"/>
              </a:rPr>
              <a:t> t </a:t>
            </a:r>
            <a:r>
              <a:rPr lang="en-US" sz="2000" dirty="0" err="1" smtClean="0">
                <a:sym typeface="Symbol"/>
              </a:rPr>
              <a:t>Lukasewic</a:t>
            </a:r>
            <a:r>
              <a:rPr lang="en-US" sz="2000" dirty="0" smtClean="0">
                <a:sym typeface="Symbol"/>
              </a:rPr>
              <a:t> </a:t>
            </a:r>
            <a:r>
              <a:rPr lang="en-US" sz="2000" b="1" dirty="0" smtClean="0">
                <a:solidFill>
                  <a:srgbClr val="D60093"/>
                </a:solidFill>
                <a:sym typeface="Symbol"/>
              </a:rPr>
              <a:t>max (0, u+v-1)</a:t>
            </a:r>
            <a:r>
              <a:rPr lang="en-US" sz="2000" dirty="0" smtClean="0">
                <a:sym typeface="Symbol"/>
              </a:rPr>
              <a:t>. </a:t>
            </a:r>
            <a:r>
              <a:rPr lang="en-US" sz="2000" u="sng" dirty="0" smtClean="0">
                <a:sym typeface="Symbol"/>
              </a:rPr>
              <a:t>min (</a:t>
            </a:r>
            <a:r>
              <a:rPr lang="en-US" sz="2000" u="sng" dirty="0" err="1" smtClean="0">
                <a:sym typeface="Symbol"/>
              </a:rPr>
              <a:t>u,v</a:t>
            </a:r>
            <a:r>
              <a:rPr lang="en-US" sz="2000" u="sng" dirty="0" smtClean="0">
                <a:sym typeface="Symbol"/>
              </a:rPr>
              <a:t>)</a:t>
            </a:r>
            <a:r>
              <a:rPr lang="en-US" sz="2000" dirty="0" smtClean="0">
                <a:sym typeface="Symbol"/>
              </a:rPr>
              <a:t> là </a:t>
            </a:r>
            <a:r>
              <a:rPr lang="en-US" sz="2000" dirty="0" err="1" smtClean="0">
                <a:sym typeface="Symbol"/>
              </a:rPr>
              <a:t>chuẩn</a:t>
            </a:r>
            <a:r>
              <a:rPr lang="en-US" sz="2000" dirty="0" smtClean="0">
                <a:sym typeface="Symbol"/>
              </a:rPr>
              <a:t> t </a:t>
            </a:r>
            <a:r>
              <a:rPr lang="en-US" sz="2000" dirty="0" err="1" smtClean="0">
                <a:sym typeface="Symbol"/>
              </a:rPr>
              <a:t>lớn</a:t>
            </a:r>
            <a:r>
              <a:rPr lang="en-US" sz="2000" dirty="0" smtClean="0">
                <a:sym typeface="Symbol"/>
              </a:rPr>
              <a:t> </a:t>
            </a:r>
            <a:r>
              <a:rPr lang="en-US" sz="2000" dirty="0" err="1" smtClean="0">
                <a:sym typeface="Symbol"/>
              </a:rPr>
              <a:t>nhất</a:t>
            </a:r>
            <a:r>
              <a:rPr lang="en-US" sz="2000" dirty="0" smtClean="0">
                <a:sym typeface="Symbol"/>
              </a:rPr>
              <a:t>. </a:t>
            </a:r>
            <a:r>
              <a:rPr lang="en-US" sz="2000" dirty="0" err="1" smtClean="0">
                <a:sym typeface="Symbol"/>
              </a:rPr>
              <a:t>Định</a:t>
            </a:r>
            <a:r>
              <a:rPr lang="en-US" sz="2000" dirty="0" smtClean="0">
                <a:sym typeface="Symbol"/>
              </a:rPr>
              <a:t> </a:t>
            </a:r>
            <a:r>
              <a:rPr lang="en-US" sz="2000" dirty="0" err="1" smtClean="0">
                <a:sym typeface="Symbol"/>
              </a:rPr>
              <a:t>nghĩa</a:t>
            </a:r>
            <a:r>
              <a:rPr lang="en-US" sz="2000" dirty="0" smtClean="0">
                <a:sym typeface="Symbol"/>
              </a:rPr>
              <a:t> </a:t>
            </a:r>
            <a:r>
              <a:rPr lang="en-US" sz="2000" b="1" dirty="0" err="1" smtClean="0">
                <a:solidFill>
                  <a:srgbClr val="D60093"/>
                </a:solidFill>
                <a:sym typeface="Symbol"/>
              </a:rPr>
              <a:t>giao</a:t>
            </a:r>
            <a:r>
              <a:rPr lang="en-US" sz="2000" b="1" dirty="0" smtClean="0">
                <a:solidFill>
                  <a:srgbClr val="D60093"/>
                </a:solidFill>
                <a:sym typeface="Symbol"/>
              </a:rPr>
              <a:t> </a:t>
            </a:r>
            <a:r>
              <a:rPr lang="en-US" sz="2000" b="1" dirty="0" err="1" smtClean="0">
                <a:solidFill>
                  <a:srgbClr val="D60093"/>
                </a:solidFill>
                <a:sym typeface="Symbol"/>
              </a:rPr>
              <a:t>của</a:t>
            </a:r>
            <a:r>
              <a:rPr lang="en-US" sz="2000" b="1" dirty="0" smtClean="0">
                <a:solidFill>
                  <a:srgbClr val="D60093"/>
                </a:solidFill>
                <a:sym typeface="Symbol"/>
              </a:rPr>
              <a:t> </a:t>
            </a:r>
            <a:r>
              <a:rPr lang="en-US" sz="2000" b="1" dirty="0" err="1" smtClean="0">
                <a:solidFill>
                  <a:srgbClr val="D60093"/>
                </a:solidFill>
                <a:sym typeface="Symbol"/>
              </a:rPr>
              <a:t>hai</a:t>
            </a:r>
            <a:r>
              <a:rPr lang="en-US" sz="2000" b="1" dirty="0" smtClean="0">
                <a:solidFill>
                  <a:srgbClr val="D60093"/>
                </a:solidFill>
                <a:sym typeface="Symbol"/>
              </a:rPr>
              <a:t> </a:t>
            </a:r>
            <a:r>
              <a:rPr lang="en-US" sz="2000" b="1" dirty="0" err="1" smtClean="0">
                <a:solidFill>
                  <a:srgbClr val="D60093"/>
                </a:solidFill>
                <a:sym typeface="Symbol"/>
              </a:rPr>
              <a:t>tập</a:t>
            </a:r>
            <a:r>
              <a:rPr lang="en-US" sz="2000" b="1" dirty="0" smtClean="0">
                <a:solidFill>
                  <a:srgbClr val="D60093"/>
                </a:solidFill>
                <a:sym typeface="Symbol"/>
              </a:rPr>
              <a:t> </a:t>
            </a:r>
            <a:r>
              <a:rPr lang="en-US" sz="2000" b="1" dirty="0" err="1" smtClean="0">
                <a:solidFill>
                  <a:srgbClr val="D60093"/>
                </a:solidFill>
                <a:sym typeface="Symbol"/>
              </a:rPr>
              <a:t>mơ</a:t>
            </a:r>
            <a:r>
              <a:rPr lang="en-US" sz="2000" b="1" dirty="0" smtClean="0">
                <a:solidFill>
                  <a:srgbClr val="D60093"/>
                </a:solidFill>
                <a:sym typeface="Symbo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Cộng</a:t>
            </a:r>
            <a:r>
              <a:rPr lang="en-US" sz="2000" dirty="0" smtClean="0">
                <a:cs typeface="Arial" pitchFamily="34" charset="0"/>
              </a:rPr>
              <a:t> </a:t>
            </a:r>
            <a:r>
              <a:rPr lang="en-US" sz="2000" dirty="0" err="1" smtClean="0">
                <a:cs typeface="Arial" pitchFamily="34" charset="0"/>
              </a:rPr>
              <a:t>chuẩn-t</a:t>
            </a:r>
            <a:r>
              <a:rPr lang="en-US" sz="2000" dirty="0" smtClean="0">
                <a:cs typeface="Arial" pitchFamily="34" charset="0"/>
              </a:rPr>
              <a:t>: </a:t>
            </a:r>
            <a:r>
              <a:rPr lang="en-US" sz="2000" b="1" dirty="0" smtClean="0">
                <a:solidFill>
                  <a:srgbClr val="D60093"/>
                </a:solidFill>
                <a:cs typeface="Arial" pitchFamily="34" charset="0"/>
              </a:rPr>
              <a:t>max (</a:t>
            </a:r>
            <a:r>
              <a:rPr lang="en-US" sz="2000" b="1" dirty="0" err="1" smtClean="0">
                <a:solidFill>
                  <a:srgbClr val="D60093"/>
                </a:solidFill>
                <a:cs typeface="Arial" pitchFamily="34" charset="0"/>
              </a:rPr>
              <a:t>u,v</a:t>
            </a:r>
            <a:r>
              <a:rPr lang="en-US" sz="2000" b="1" dirty="0" smtClean="0">
                <a:solidFill>
                  <a:srgbClr val="D60093"/>
                </a:solidFill>
                <a:cs typeface="Arial" pitchFamily="34" charset="0"/>
              </a:rPr>
              <a:t>)</a:t>
            </a:r>
            <a:r>
              <a:rPr lang="en-US" sz="2000" dirty="0" smtClean="0">
                <a:cs typeface="Arial" pitchFamily="34" charset="0"/>
              </a:rPr>
              <a:t>, </a:t>
            </a:r>
            <a:r>
              <a:rPr lang="en-US" sz="2000" dirty="0" err="1" smtClean="0">
                <a:cs typeface="Arial" pitchFamily="34" charset="0"/>
              </a:rPr>
              <a:t>tổng</a:t>
            </a:r>
            <a:r>
              <a:rPr lang="en-US" sz="2000" dirty="0" smtClean="0">
                <a:cs typeface="Arial" pitchFamily="34" charset="0"/>
              </a:rPr>
              <a:t> </a:t>
            </a:r>
            <a:r>
              <a:rPr lang="en-US" sz="2000" dirty="0" err="1" smtClean="0">
                <a:cs typeface="Arial" pitchFamily="34" charset="0"/>
              </a:rPr>
              <a:t>xác</a:t>
            </a:r>
            <a:r>
              <a:rPr lang="en-US" sz="2000" dirty="0" smtClean="0">
                <a:cs typeface="Arial" pitchFamily="34" charset="0"/>
              </a:rPr>
              <a:t> </a:t>
            </a:r>
            <a:r>
              <a:rPr lang="en-US" sz="2000" dirty="0" err="1" smtClean="0">
                <a:cs typeface="Arial" pitchFamily="34" charset="0"/>
              </a:rPr>
              <a:t>xuất</a:t>
            </a:r>
            <a:r>
              <a:rPr lang="en-US" sz="2000" dirty="0" smtClean="0">
                <a:cs typeface="Arial" pitchFamily="34" charset="0"/>
              </a:rPr>
              <a:t> </a:t>
            </a:r>
            <a:r>
              <a:rPr lang="en-US" sz="2000" b="1" dirty="0" err="1" smtClean="0">
                <a:solidFill>
                  <a:srgbClr val="D60093"/>
                </a:solidFill>
                <a:cs typeface="Arial" pitchFamily="34" charset="0"/>
              </a:rPr>
              <a:t>u+v-u</a:t>
            </a:r>
            <a:r>
              <a:rPr lang="en-US" sz="2000" b="1" dirty="0" smtClean="0">
                <a:solidFill>
                  <a:srgbClr val="D60093"/>
                </a:solidFill>
                <a:cs typeface="Arial" pitchFamily="34" charset="0"/>
              </a:rPr>
              <a:t>*v</a:t>
            </a:r>
            <a:r>
              <a:rPr lang="en-US" sz="2000" dirty="0" smtClean="0">
                <a:cs typeface="Arial" pitchFamily="34" charset="0"/>
              </a:rPr>
              <a:t>, </a:t>
            </a:r>
            <a:r>
              <a:rPr lang="en-US" sz="2000" dirty="0" err="1" smtClean="0">
                <a:cs typeface="Arial" pitchFamily="34" charset="0"/>
              </a:rPr>
              <a:t>cộng</a:t>
            </a:r>
            <a:r>
              <a:rPr lang="en-US" sz="2000" dirty="0" smtClean="0">
                <a:cs typeface="Arial" pitchFamily="34" charset="0"/>
              </a:rPr>
              <a:t> </a:t>
            </a:r>
            <a:r>
              <a:rPr lang="en-US" sz="2000" dirty="0" err="1" smtClean="0">
                <a:sym typeface="Symbol"/>
              </a:rPr>
              <a:t>chuẩn</a:t>
            </a:r>
            <a:r>
              <a:rPr lang="en-US" sz="2000" dirty="0" smtClean="0">
                <a:sym typeface="Symbol"/>
              </a:rPr>
              <a:t> </a:t>
            </a:r>
            <a:r>
              <a:rPr lang="en-US" sz="2000" dirty="0">
                <a:sym typeface="Symbol"/>
              </a:rPr>
              <a:t>t </a:t>
            </a:r>
            <a:r>
              <a:rPr lang="en-US" sz="2000" dirty="0" err="1">
                <a:sym typeface="Symbol"/>
              </a:rPr>
              <a:t>Lukasewic</a:t>
            </a:r>
            <a:r>
              <a:rPr lang="en-US" sz="2000" dirty="0">
                <a:sym typeface="Symbol"/>
              </a:rPr>
              <a:t> </a:t>
            </a:r>
            <a:r>
              <a:rPr lang="en-US" sz="2000" b="1" dirty="0" smtClean="0">
                <a:solidFill>
                  <a:srgbClr val="D60093"/>
                </a:solidFill>
                <a:sym typeface="Symbol"/>
              </a:rPr>
              <a:t>min (1, </a:t>
            </a:r>
            <a:r>
              <a:rPr lang="en-US" sz="2000" b="1" dirty="0" err="1" smtClean="0">
                <a:solidFill>
                  <a:srgbClr val="D60093"/>
                </a:solidFill>
                <a:sym typeface="Symbol"/>
              </a:rPr>
              <a:t>u+v</a:t>
            </a:r>
            <a:r>
              <a:rPr lang="en-US" sz="2000" b="1" dirty="0" smtClean="0">
                <a:solidFill>
                  <a:srgbClr val="D60093"/>
                </a:solidFill>
                <a:sym typeface="Symbol"/>
              </a:rPr>
              <a:t>).</a:t>
            </a:r>
            <a:r>
              <a:rPr lang="en-US" sz="2000" dirty="0" smtClean="0">
                <a:sym typeface="Symbol"/>
              </a:rPr>
              <a:t> </a:t>
            </a:r>
            <a:r>
              <a:rPr lang="en-US" sz="2000" u="sng" dirty="0" smtClean="0">
                <a:sym typeface="Symbol"/>
              </a:rPr>
              <a:t>max </a:t>
            </a:r>
            <a:r>
              <a:rPr lang="en-US" sz="2000" u="sng" dirty="0">
                <a:sym typeface="Symbol"/>
              </a:rPr>
              <a:t>(</a:t>
            </a:r>
            <a:r>
              <a:rPr lang="en-US" sz="2000" u="sng" dirty="0" err="1" smtClean="0">
                <a:sym typeface="Symbol"/>
              </a:rPr>
              <a:t>u,v</a:t>
            </a:r>
            <a:r>
              <a:rPr lang="en-US" sz="2000" u="sng" dirty="0" smtClean="0">
                <a:sym typeface="Symbol"/>
              </a:rPr>
              <a:t>)</a:t>
            </a:r>
            <a:r>
              <a:rPr lang="en-US" sz="2000" dirty="0" smtClean="0">
                <a:sym typeface="Symbol"/>
              </a:rPr>
              <a:t> </a:t>
            </a:r>
            <a:r>
              <a:rPr lang="en-US" sz="2000" dirty="0">
                <a:sym typeface="Symbol"/>
              </a:rPr>
              <a:t>là </a:t>
            </a:r>
            <a:r>
              <a:rPr lang="en-US" sz="2000" dirty="0" err="1" smtClean="0">
                <a:sym typeface="Symbol"/>
              </a:rPr>
              <a:t>cộng</a:t>
            </a:r>
            <a:r>
              <a:rPr lang="en-US" sz="2000" dirty="0" smtClean="0">
                <a:sym typeface="Symbol"/>
              </a:rPr>
              <a:t> </a:t>
            </a:r>
            <a:r>
              <a:rPr lang="en-US" sz="2000" dirty="0" err="1" smtClean="0">
                <a:sym typeface="Symbol"/>
              </a:rPr>
              <a:t>chuẩn-t</a:t>
            </a:r>
            <a:r>
              <a:rPr lang="en-US" sz="2000" dirty="0" smtClean="0">
                <a:sym typeface="Symbol"/>
              </a:rPr>
              <a:t> </a:t>
            </a:r>
            <a:r>
              <a:rPr lang="en-US" sz="2000" dirty="0" err="1" smtClean="0">
                <a:sym typeface="Symbol"/>
              </a:rPr>
              <a:t>nho</a:t>
            </a:r>
            <a:r>
              <a:rPr lang="en-US" sz="2000" dirty="0" smtClean="0">
                <a:sym typeface="Symbol"/>
              </a:rPr>
              <a:t>̉ </a:t>
            </a:r>
            <a:r>
              <a:rPr lang="en-US" sz="2000" dirty="0" err="1" smtClean="0">
                <a:sym typeface="Symbol"/>
              </a:rPr>
              <a:t>nhất</a:t>
            </a:r>
            <a:r>
              <a:rPr lang="en-US" sz="2000" dirty="0" smtClean="0">
                <a:sym typeface="Symbol"/>
              </a:rPr>
              <a:t>. </a:t>
            </a:r>
            <a:r>
              <a:rPr lang="en-US" sz="2000" dirty="0" err="1" smtClean="0">
                <a:sym typeface="Symbol"/>
              </a:rPr>
              <a:t>Định</a:t>
            </a:r>
            <a:r>
              <a:rPr lang="en-US" sz="2000" dirty="0" smtClean="0">
                <a:sym typeface="Symbol"/>
              </a:rPr>
              <a:t> </a:t>
            </a:r>
            <a:r>
              <a:rPr lang="en-US" sz="2000" dirty="0" err="1" smtClean="0">
                <a:sym typeface="Symbol"/>
              </a:rPr>
              <a:t>nghĩa</a:t>
            </a:r>
            <a:r>
              <a:rPr lang="en-US" sz="2000" dirty="0" smtClean="0">
                <a:sym typeface="Symbol"/>
              </a:rPr>
              <a:t> </a:t>
            </a:r>
            <a:r>
              <a:rPr lang="en-US" sz="2000" b="1" dirty="0" err="1" smtClean="0">
                <a:solidFill>
                  <a:srgbClr val="D60093"/>
                </a:solidFill>
                <a:sym typeface="Symbol"/>
              </a:rPr>
              <a:t>hợp</a:t>
            </a:r>
            <a:r>
              <a:rPr lang="en-US" sz="2000" b="1" dirty="0" smtClean="0">
                <a:solidFill>
                  <a:srgbClr val="D60093"/>
                </a:solidFill>
                <a:sym typeface="Symbol"/>
              </a:rPr>
              <a:t> </a:t>
            </a:r>
            <a:r>
              <a:rPr lang="en-US" sz="2000" b="1" dirty="0" err="1" smtClean="0">
                <a:solidFill>
                  <a:srgbClr val="D60093"/>
                </a:solidFill>
                <a:sym typeface="Symbol"/>
              </a:rPr>
              <a:t>của</a:t>
            </a:r>
            <a:r>
              <a:rPr lang="en-US" sz="2000" b="1" dirty="0" smtClean="0">
                <a:solidFill>
                  <a:srgbClr val="D60093"/>
                </a:solidFill>
                <a:sym typeface="Symbol"/>
              </a:rPr>
              <a:t> </a:t>
            </a:r>
            <a:r>
              <a:rPr lang="en-US" sz="2000" b="1" dirty="0" err="1" smtClean="0">
                <a:solidFill>
                  <a:srgbClr val="D60093"/>
                </a:solidFill>
                <a:sym typeface="Symbol"/>
              </a:rPr>
              <a:t>hai</a:t>
            </a:r>
            <a:r>
              <a:rPr lang="en-US" sz="2000" b="1" dirty="0" smtClean="0">
                <a:solidFill>
                  <a:srgbClr val="D60093"/>
                </a:solidFill>
                <a:sym typeface="Symbol"/>
              </a:rPr>
              <a:t> </a:t>
            </a:r>
            <a:r>
              <a:rPr lang="en-US" sz="2000" b="1" dirty="0" err="1" smtClean="0">
                <a:solidFill>
                  <a:srgbClr val="D60093"/>
                </a:solidFill>
                <a:sym typeface="Symbol"/>
              </a:rPr>
              <a:t>tập</a:t>
            </a:r>
            <a:r>
              <a:rPr lang="en-US" sz="2000" b="1" dirty="0" smtClean="0">
                <a:solidFill>
                  <a:srgbClr val="D60093"/>
                </a:solidFill>
                <a:sym typeface="Symbol"/>
              </a:rPr>
              <a:t> </a:t>
            </a:r>
            <a:r>
              <a:rPr lang="en-US" sz="2000" b="1" dirty="0" err="1" smtClean="0">
                <a:solidFill>
                  <a:srgbClr val="D60093"/>
                </a:solidFill>
                <a:sym typeface="Symbol"/>
              </a:rPr>
              <a:t>mơ</a:t>
            </a:r>
            <a:r>
              <a:rPr lang="en-US" sz="2000" b="1" dirty="0" smtClean="0">
                <a:solidFill>
                  <a:srgbClr val="D60093"/>
                </a:solidFill>
                <a:sym typeface="Symbol"/>
              </a:rPr>
              <a:t>̀</a:t>
            </a:r>
            <a:endParaRPr lang="en-US" sz="2000" b="1" dirty="0" smtClean="0">
              <a:solidFill>
                <a:srgbClr val="D60093"/>
              </a:solidFill>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t>Kéo</a:t>
            </a:r>
            <a:r>
              <a:rPr lang="en-US" sz="2000" dirty="0" smtClean="0"/>
              <a:t> </a:t>
            </a:r>
            <a:r>
              <a:rPr lang="en-US" sz="2000" dirty="0" err="1" smtClean="0"/>
              <a:t>theo</a:t>
            </a:r>
            <a:r>
              <a:rPr lang="en-US" sz="2000" dirty="0" smtClean="0"/>
              <a:t> </a:t>
            </a:r>
            <a:r>
              <a:rPr lang="en-US" sz="2000" dirty="0" err="1" smtClean="0">
                <a:sym typeface="Symbol"/>
              </a:rPr>
              <a:t>Lukasewic</a:t>
            </a:r>
            <a:r>
              <a:rPr lang="en-US" sz="2000" dirty="0" smtClean="0">
                <a:sym typeface="Symbol"/>
              </a:rPr>
              <a:t>: </a:t>
            </a:r>
            <a:r>
              <a:rPr lang="en-US" sz="2000" b="1" dirty="0" smtClean="0">
                <a:solidFill>
                  <a:srgbClr val="D60093"/>
                </a:solidFill>
                <a:sym typeface="Symbol"/>
              </a:rPr>
              <a:t>min (1, 1-x+y)</a:t>
            </a:r>
            <a:endParaRPr lang="en-US" sz="2000" b="1" dirty="0">
              <a:solidFill>
                <a:srgbClr val="D60093"/>
              </a:solidFill>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4808285-1539-4A11-BAB1-BD46E7695A67}" type="slidenum">
              <a:rPr lang="en-US" altLang="en-US" sz="1000" smtClean="0"/>
              <a:pPr>
                <a:spcBef>
                  <a:spcPct val="0"/>
                </a:spcBef>
                <a:buClrTx/>
                <a:buSzTx/>
                <a:buFontTx/>
                <a:buNone/>
              </a:pPr>
              <a:t>21</a:t>
            </a:fld>
            <a:endParaRPr lang="en-US" altLang="en-US" sz="1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Quan hệ dung sai (thứ lỗi)</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762000"/>
            <a:ext cx="8229600" cy="4191000"/>
          </a:xfrm>
        </p:spPr>
        <p:txBody>
          <a:bodyPr/>
          <a:lstStyle/>
          <a:p>
            <a:pPr eaLnBrk="1" hangingPunct="1">
              <a:spcBef>
                <a:spcPts val="0"/>
              </a:spcBef>
              <a:defRPr/>
            </a:pPr>
            <a:r>
              <a:rPr lang="en-US" sz="2800" b="1" dirty="0" err="1" smtClean="0">
                <a:solidFill>
                  <a:srgbClr val="D60093"/>
                </a:solidFill>
              </a:rPr>
              <a:t>Quan</a:t>
            </a:r>
            <a:r>
              <a:rPr lang="en-US" sz="2800" b="1" dirty="0" smtClean="0">
                <a:solidFill>
                  <a:srgbClr val="D60093"/>
                </a:solidFill>
              </a:rPr>
              <a:t> </a:t>
            </a:r>
            <a:r>
              <a:rPr lang="en-US" sz="2800" b="1" dirty="0" err="1" smtClean="0">
                <a:solidFill>
                  <a:srgbClr val="D60093"/>
                </a:solidFill>
              </a:rPr>
              <a:t>hê</a:t>
            </a:r>
            <a:r>
              <a:rPr lang="en-US" sz="2800" b="1" dirty="0" smtClean="0">
                <a:solidFill>
                  <a:srgbClr val="D60093"/>
                </a:solidFill>
              </a:rPr>
              <a:t>̣ </a:t>
            </a:r>
            <a:r>
              <a:rPr lang="en-US" sz="2800" b="1" dirty="0" err="1" smtClean="0">
                <a:solidFill>
                  <a:srgbClr val="D60093"/>
                </a:solidFill>
              </a:rPr>
              <a:t>mơ</a:t>
            </a:r>
            <a:r>
              <a:rPr lang="en-US" sz="2800" b="1" dirty="0" smtClean="0">
                <a:solidFill>
                  <a:srgbClr val="D60093"/>
                </a:solidFil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U, </a:t>
            </a:r>
            <a:r>
              <a:rPr lang="en-US" sz="2000" dirty="0">
                <a:cs typeface="Arial" pitchFamily="34" charset="0"/>
                <a:sym typeface="Symbol" panose="05050102010706020507" pitchFamily="18" charset="2"/>
              </a:rPr>
              <a:t>V</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hai</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tập</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bất</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ky</a:t>
            </a:r>
            <a:r>
              <a:rPr lang="en-US" sz="2000" dirty="0" smtClean="0">
                <a:cs typeface="Arial" pitchFamily="34" charset="0"/>
                <a:sym typeface="Symbol" panose="05050102010706020507" pitchFamily="18" charset="2"/>
              </a:rPr>
              <a:t>̀</a:t>
            </a: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Quan</a:t>
            </a:r>
            <a:r>
              <a:rPr lang="en-US" sz="2000" dirty="0" smtClean="0">
                <a:cs typeface="Arial" pitchFamily="34" charset="0"/>
              </a:rPr>
              <a:t> </a:t>
            </a:r>
            <a:r>
              <a:rPr lang="en-US" sz="2000" dirty="0" err="1" smtClean="0">
                <a:cs typeface="Arial" pitchFamily="34" charset="0"/>
              </a:rPr>
              <a:t>hê</a:t>
            </a:r>
            <a:r>
              <a:rPr lang="en-US" sz="2000" dirty="0" smtClean="0">
                <a:cs typeface="Arial" pitchFamily="34" charset="0"/>
              </a:rPr>
              <a:t>̣ </a:t>
            </a:r>
            <a:r>
              <a:rPr lang="en-US" sz="2000" dirty="0" err="1" smtClean="0">
                <a:cs typeface="Arial" pitchFamily="34" charset="0"/>
              </a:rPr>
              <a:t>mơ</a:t>
            </a:r>
            <a:r>
              <a:rPr lang="en-US" sz="2000" dirty="0" smtClean="0">
                <a:cs typeface="Arial" pitchFamily="34" charset="0"/>
              </a:rPr>
              <a:t>̀ </a:t>
            </a:r>
            <a:r>
              <a:rPr lang="en-US" sz="2000" dirty="0" err="1" smtClean="0">
                <a:cs typeface="Arial" pitchFamily="34" charset="0"/>
              </a:rPr>
              <a:t>của</a:t>
            </a:r>
            <a:r>
              <a:rPr lang="en-US" sz="2000" dirty="0" smtClean="0">
                <a:cs typeface="Arial" pitchFamily="34" charset="0"/>
              </a:rPr>
              <a:t> U </a:t>
            </a:r>
            <a:r>
              <a:rPr lang="en-US" sz="2000" dirty="0" err="1" smtClean="0">
                <a:cs typeface="Arial" pitchFamily="34" charset="0"/>
              </a:rPr>
              <a:t>va</a:t>
            </a:r>
            <a:r>
              <a:rPr lang="en-US" sz="2000" dirty="0" smtClean="0">
                <a:cs typeface="Arial" pitchFamily="34" charset="0"/>
              </a:rPr>
              <a:t>̀ V là </a:t>
            </a:r>
            <a:r>
              <a:rPr lang="en-US" sz="2000" dirty="0" err="1" smtClean="0">
                <a:cs typeface="Arial" pitchFamily="34" charset="0"/>
              </a:rPr>
              <a:t>hàm</a:t>
            </a:r>
            <a:r>
              <a:rPr lang="en-US" sz="2000" dirty="0" smtClean="0">
                <a:cs typeface="Arial" pitchFamily="34" charset="0"/>
              </a:rPr>
              <a:t> </a:t>
            </a:r>
            <a:r>
              <a:rPr lang="en-US" sz="2000" dirty="0" err="1" smtClean="0">
                <a:cs typeface="Arial" pitchFamily="34" charset="0"/>
              </a:rPr>
              <a:t>mơ</a:t>
            </a:r>
            <a:r>
              <a:rPr lang="en-US" sz="2000" dirty="0" smtClean="0">
                <a:cs typeface="Arial" pitchFamily="34" charset="0"/>
              </a:rPr>
              <a:t>̀ </a:t>
            </a:r>
            <a:r>
              <a:rPr lang="en-US" sz="2000" dirty="0" err="1" smtClean="0">
                <a:cs typeface="Arial" pitchFamily="34" charset="0"/>
              </a:rPr>
              <a:t>trên</a:t>
            </a:r>
            <a:r>
              <a:rPr lang="en-US" sz="2000" dirty="0" smtClean="0">
                <a:cs typeface="Arial" pitchFamily="34" charset="0"/>
              </a:rPr>
              <a:t> </a:t>
            </a:r>
            <a:r>
              <a:rPr lang="en-US" sz="2000" dirty="0">
                <a:cs typeface="Arial" pitchFamily="34" charset="0"/>
              </a:rPr>
              <a:t>U</a:t>
            </a:r>
            <a:r>
              <a:rPr lang="en-US" sz="2000" dirty="0">
                <a:cs typeface="Arial" pitchFamily="34" charset="0"/>
                <a:sym typeface="Symbol" panose="05050102010706020507" pitchFamily="18" charset="2"/>
              </a:rPr>
              <a:t>V </a:t>
            </a:r>
            <a:r>
              <a:rPr lang="en-US" sz="2000" dirty="0" smtClean="0">
                <a:cs typeface="Arial" pitchFamily="34" charset="0"/>
              </a:rPr>
              <a:t>: 	U</a:t>
            </a:r>
            <a:r>
              <a:rPr lang="en-US" sz="2000" dirty="0" smtClean="0">
                <a:cs typeface="Arial" pitchFamily="34" charset="0"/>
                <a:sym typeface="Symbol" panose="05050102010706020507" pitchFamily="18" charset="2"/>
              </a:rPr>
              <a:t>V[0,1]</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sym typeface="Symbol" panose="05050102010706020507" pitchFamily="18" charset="2"/>
              </a:rPr>
              <a:t>Quan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hê</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mơ</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hai</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ngôi</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trên</a:t>
            </a:r>
            <a:r>
              <a:rPr lang="en-US" sz="2000" dirty="0" smtClean="0">
                <a:cs typeface="Arial" pitchFamily="34" charset="0"/>
                <a:sym typeface="Symbol" panose="05050102010706020507" pitchFamily="18" charset="2"/>
              </a:rPr>
              <a:t> U là </a:t>
            </a:r>
            <a:r>
              <a:rPr lang="en-US" sz="2000" dirty="0" err="1" smtClean="0">
                <a:cs typeface="Arial" pitchFamily="34" charset="0"/>
                <a:sym typeface="Symbol" panose="05050102010706020507" pitchFamily="18" charset="2"/>
              </a:rPr>
              <a:t>hàm</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mơ</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trên</a:t>
            </a:r>
            <a:r>
              <a:rPr lang="en-US" sz="2000" dirty="0" smtClean="0">
                <a:cs typeface="Arial" pitchFamily="34" charset="0"/>
                <a:sym typeface="Symbol" panose="05050102010706020507" pitchFamily="18" charset="2"/>
              </a:rPr>
              <a:t> </a:t>
            </a:r>
            <a:r>
              <a:rPr lang="en-US" sz="2000" dirty="0">
                <a:cs typeface="Arial" pitchFamily="34" charset="0"/>
              </a:rPr>
              <a:t>U</a:t>
            </a:r>
            <a:r>
              <a:rPr lang="en-US" sz="2000" dirty="0">
                <a:cs typeface="Arial" pitchFamily="34" charset="0"/>
                <a:sym typeface="Symbol" panose="05050102010706020507" pitchFamily="18" charset="2"/>
              </a:rPr>
              <a:t>U </a:t>
            </a:r>
            <a:r>
              <a:rPr lang="en-US" sz="2000" dirty="0" smtClean="0">
                <a:cs typeface="Arial" pitchFamily="34" charset="0"/>
                <a:sym typeface="Symbol" panose="05050102010706020507" pitchFamily="18" charset="2"/>
              </a:rPr>
              <a:t>: 	</a:t>
            </a:r>
            <a:r>
              <a:rPr lang="en-US" sz="2000" dirty="0" smtClean="0">
                <a:cs typeface="Arial" pitchFamily="34" charset="0"/>
              </a:rPr>
              <a:t>U</a:t>
            </a:r>
            <a:r>
              <a:rPr lang="en-US" sz="2000" dirty="0" smtClean="0">
                <a:cs typeface="Arial" pitchFamily="34" charset="0"/>
                <a:sym typeface="Symbol" panose="05050102010706020507" pitchFamily="18" charset="2"/>
              </a:rPr>
              <a:t>U</a:t>
            </a:r>
            <a:r>
              <a:rPr lang="en-US" sz="2000" dirty="0">
                <a:cs typeface="Arial" pitchFamily="34" charset="0"/>
                <a:sym typeface="Symbol" panose="05050102010706020507" pitchFamily="18" charset="2"/>
              </a:rPr>
              <a:t>[0,1]</a:t>
            </a:r>
            <a:endParaRPr lang="en-US" sz="2000" dirty="0">
              <a:cs typeface="Arial" pitchFamily="34" charset="0"/>
            </a:endParaRPr>
          </a:p>
          <a:p>
            <a:pPr eaLnBrk="1" hangingPunct="1">
              <a:spcBef>
                <a:spcPts val="0"/>
              </a:spcBef>
              <a:defRPr/>
            </a:pPr>
            <a:r>
              <a:rPr lang="en-US" sz="2800" b="1" dirty="0" err="1" smtClean="0">
                <a:solidFill>
                  <a:srgbClr val="D60093"/>
                </a:solidFill>
              </a:rPr>
              <a:t>Quan</a:t>
            </a:r>
            <a:r>
              <a:rPr lang="en-US" sz="2800" b="1" dirty="0" smtClean="0">
                <a:solidFill>
                  <a:srgbClr val="D60093"/>
                </a:solidFill>
              </a:rPr>
              <a:t> </a:t>
            </a:r>
            <a:r>
              <a:rPr lang="en-US" sz="2800" b="1" dirty="0" err="1" smtClean="0">
                <a:solidFill>
                  <a:srgbClr val="D60093"/>
                </a:solidFill>
              </a:rPr>
              <a:t>hê</a:t>
            </a:r>
            <a:r>
              <a:rPr lang="en-US" sz="2800" b="1" dirty="0" smtClean="0">
                <a:solidFill>
                  <a:srgbClr val="D60093"/>
                </a:solidFill>
              </a:rPr>
              <a:t>̣ dung </a:t>
            </a:r>
            <a:r>
              <a:rPr lang="en-US" sz="2800" b="1" dirty="0" err="1" smtClean="0">
                <a:solidFill>
                  <a:srgbClr val="D60093"/>
                </a:solidFill>
              </a:rPr>
              <a:t>sai</a:t>
            </a:r>
            <a:r>
              <a:rPr lang="en-US" sz="2800" b="1" dirty="0" smtClean="0">
                <a:solidFill>
                  <a:srgbClr val="D60093"/>
                </a:solidFill>
              </a:rPr>
              <a:t> </a:t>
            </a:r>
            <a:r>
              <a:rPr lang="en-US" sz="2800" b="1" dirty="0" err="1" smtClean="0">
                <a:solidFill>
                  <a:srgbClr val="D60093"/>
                </a:solidFill>
              </a:rPr>
              <a:t>va</a:t>
            </a:r>
            <a:r>
              <a:rPr lang="en-US" sz="2800" b="1" dirty="0" smtClean="0">
                <a:solidFill>
                  <a:srgbClr val="D60093"/>
                </a:solidFill>
              </a:rPr>
              <a:t>̀ </a:t>
            </a:r>
            <a:r>
              <a:rPr lang="en-US" sz="2800" b="1" dirty="0" err="1" smtClean="0">
                <a:solidFill>
                  <a:srgbClr val="D60093"/>
                </a:solidFill>
              </a:rPr>
              <a:t>quan</a:t>
            </a:r>
            <a:r>
              <a:rPr lang="en-US" sz="2800" b="1" dirty="0" smtClean="0">
                <a:solidFill>
                  <a:srgbClr val="D60093"/>
                </a:solidFill>
              </a:rPr>
              <a:t> </a:t>
            </a:r>
            <a:r>
              <a:rPr lang="en-US" sz="2800" b="1" dirty="0" err="1" smtClean="0">
                <a:solidFill>
                  <a:srgbClr val="D60093"/>
                </a:solidFill>
              </a:rPr>
              <a:t>hê</a:t>
            </a:r>
            <a:r>
              <a:rPr lang="en-US" sz="2800" b="1" dirty="0" smtClean="0">
                <a:solidFill>
                  <a:srgbClr val="D60093"/>
                </a:solidFill>
              </a:rPr>
              <a:t>̣ </a:t>
            </a:r>
            <a:r>
              <a:rPr lang="en-US" sz="2800" b="1" dirty="0" err="1" smtClean="0">
                <a:solidFill>
                  <a:srgbClr val="D60093"/>
                </a:solidFill>
              </a:rPr>
              <a:t>tương</a:t>
            </a:r>
            <a:r>
              <a:rPr lang="en-US" sz="2800" b="1" dirty="0" smtClean="0">
                <a:solidFill>
                  <a:srgbClr val="D60093"/>
                </a:solidFill>
              </a:rPr>
              <a:t> </a:t>
            </a:r>
            <a:r>
              <a:rPr lang="en-US" sz="2800" b="1" dirty="0" err="1" smtClean="0">
                <a:solidFill>
                  <a:srgbClr val="D60093"/>
                </a:solidFill>
              </a:rPr>
              <a:t>tư</a:t>
            </a:r>
            <a:r>
              <a:rPr lang="en-US" sz="2800" b="1" dirty="0" smtClean="0">
                <a:solidFill>
                  <a:srgbClr val="D60093"/>
                </a:solidFill>
              </a:rPr>
              <a:t>̣</a:t>
            </a:r>
            <a:endParaRPr lang="en-US" sz="2800" b="1" dirty="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Quan</a:t>
            </a:r>
            <a:r>
              <a:rPr lang="en-US" sz="2000" dirty="0" smtClean="0">
                <a:cs typeface="Arial" pitchFamily="34" charset="0"/>
              </a:rPr>
              <a:t> </a:t>
            </a:r>
            <a:r>
              <a:rPr lang="en-US" sz="2000" dirty="0" err="1" smtClean="0">
                <a:cs typeface="Arial" pitchFamily="34" charset="0"/>
              </a:rPr>
              <a:t>hê</a:t>
            </a:r>
            <a:r>
              <a:rPr lang="en-US" sz="2000" dirty="0" smtClean="0">
                <a:cs typeface="Arial" pitchFamily="34" charset="0"/>
              </a:rPr>
              <a:t>̣ dung </a:t>
            </a:r>
            <a:r>
              <a:rPr lang="en-US" sz="2000" dirty="0" err="1" smtClean="0">
                <a:cs typeface="Arial" pitchFamily="34" charset="0"/>
              </a:rPr>
              <a:t>sai</a:t>
            </a:r>
            <a:r>
              <a:rPr lang="en-US" sz="2000" dirty="0" smtClean="0">
                <a:cs typeface="Arial" pitchFamily="34" charset="0"/>
              </a:rPr>
              <a:t> (</a:t>
            </a:r>
            <a:r>
              <a:rPr lang="en-US" sz="2000" i="1" dirty="0" smtClean="0">
                <a:cs typeface="Arial" pitchFamily="34" charset="0"/>
              </a:rPr>
              <a:t>tolerance relation</a:t>
            </a:r>
            <a:r>
              <a:rPr lang="en-US" sz="2000" dirty="0" smtClean="0">
                <a:cs typeface="Arial" pitchFamily="34" charset="0"/>
              </a:rPr>
              <a:t>)</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err="1">
                <a:cs typeface="Arial" pitchFamily="34" charset="0"/>
              </a:rPr>
              <a:t>Quan</a:t>
            </a:r>
            <a:r>
              <a:rPr lang="en-US" sz="2000" dirty="0">
                <a:cs typeface="Arial" pitchFamily="34" charset="0"/>
              </a:rPr>
              <a:t> </a:t>
            </a:r>
            <a:r>
              <a:rPr lang="en-US" sz="2000" dirty="0" err="1">
                <a:cs typeface="Arial" pitchFamily="34" charset="0"/>
              </a:rPr>
              <a:t>hê</a:t>
            </a:r>
            <a:r>
              <a:rPr lang="en-US" sz="2000" dirty="0">
                <a:cs typeface="Arial" pitchFamily="34" charset="0"/>
              </a:rPr>
              <a:t>̣ </a:t>
            </a:r>
            <a:r>
              <a:rPr lang="en-US" sz="2000" dirty="0" err="1" smtClean="0">
                <a:cs typeface="Arial" pitchFamily="34" charset="0"/>
              </a:rPr>
              <a:t>mơ</a:t>
            </a:r>
            <a:r>
              <a:rPr lang="en-US" sz="2000" dirty="0" smtClean="0">
                <a:cs typeface="Arial" pitchFamily="34" charset="0"/>
              </a:rPr>
              <a:t>̀ </a:t>
            </a:r>
            <a:r>
              <a:rPr lang="en-US" sz="2000" dirty="0" err="1" smtClean="0">
                <a:cs typeface="Arial" pitchFamily="34" charset="0"/>
              </a:rPr>
              <a:t>hai</a:t>
            </a:r>
            <a:r>
              <a:rPr lang="en-US" sz="2000" dirty="0" smtClean="0">
                <a:cs typeface="Arial" pitchFamily="34" charset="0"/>
              </a:rPr>
              <a:t> </a:t>
            </a:r>
            <a:r>
              <a:rPr lang="en-US" sz="2000" dirty="0" err="1">
                <a:cs typeface="Arial" pitchFamily="34" charset="0"/>
              </a:rPr>
              <a:t>ngôi</a:t>
            </a:r>
            <a:r>
              <a:rPr lang="en-US" sz="2000" dirty="0">
                <a:cs typeface="Arial" pitchFamily="34" charset="0"/>
              </a:rPr>
              <a:t> </a:t>
            </a:r>
            <a:r>
              <a:rPr lang="en-US" sz="2000" dirty="0" err="1">
                <a:cs typeface="Arial" pitchFamily="34" charset="0"/>
              </a:rPr>
              <a:t>trên</a:t>
            </a:r>
            <a:r>
              <a:rPr lang="en-US" sz="2000" dirty="0">
                <a:cs typeface="Arial" pitchFamily="34" charset="0"/>
              </a:rPr>
              <a:t> U</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err="1" smtClean="0">
                <a:cs typeface="Arial" pitchFamily="34" charset="0"/>
              </a:rPr>
              <a:t>Phản</a:t>
            </a:r>
            <a:r>
              <a:rPr lang="en-US" sz="2000" dirty="0" smtClean="0">
                <a:cs typeface="Arial" pitchFamily="34" charset="0"/>
              </a:rPr>
              <a:t> </a:t>
            </a:r>
            <a:r>
              <a:rPr lang="en-US" sz="2000" dirty="0" err="1">
                <a:cs typeface="Arial" pitchFamily="34" charset="0"/>
              </a:rPr>
              <a:t>xa</a:t>
            </a:r>
            <a:r>
              <a:rPr lang="en-US" sz="2000" dirty="0">
                <a:cs typeface="Arial" pitchFamily="34" charset="0"/>
              </a:rPr>
              <a:t>̣ (</a:t>
            </a:r>
            <a:r>
              <a:rPr lang="en-US" sz="2000" i="1" dirty="0" smtClean="0">
                <a:cs typeface="Arial" pitchFamily="34" charset="0"/>
              </a:rPr>
              <a:t>reflexive</a:t>
            </a:r>
            <a:r>
              <a:rPr lang="en-US" sz="2000" dirty="0" smtClean="0">
                <a:cs typeface="Arial" pitchFamily="34" charset="0"/>
              </a:rPr>
              <a:t>): 	</a:t>
            </a:r>
            <a:r>
              <a:rPr lang="en-US" sz="2000" dirty="0" smtClean="0">
                <a:cs typeface="Arial" pitchFamily="34" charset="0"/>
                <a:sym typeface="Symbol" panose="05050102010706020507" pitchFamily="18" charset="2"/>
              </a:rPr>
              <a:t></a:t>
            </a:r>
            <a:r>
              <a:rPr lang="en-US" sz="2000" dirty="0" err="1" smtClean="0">
                <a:cs typeface="Arial" pitchFamily="34" charset="0"/>
                <a:sym typeface="Symbol" panose="05050102010706020507" pitchFamily="18" charset="2"/>
              </a:rPr>
              <a:t>uU</a:t>
            </a:r>
            <a:r>
              <a:rPr lang="en-US" sz="2000" dirty="0" smtClean="0">
                <a:cs typeface="Arial" pitchFamily="34" charset="0"/>
                <a:sym typeface="Symbol" panose="05050102010706020507" pitchFamily="18" charset="2"/>
              </a:rPr>
              <a:t>: </a:t>
            </a:r>
            <a:r>
              <a:rPr lang="en-US" sz="2000" dirty="0" smtClean="0">
                <a:cs typeface="Arial" pitchFamily="34" charset="0"/>
              </a:rPr>
              <a:t>R(</a:t>
            </a:r>
            <a:r>
              <a:rPr lang="en-US" sz="2000" dirty="0" err="1" smtClean="0">
                <a:cs typeface="Arial" pitchFamily="34" charset="0"/>
              </a:rPr>
              <a:t>u,u</a:t>
            </a:r>
            <a:r>
              <a:rPr lang="en-US" sz="2000" dirty="0" smtClean="0">
                <a:cs typeface="Arial" pitchFamily="34" charset="0"/>
              </a:rPr>
              <a:t>)= 1</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err="1">
                <a:cs typeface="Arial" pitchFamily="34" charset="0"/>
              </a:rPr>
              <a:t>Đối</a:t>
            </a:r>
            <a:r>
              <a:rPr lang="en-US" sz="2000" dirty="0">
                <a:cs typeface="Arial" pitchFamily="34" charset="0"/>
              </a:rPr>
              <a:t> </a:t>
            </a:r>
            <a:r>
              <a:rPr lang="en-US" sz="2000" dirty="0" err="1">
                <a:cs typeface="Arial" pitchFamily="34" charset="0"/>
              </a:rPr>
              <a:t>xứng</a:t>
            </a:r>
            <a:r>
              <a:rPr lang="en-US" sz="2000" dirty="0">
                <a:cs typeface="Arial" pitchFamily="34" charset="0"/>
              </a:rPr>
              <a:t> (symmetric</a:t>
            </a:r>
            <a:r>
              <a:rPr lang="en-US" sz="2000" dirty="0" smtClean="0">
                <a:cs typeface="Arial" pitchFamily="34" charset="0"/>
              </a:rPr>
              <a:t>):	</a:t>
            </a:r>
            <a:r>
              <a:rPr lang="en-US" sz="2000" dirty="0" smtClean="0">
                <a:cs typeface="Arial" pitchFamily="34" charset="0"/>
                <a:sym typeface="Symbol" panose="05050102010706020507" pitchFamily="18" charset="2"/>
              </a:rPr>
              <a:t>u, </a:t>
            </a:r>
            <a:r>
              <a:rPr lang="en-US" sz="2000" dirty="0" err="1" smtClean="0">
                <a:cs typeface="Arial" pitchFamily="34" charset="0"/>
                <a:sym typeface="Symbol" panose="05050102010706020507" pitchFamily="18" charset="2"/>
              </a:rPr>
              <a:t>v</a:t>
            </a:r>
            <a:r>
              <a:rPr lang="en-US" sz="2000" dirty="0" err="1">
                <a:cs typeface="Arial" pitchFamily="34" charset="0"/>
                <a:sym typeface="Symbol" panose="05050102010706020507" pitchFamily="18" charset="2"/>
              </a:rPr>
              <a:t>U</a:t>
            </a:r>
            <a:r>
              <a:rPr lang="en-US" sz="2000" dirty="0">
                <a:cs typeface="Arial" pitchFamily="34" charset="0"/>
                <a:sym typeface="Symbol" panose="05050102010706020507" pitchFamily="18" charset="2"/>
              </a:rPr>
              <a:t>: </a:t>
            </a:r>
            <a:r>
              <a:rPr lang="en-US" sz="2000" dirty="0" smtClean="0">
                <a:cs typeface="Arial" pitchFamily="34" charset="0"/>
              </a:rPr>
              <a:t>R(</a:t>
            </a:r>
            <a:r>
              <a:rPr lang="en-US" sz="2000" dirty="0" err="1" smtClean="0">
                <a:cs typeface="Arial" pitchFamily="34" charset="0"/>
              </a:rPr>
              <a:t>u,v</a:t>
            </a:r>
            <a:r>
              <a:rPr lang="en-US" sz="2000" dirty="0" smtClean="0">
                <a:cs typeface="Arial" pitchFamily="34" charset="0"/>
              </a:rPr>
              <a:t>)= R(</a:t>
            </a:r>
            <a:r>
              <a:rPr lang="en-US" sz="2000" dirty="0" err="1" smtClean="0">
                <a:cs typeface="Arial" pitchFamily="34" charset="0"/>
              </a:rPr>
              <a:t>v,u</a:t>
            </a:r>
            <a:r>
              <a:rPr lang="en-US" sz="2000" dirty="0" smtClean="0">
                <a:cs typeface="Arial" pitchFamily="34" charset="0"/>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Quan</a:t>
            </a:r>
            <a:r>
              <a:rPr lang="en-US" sz="2000" dirty="0" smtClean="0">
                <a:cs typeface="Arial" pitchFamily="34" charset="0"/>
              </a:rPr>
              <a:t> </a:t>
            </a:r>
            <a:r>
              <a:rPr lang="en-US" sz="2000" dirty="0" err="1" smtClean="0">
                <a:cs typeface="Arial" pitchFamily="34" charset="0"/>
              </a:rPr>
              <a:t>hê</a:t>
            </a:r>
            <a:r>
              <a:rPr lang="en-US" sz="2000" dirty="0" smtClean="0">
                <a:cs typeface="Arial" pitchFamily="34" charset="0"/>
              </a:rPr>
              <a:t>̣ </a:t>
            </a:r>
            <a:r>
              <a:rPr lang="en-US" sz="2000" dirty="0" err="1" smtClean="0">
                <a:cs typeface="Arial" pitchFamily="34" charset="0"/>
              </a:rPr>
              <a:t>tương</a:t>
            </a:r>
            <a:r>
              <a:rPr lang="en-US" sz="2000" dirty="0" smtClean="0">
                <a:cs typeface="Arial" pitchFamily="34" charset="0"/>
              </a:rPr>
              <a:t> </a:t>
            </a:r>
            <a:r>
              <a:rPr lang="en-US" sz="2000" dirty="0" err="1" smtClean="0">
                <a:cs typeface="Arial" pitchFamily="34" charset="0"/>
              </a:rPr>
              <a:t>tư</a:t>
            </a:r>
            <a:r>
              <a:rPr lang="en-US" sz="2000" dirty="0" smtClean="0">
                <a:cs typeface="Arial" pitchFamily="34" charset="0"/>
              </a:rPr>
              <a:t>̣ (</a:t>
            </a:r>
            <a:r>
              <a:rPr lang="en-US" sz="2000" i="1" dirty="0" err="1" smtClean="0">
                <a:cs typeface="Arial" pitchFamily="34" charset="0"/>
              </a:rPr>
              <a:t>similary</a:t>
            </a:r>
            <a:r>
              <a:rPr lang="en-US" sz="2000" i="1" dirty="0" smtClean="0">
                <a:cs typeface="Arial" pitchFamily="34" charset="0"/>
              </a:rPr>
              <a:t> relation</a:t>
            </a:r>
            <a:r>
              <a:rPr lang="en-US" sz="2000" dirty="0" smtClean="0">
                <a:cs typeface="Arial" pitchFamily="34" charset="0"/>
              </a:rPr>
              <a:t>):</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smtClean="0">
                <a:cs typeface="Arial" pitchFamily="34" charset="0"/>
              </a:rPr>
              <a:t>R là </a:t>
            </a:r>
            <a:r>
              <a:rPr lang="en-US" sz="2000" dirty="0" err="1" smtClean="0">
                <a:cs typeface="Arial" pitchFamily="34" charset="0"/>
              </a:rPr>
              <a:t>quan</a:t>
            </a:r>
            <a:r>
              <a:rPr lang="en-US" sz="2000" dirty="0" smtClean="0">
                <a:cs typeface="Arial" pitchFamily="34" charset="0"/>
              </a:rPr>
              <a:t> </a:t>
            </a:r>
            <a:r>
              <a:rPr lang="en-US" sz="2000" dirty="0" err="1" smtClean="0">
                <a:cs typeface="Arial" pitchFamily="34" charset="0"/>
              </a:rPr>
              <a:t>hê</a:t>
            </a:r>
            <a:r>
              <a:rPr lang="en-US" sz="2000" dirty="0" smtClean="0">
                <a:cs typeface="Arial" pitchFamily="34" charset="0"/>
              </a:rPr>
              <a:t>̣ dung </a:t>
            </a:r>
            <a:r>
              <a:rPr lang="en-US" sz="2000" dirty="0" err="1" smtClean="0">
                <a:cs typeface="Arial" pitchFamily="34" charset="0"/>
              </a:rPr>
              <a:t>sai</a:t>
            </a:r>
            <a:r>
              <a:rPr lang="en-US" sz="2000" dirty="0" smtClean="0">
                <a:cs typeface="Arial" pitchFamily="34" charset="0"/>
              </a:rPr>
              <a:t>: </a:t>
            </a:r>
            <a:r>
              <a:rPr lang="en-US" sz="2000" b="1" dirty="0" err="1" smtClean="0">
                <a:solidFill>
                  <a:srgbClr val="D60093"/>
                </a:solidFill>
                <a:cs typeface="Arial" pitchFamily="34" charset="0"/>
              </a:rPr>
              <a:t>phản</a:t>
            </a:r>
            <a:r>
              <a:rPr lang="en-US" sz="2000" b="1" dirty="0" smtClean="0">
                <a:solidFill>
                  <a:srgbClr val="D60093"/>
                </a:solidFill>
                <a:cs typeface="Arial" pitchFamily="34" charset="0"/>
              </a:rPr>
              <a:t> </a:t>
            </a:r>
            <a:r>
              <a:rPr lang="en-US" sz="2000" b="1" dirty="0" err="1" smtClean="0">
                <a:solidFill>
                  <a:srgbClr val="D60093"/>
                </a:solidFill>
                <a:cs typeface="Arial" pitchFamily="34" charset="0"/>
              </a:rPr>
              <a:t>xa</a:t>
            </a:r>
            <a:r>
              <a:rPr lang="en-US" sz="2000" b="1" dirty="0" smtClean="0">
                <a:solidFill>
                  <a:srgbClr val="D60093"/>
                </a:solidFill>
                <a:cs typeface="Arial" pitchFamily="34" charset="0"/>
              </a:rPr>
              <a:t>̣, </a:t>
            </a:r>
            <a:r>
              <a:rPr lang="en-US" sz="2000" b="1" dirty="0" err="1" smtClean="0">
                <a:solidFill>
                  <a:srgbClr val="D60093"/>
                </a:solidFill>
                <a:cs typeface="Arial" pitchFamily="34" charset="0"/>
              </a:rPr>
              <a:t>đối</a:t>
            </a:r>
            <a:r>
              <a:rPr lang="en-US" sz="2000" b="1" dirty="0" smtClean="0">
                <a:solidFill>
                  <a:srgbClr val="D60093"/>
                </a:solidFill>
                <a:cs typeface="Arial" pitchFamily="34" charset="0"/>
              </a:rPr>
              <a:t> </a:t>
            </a:r>
            <a:r>
              <a:rPr lang="en-US" sz="2000" b="1" dirty="0" err="1" smtClean="0">
                <a:solidFill>
                  <a:srgbClr val="D60093"/>
                </a:solidFill>
                <a:cs typeface="Arial" pitchFamily="34" charset="0"/>
              </a:rPr>
              <a:t>xứng</a:t>
            </a:r>
            <a:r>
              <a:rPr lang="en-US" sz="2000" b="1" dirty="0" smtClean="0">
                <a:solidFill>
                  <a:srgbClr val="D60093"/>
                </a:solidFill>
                <a:cs typeface="Arial" pitchFamily="34" charset="0"/>
              </a:rPr>
              <a:t> </a:t>
            </a:r>
            <a:r>
              <a:rPr lang="en-US" sz="2000" b="1" dirty="0" err="1" smtClean="0">
                <a:solidFill>
                  <a:srgbClr val="D60093"/>
                </a:solidFill>
                <a:cs typeface="Arial" pitchFamily="34" charset="0"/>
              </a:rPr>
              <a:t>va</a:t>
            </a:r>
            <a:r>
              <a:rPr lang="en-US" sz="2000" b="1" dirty="0" smtClean="0">
                <a:solidFill>
                  <a:srgbClr val="D60093"/>
                </a:solidFill>
                <a:cs typeface="Arial" pitchFamily="34" charset="0"/>
              </a:rPr>
              <a:t>̀</a:t>
            </a:r>
          </a:p>
          <a:p>
            <a:pPr marL="914400" lvl="1" indent="0" algn="just" eaLnBrk="1" hangingPunct="1">
              <a:spcBef>
                <a:spcPts val="0"/>
              </a:spcBef>
              <a:buClr>
                <a:schemeClr val="tx2"/>
              </a:buClr>
              <a:buSzPct val="110000"/>
              <a:buFont typeface="Wingdings" panose="05000000000000000000" pitchFamily="2" charset="2"/>
              <a:buNone/>
              <a:defRPr/>
            </a:pPr>
            <a:r>
              <a:rPr lang="en-US" sz="2000" b="1" dirty="0" err="1" smtClean="0">
                <a:solidFill>
                  <a:srgbClr val="D60093"/>
                </a:solidFill>
                <a:cs typeface="Arial" pitchFamily="34" charset="0"/>
                <a:sym typeface="Symbol" panose="05050102010706020507" pitchFamily="18" charset="2"/>
              </a:rPr>
              <a:t>Bắc</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cầu</a:t>
            </a:r>
            <a:r>
              <a:rPr lang="en-US" sz="2000" b="1" dirty="0" smtClean="0">
                <a:solidFill>
                  <a:srgbClr val="D60093"/>
                </a:solidFill>
                <a:cs typeface="Arial" pitchFamily="34" charset="0"/>
                <a:sym typeface="Symbol" panose="05050102010706020507" pitchFamily="18" charset="2"/>
              </a:rPr>
              <a:t> sup-min</a:t>
            </a:r>
            <a:r>
              <a:rPr lang="en-US" sz="2000" dirty="0" smtClean="0">
                <a:cs typeface="Arial" pitchFamily="34" charset="0"/>
                <a:sym typeface="Symbol" panose="05050102010706020507" pitchFamily="18" charset="2"/>
              </a:rPr>
              <a:t>: R(</a:t>
            </a:r>
            <a:r>
              <a:rPr lang="en-US" sz="2000" dirty="0" err="1" smtClean="0">
                <a:cs typeface="Arial" pitchFamily="34" charset="0"/>
                <a:sym typeface="Symbol" panose="05050102010706020507" pitchFamily="18" charset="2"/>
              </a:rPr>
              <a:t>u,v</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sup</a:t>
            </a:r>
            <a:r>
              <a:rPr lang="en-US" sz="2000" baseline="-25000" dirty="0" err="1" smtClean="0">
                <a:cs typeface="Arial" pitchFamily="34" charset="0"/>
                <a:sym typeface="Symbol" panose="05050102010706020507" pitchFamily="18" charset="2"/>
              </a:rPr>
              <a:t>xU</a:t>
            </a:r>
            <a:r>
              <a:rPr lang="en-US" sz="2000" dirty="0" err="1" smtClean="0">
                <a:cs typeface="Arial" pitchFamily="34" charset="0"/>
                <a:sym typeface="Symbol" panose="05050102010706020507" pitchFamily="18" charset="2"/>
              </a:rPr>
              <a:t>min</a:t>
            </a:r>
            <a:r>
              <a:rPr lang="en-US" sz="2000" dirty="0" smtClean="0">
                <a:cs typeface="Arial" pitchFamily="34" charset="0"/>
                <a:sym typeface="Symbol" panose="05050102010706020507" pitchFamily="18" charset="2"/>
              </a:rPr>
              <a:t> (</a:t>
            </a:r>
            <a:r>
              <a:rPr lang="en-US" sz="2000" dirty="0" smtClean="0">
                <a:cs typeface="Arial" pitchFamily="34" charset="0"/>
              </a:rPr>
              <a:t>R(</a:t>
            </a:r>
            <a:r>
              <a:rPr lang="en-US" sz="2000" dirty="0" err="1" smtClean="0">
                <a:cs typeface="Arial" pitchFamily="34" charset="0"/>
              </a:rPr>
              <a:t>u,x</a:t>
            </a:r>
            <a:r>
              <a:rPr lang="en-US" sz="2000" dirty="0" smtClean="0">
                <a:cs typeface="Arial" pitchFamily="34" charset="0"/>
              </a:rPr>
              <a:t>), R(</a:t>
            </a:r>
            <a:r>
              <a:rPr lang="en-US" sz="2000" dirty="0" err="1" smtClean="0">
                <a:cs typeface="Arial" pitchFamily="34" charset="0"/>
              </a:rPr>
              <a:t>x,v</a:t>
            </a:r>
            <a:r>
              <a:rPr lang="en-US" sz="2000" dirty="0" smtClean="0">
                <a:cs typeface="Arial" pitchFamily="34" charset="0"/>
              </a:rPr>
              <a:t>))</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a:cs typeface="Arial" pitchFamily="34" charset="0"/>
                <a:sym typeface="Symbol" panose="05050102010706020507" pitchFamily="18" charset="2"/>
              </a:rPr>
              <a:t></a:t>
            </a:r>
            <a:r>
              <a:rPr lang="en-US" sz="2000" dirty="0" err="1">
                <a:cs typeface="Arial" pitchFamily="34" charset="0"/>
                <a:sym typeface="Symbol" panose="05050102010706020507" pitchFamily="18" charset="2"/>
              </a:rPr>
              <a:t>u</a:t>
            </a:r>
            <a:r>
              <a:rPr lang="en-US" sz="2000" dirty="0" err="1" smtClean="0">
                <a:cs typeface="Arial" pitchFamily="34" charset="0"/>
                <a:sym typeface="Symbol" panose="05050102010706020507" pitchFamily="18" charset="2"/>
              </a:rPr>
              <a:t>U</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tập</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mơ</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lớp</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tương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tư</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mơ</a:t>
            </a:r>
            <a:r>
              <a:rPr lang="en-US" sz="2000" dirty="0" smtClean="0">
                <a:cs typeface="Arial" pitchFamily="34" charset="0"/>
                <a:sym typeface="Symbol" panose="05050102010706020507" pitchFamily="18" charset="2"/>
              </a:rPr>
              <a:t>̀” [u]</a:t>
            </a:r>
            <a:r>
              <a:rPr lang="en-US" sz="2000" baseline="-25000" dirty="0" smtClean="0">
                <a:cs typeface="Arial" pitchFamily="34" charset="0"/>
                <a:sym typeface="Symbol" panose="05050102010706020507" pitchFamily="18" charset="2"/>
              </a:rPr>
              <a:t>R</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yU</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thi</a:t>
            </a:r>
            <a:r>
              <a:rPr lang="en-US" sz="2000" dirty="0" smtClean="0">
                <a:cs typeface="Arial" pitchFamily="34" charset="0"/>
                <a:sym typeface="Symbol" panose="05050102010706020507" pitchFamily="18" charset="2"/>
              </a:rPr>
              <a:t>̀ </a:t>
            </a:r>
            <a:r>
              <a:rPr lang="en-US" sz="2000" dirty="0">
                <a:cs typeface="Arial" pitchFamily="34" charset="0"/>
                <a:sym typeface="Symbol" panose="05050102010706020507" pitchFamily="18" charset="2"/>
              </a:rPr>
              <a:t>[</a:t>
            </a:r>
            <a:r>
              <a:rPr lang="en-US" sz="2000" dirty="0" smtClean="0">
                <a:cs typeface="Arial" pitchFamily="34" charset="0"/>
                <a:sym typeface="Symbol" panose="05050102010706020507" pitchFamily="18" charset="2"/>
              </a:rPr>
              <a:t>u]</a:t>
            </a:r>
            <a:r>
              <a:rPr lang="en-US" sz="2000" baseline="-25000" dirty="0" smtClean="0">
                <a:cs typeface="Arial" pitchFamily="34" charset="0"/>
                <a:sym typeface="Symbol" panose="05050102010706020507" pitchFamily="18" charset="2"/>
              </a:rPr>
              <a:t>R</a:t>
            </a:r>
            <a:r>
              <a:rPr lang="en-US" sz="2000" dirty="0" smtClean="0">
                <a:cs typeface="Arial" pitchFamily="34" charset="0"/>
                <a:sym typeface="Symbol" panose="05050102010706020507" pitchFamily="18" charset="2"/>
              </a:rPr>
              <a:t>(y)=R(</a:t>
            </a:r>
            <a:r>
              <a:rPr lang="en-US" sz="2000" dirty="0" err="1" smtClean="0">
                <a:cs typeface="Arial" pitchFamily="34" charset="0"/>
                <a:sym typeface="Symbol" panose="05050102010706020507" pitchFamily="18" charset="2"/>
              </a:rPr>
              <a:t>u,y</a:t>
            </a:r>
            <a:r>
              <a:rPr lang="en-US" sz="2000" dirty="0" smtClean="0">
                <a:cs typeface="Arial" pitchFamily="34" charset="0"/>
                <a:sym typeface="Symbol" panose="05050102010706020507" pitchFamily="18" charset="2"/>
              </a:rPr>
              <a:t>)</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dirty="0" smtClean="0">
                <a:cs typeface="Arial" pitchFamily="34" charset="0"/>
              </a:rPr>
              <a:t>Cho R: </a:t>
            </a:r>
            <a:r>
              <a:rPr lang="en-US" sz="2000" i="1" dirty="0" smtClean="0">
                <a:cs typeface="Arial" pitchFamily="34" charset="0"/>
              </a:rPr>
              <a:t>QH </a:t>
            </a:r>
            <a:r>
              <a:rPr lang="en-US" sz="2000" i="1" dirty="0" err="1" smtClean="0">
                <a:cs typeface="Arial" pitchFamily="34" charset="0"/>
              </a:rPr>
              <a:t>tương</a:t>
            </a:r>
            <a:r>
              <a:rPr lang="en-US" sz="2000" i="1" dirty="0" smtClean="0">
                <a:cs typeface="Arial" pitchFamily="34" charset="0"/>
              </a:rPr>
              <a:t> </a:t>
            </a:r>
            <a:r>
              <a:rPr lang="en-US" sz="2000" i="1" dirty="0" err="1" smtClean="0">
                <a:cs typeface="Arial" pitchFamily="34" charset="0"/>
              </a:rPr>
              <a:t>tư</a:t>
            </a:r>
            <a:r>
              <a:rPr lang="en-US" sz="2000" i="1" dirty="0" smtClean="0">
                <a:cs typeface="Arial" pitchFamily="34" charset="0"/>
              </a:rPr>
              <a:t>̣</a:t>
            </a:r>
            <a:r>
              <a:rPr lang="en-US" sz="2000" dirty="0" smtClean="0">
                <a:cs typeface="Arial" pitchFamily="34" charset="0"/>
              </a:rPr>
              <a:t>, T: </a:t>
            </a:r>
            <a:r>
              <a:rPr lang="en-US" sz="2000" i="1" dirty="0" err="1" smtClean="0">
                <a:cs typeface="Arial" pitchFamily="34" charset="0"/>
              </a:rPr>
              <a:t>t-chuẩn</a:t>
            </a:r>
            <a:r>
              <a:rPr lang="en-US" sz="2000" dirty="0" smtClean="0">
                <a:cs typeface="Arial" pitchFamily="34" charset="0"/>
              </a:rPr>
              <a:t> </a:t>
            </a:r>
            <a:r>
              <a:rPr lang="en-US" sz="2000" dirty="0" err="1" smtClean="0">
                <a:cs typeface="Arial" pitchFamily="34" charset="0"/>
              </a:rPr>
              <a:t>trên</a:t>
            </a:r>
            <a:r>
              <a:rPr lang="en-US" sz="2000" dirty="0" smtClean="0">
                <a:cs typeface="Arial" pitchFamily="34" charset="0"/>
              </a:rPr>
              <a:t> U </a:t>
            </a:r>
            <a:r>
              <a:rPr lang="en-US" sz="2000" dirty="0" smtClean="0">
                <a:cs typeface="Arial" pitchFamily="34" charset="0"/>
                <a:sym typeface="Symbol" panose="05050102010706020507" pitchFamily="18" charset="2"/>
              </a:rPr>
              <a:t></a:t>
            </a:r>
            <a:r>
              <a:rPr lang="en-US" sz="2000" dirty="0" smtClean="0">
                <a:cs typeface="Arial" pitchFamily="34" charset="0"/>
              </a:rPr>
              <a:t> </a:t>
            </a:r>
            <a:endParaRPr lang="en-US" sz="2000" dirty="0">
              <a:cs typeface="Arial" pitchFamily="34" charset="0"/>
            </a:endParaRPr>
          </a:p>
          <a:p>
            <a:pPr marL="914400" lvl="1" indent="0" algn="just" eaLnBrk="1" hangingPunct="1">
              <a:spcBef>
                <a:spcPts val="0"/>
              </a:spcBef>
              <a:buClr>
                <a:schemeClr val="tx2"/>
              </a:buClr>
              <a:buSzPct val="110000"/>
              <a:buFont typeface="Wingdings" panose="05000000000000000000" pitchFamily="2" charset="2"/>
              <a:buNone/>
              <a:defRPr/>
            </a:pPr>
            <a:r>
              <a:rPr lang="en-US" sz="2000" dirty="0" smtClean="0">
                <a:cs typeface="Arial" pitchFamily="34" charset="0"/>
                <a:sym typeface="Symbol" panose="05050102010706020507" pitchFamily="18" charset="2"/>
              </a:rPr>
              <a:t>R(</a:t>
            </a:r>
            <a:r>
              <a:rPr lang="en-US" sz="2000" dirty="0" err="1" smtClean="0">
                <a:cs typeface="Arial" pitchFamily="34" charset="0"/>
                <a:sym typeface="Symbol" panose="05050102010706020507" pitchFamily="18" charset="2"/>
              </a:rPr>
              <a:t>u,v</a:t>
            </a:r>
            <a:r>
              <a:rPr lang="en-US" sz="2000" dirty="0" smtClean="0">
                <a:cs typeface="Arial" pitchFamily="34" charset="0"/>
                <a:sym typeface="Symbol" panose="05050102010706020507" pitchFamily="18" charset="2"/>
              </a:rPr>
              <a:t>) = </a:t>
            </a:r>
            <a:r>
              <a:rPr lang="en-US" sz="2000" dirty="0" err="1" smtClean="0">
                <a:cs typeface="Arial" pitchFamily="34" charset="0"/>
                <a:sym typeface="Symbol" panose="05050102010706020507" pitchFamily="18" charset="2"/>
              </a:rPr>
              <a:t>sup</a:t>
            </a:r>
            <a:r>
              <a:rPr lang="en-US" sz="2000" baseline="-25000" dirty="0" err="1">
                <a:cs typeface="Arial" pitchFamily="34" charset="0"/>
                <a:sym typeface="Symbol" panose="05050102010706020507" pitchFamily="18" charset="2"/>
              </a:rPr>
              <a:t>x</a:t>
            </a:r>
            <a:r>
              <a:rPr lang="en-US" sz="2000" baseline="-25000" dirty="0" err="1" smtClean="0">
                <a:cs typeface="Arial" pitchFamily="34" charset="0"/>
                <a:sym typeface="Symbol" panose="05050102010706020507" pitchFamily="18" charset="2"/>
              </a:rPr>
              <a:t>U</a:t>
            </a:r>
            <a:r>
              <a:rPr lang="en-US" sz="2000" dirty="0" err="1" smtClean="0">
                <a:cs typeface="Arial" pitchFamily="34" charset="0"/>
                <a:sym typeface="Symbol" panose="05050102010706020507" pitchFamily="18" charset="2"/>
              </a:rPr>
              <a:t>T</a:t>
            </a:r>
            <a:r>
              <a:rPr lang="en-US" sz="2000" dirty="0" smtClean="0">
                <a:cs typeface="Arial" pitchFamily="34" charset="0"/>
                <a:sym typeface="Symbol" panose="05050102010706020507" pitchFamily="18" charset="2"/>
              </a:rPr>
              <a:t>(</a:t>
            </a:r>
            <a:r>
              <a:rPr lang="en-US" sz="2000" dirty="0" smtClean="0">
                <a:cs typeface="Arial" pitchFamily="34" charset="0"/>
              </a:rPr>
              <a:t>R(</a:t>
            </a:r>
            <a:r>
              <a:rPr lang="en-US" sz="2000" dirty="0" err="1" smtClean="0">
                <a:cs typeface="Arial" pitchFamily="34" charset="0"/>
              </a:rPr>
              <a:t>u,x</a:t>
            </a:r>
            <a:r>
              <a:rPr lang="en-US" sz="2000" dirty="0">
                <a:cs typeface="Arial" pitchFamily="34" charset="0"/>
              </a:rPr>
              <a:t>), R(</a:t>
            </a:r>
            <a:r>
              <a:rPr lang="en-US" sz="2000" dirty="0" err="1">
                <a:cs typeface="Arial" pitchFamily="34" charset="0"/>
              </a:rPr>
              <a:t>x,v</a:t>
            </a:r>
            <a:r>
              <a:rPr lang="en-US" sz="2000" dirty="0">
                <a:cs typeface="Arial" pitchFamily="34" charset="0"/>
              </a:rPr>
              <a:t>))</a:t>
            </a:r>
            <a:endParaRPr lang="en-US" sz="2000" dirty="0" smtClean="0">
              <a:cs typeface="Arial" pitchFamily="34" charset="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sym typeface="Symbol" panose="05050102010706020507" pitchFamily="18" charset="2"/>
              </a:rPr>
              <a:t>Ví dụ: </a:t>
            </a:r>
            <a:r>
              <a:rPr lang="en-US" sz="2000" dirty="0" err="1" smtClean="0">
                <a:cs typeface="Arial" pitchFamily="34" charset="0"/>
                <a:sym typeface="Symbol" panose="05050102010706020507" pitchFamily="18" charset="2"/>
              </a:rPr>
              <a:t>xác</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định</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quan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hê</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tương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tư</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giữa</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các</a:t>
            </a:r>
            <a:r>
              <a:rPr lang="en-US" sz="2000" dirty="0" smtClean="0">
                <a:cs typeface="Arial" pitchFamily="34" charset="0"/>
                <a:sym typeface="Symbol" panose="05050102010706020507" pitchFamily="18" charset="2"/>
              </a:rPr>
              <a:t> vector, </a:t>
            </a:r>
            <a:r>
              <a:rPr lang="en-US" sz="2000" dirty="0" err="1" smtClean="0">
                <a:cs typeface="Arial" pitchFamily="34" charset="0"/>
                <a:sym typeface="Symbol" panose="05050102010706020507" pitchFamily="18" charset="2"/>
              </a:rPr>
              <a:t>các</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văn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bản</a:t>
            </a:r>
            <a:r>
              <a:rPr lang="en-US" sz="2000" dirty="0" smtClean="0">
                <a:cs typeface="Arial" pitchFamily="34" charset="0"/>
                <a:sym typeface="Symbol" panose="05050102010706020507" pitchFamily="18" charset="2"/>
              </a:rPr>
              <a:t>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b="1" dirty="0" err="1" smtClean="0">
                <a:solidFill>
                  <a:srgbClr val="D60093"/>
                </a:solidFill>
                <a:cs typeface="Arial" pitchFamily="34" charset="0"/>
                <a:sym typeface="Symbol" panose="05050102010706020507" pitchFamily="18" charset="2"/>
              </a:rPr>
              <a:t>Quan</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hê</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tương</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tư</a:t>
            </a:r>
            <a:r>
              <a:rPr lang="en-US" sz="2000" b="1" dirty="0" smtClean="0">
                <a:solidFill>
                  <a:srgbClr val="D60093"/>
                </a:solidFill>
                <a:cs typeface="Arial" pitchFamily="34" charset="0"/>
                <a:sym typeface="Symbol" panose="05050102010706020507" pitchFamily="18" charset="2"/>
              </a:rPr>
              <a:t>̣</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nền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tảng</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cho</a:t>
            </a:r>
            <a:r>
              <a:rPr lang="en-US" sz="2000" dirty="0" smtClean="0">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Phân</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cụm</a:t>
            </a:r>
            <a:r>
              <a:rPr lang="en-US" sz="2000" dirty="0" smtClean="0">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Phân</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lớp</a:t>
            </a:r>
            <a:r>
              <a:rPr lang="en-US" sz="2000" b="1" dirty="0" smtClean="0">
                <a:solidFill>
                  <a:srgbClr val="D60093"/>
                </a:solidFill>
                <a:cs typeface="Arial" pitchFamily="34" charset="0"/>
                <a:sym typeface="Symbol" panose="05050102010706020507" pitchFamily="18" charset="2"/>
              </a:rPr>
              <a:t> k-NN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va</a:t>
            </a:r>
            <a:r>
              <a:rPr lang="en-US" sz="2000" dirty="0" smtClean="0">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nhiều</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bài</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toán</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liên</a:t>
            </a:r>
            <a:r>
              <a:rPr lang="en-US" sz="2000" b="1" dirty="0" smtClean="0">
                <a:solidFill>
                  <a:srgbClr val="D60093"/>
                </a:solidFill>
                <a:cs typeface="Arial" pitchFamily="34" charset="0"/>
                <a:sym typeface="Symbol" panose="05050102010706020507" pitchFamily="18" charset="2"/>
              </a:rPr>
              <a:t> </a:t>
            </a:r>
            <a:r>
              <a:rPr lang="en-US" sz="2000" b="1" dirty="0" err="1" smtClean="0">
                <a:solidFill>
                  <a:srgbClr val="D60093"/>
                </a:solidFill>
                <a:cs typeface="Arial" pitchFamily="34" charset="0"/>
                <a:sym typeface="Symbol" panose="05050102010706020507" pitchFamily="18" charset="2"/>
              </a:rPr>
              <a:t>quan</a:t>
            </a:r>
            <a:r>
              <a:rPr lang="en-US" sz="2000" dirty="0" smtClean="0">
                <a:cs typeface="Arial" pitchFamily="34" charset="0"/>
                <a:sym typeface="Symbol" panose="05050102010706020507" pitchFamily="18" charset="2"/>
              </a:rPr>
              <a:t> </a:t>
            </a:r>
            <a:r>
              <a:rPr lang="en-US" sz="2000" dirty="0" err="1" smtClean="0">
                <a:cs typeface="Arial" pitchFamily="34" charset="0"/>
                <a:sym typeface="Symbol" panose="05050102010706020507" pitchFamily="18" charset="2"/>
              </a:rPr>
              <a:t>khác</a:t>
            </a:r>
            <a:endParaRPr lang="en-US" sz="2000" dirty="0">
              <a:cs typeface="Arial" pitchFamily="34" charset="0"/>
            </a:endParaRP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BB54CEF-735A-4E15-B9B3-463115224E2C}" type="slidenum">
              <a:rPr lang="en-US" altLang="en-US" sz="1000" smtClean="0"/>
              <a:pPr>
                <a:spcBef>
                  <a:spcPct val="0"/>
                </a:spcBef>
                <a:buClrTx/>
                <a:buSzTx/>
                <a:buFontTx/>
                <a:buNone/>
              </a:pPr>
              <a:t>22</a:t>
            </a:fld>
            <a:endParaRPr lang="en-US" altLang="en-US" sz="1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457200" y="533400"/>
            <a:ext cx="8229600" cy="4191000"/>
          </a:xfrm>
        </p:spPr>
        <p:txBody>
          <a:bodyPr/>
          <a:lstStyle/>
          <a:p>
            <a:pPr eaLnBrk="1" hangingPunct="1">
              <a:spcBef>
                <a:spcPts val="0"/>
              </a:spcBef>
              <a:defRPr/>
            </a:pPr>
            <a:r>
              <a:rPr lang="en-US" sz="2800" b="1" u="sng" dirty="0">
                <a:solidFill>
                  <a:srgbClr val="D60093"/>
                </a:solidFill>
                <a:cs typeface="Arial" pitchFamily="34" charset="0"/>
              </a:rPr>
              <a:t>http://www.sciencedirect.com </a:t>
            </a:r>
            <a:r>
              <a:rPr lang="en-US" sz="2800" b="1" u="sng" dirty="0" smtClean="0">
                <a:solidFill>
                  <a:srgbClr val="D60093"/>
                </a:solidFil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39000+ </a:t>
            </a:r>
            <a:r>
              <a:rPr lang="en-US" sz="2000" dirty="0" err="1">
                <a:cs typeface="Arial" pitchFamily="34" charset="0"/>
              </a:rPr>
              <a:t>bài</a:t>
            </a:r>
            <a:r>
              <a:rPr lang="en-US" sz="2000" dirty="0">
                <a:cs typeface="Arial" pitchFamily="34" charset="0"/>
              </a:rPr>
              <a:t> </a:t>
            </a:r>
            <a:r>
              <a:rPr lang="en-US" sz="2000" dirty="0" err="1">
                <a:cs typeface="Arial" pitchFamily="34" charset="0"/>
              </a:rPr>
              <a:t>báo</a:t>
            </a:r>
            <a:r>
              <a:rPr lang="en-US" sz="2000" dirty="0">
                <a:cs typeface="Arial" pitchFamily="34" charset="0"/>
              </a:rPr>
              <a:t> ~ "fuzzy </a:t>
            </a:r>
            <a:r>
              <a:rPr lang="en-US" sz="2000" dirty="0" smtClean="0">
                <a:cs typeface="Arial" pitchFamily="34" charset="0"/>
              </a:rPr>
              <a:t>set"</a:t>
            </a:r>
            <a:endParaRPr lang="en-US" sz="2000" dirty="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16240</a:t>
            </a:r>
            <a:r>
              <a:rPr lang="en-US" sz="2000" dirty="0">
                <a:cs typeface="Arial" pitchFamily="34" charset="0"/>
              </a:rPr>
              <a:t>+ </a:t>
            </a:r>
            <a:r>
              <a:rPr lang="en-US" sz="2000" dirty="0" err="1">
                <a:cs typeface="Arial" pitchFamily="34" charset="0"/>
              </a:rPr>
              <a:t>bài</a:t>
            </a:r>
            <a:r>
              <a:rPr lang="en-US" sz="2000" dirty="0">
                <a:cs typeface="Arial" pitchFamily="34" charset="0"/>
              </a:rPr>
              <a:t> </a:t>
            </a:r>
            <a:r>
              <a:rPr lang="en-US" sz="2000" dirty="0" err="1">
                <a:cs typeface="Arial" pitchFamily="34" charset="0"/>
              </a:rPr>
              <a:t>báo</a:t>
            </a:r>
            <a:r>
              <a:rPr lang="en-US" sz="2000" dirty="0">
                <a:cs typeface="Arial" pitchFamily="34" charset="0"/>
              </a:rPr>
              <a:t> ~ "fuzzy system"</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  1190+ </a:t>
            </a:r>
            <a:r>
              <a:rPr lang="en-US" sz="2000" dirty="0" err="1">
                <a:cs typeface="Arial" pitchFamily="34" charset="0"/>
              </a:rPr>
              <a:t>bài</a:t>
            </a:r>
            <a:r>
              <a:rPr lang="en-US" sz="2000" dirty="0">
                <a:cs typeface="Arial" pitchFamily="34" charset="0"/>
              </a:rPr>
              <a:t> </a:t>
            </a:r>
            <a:r>
              <a:rPr lang="en-US" sz="2000" dirty="0" err="1">
                <a:cs typeface="Arial" pitchFamily="34" charset="0"/>
              </a:rPr>
              <a:t>báo</a:t>
            </a:r>
            <a:r>
              <a:rPr lang="en-US" sz="2000" dirty="0">
                <a:cs typeface="Arial" pitchFamily="34" charset="0"/>
              </a:rPr>
              <a:t> ~</a:t>
            </a:r>
            <a:r>
              <a:rPr lang="en-US" sz="2000" dirty="0" smtClean="0">
                <a:cs typeface="Arial" pitchFamily="34" charset="0"/>
              </a:rPr>
              <a:t> "</a:t>
            </a:r>
            <a:r>
              <a:rPr lang="en-US" sz="2000" dirty="0">
                <a:cs typeface="Arial" pitchFamily="34" charset="0"/>
              </a:rPr>
              <a:t>fuzzy </a:t>
            </a:r>
            <a:r>
              <a:rPr lang="en-US" sz="2000" dirty="0" smtClean="0">
                <a:cs typeface="Arial" pitchFamily="34" charset="0"/>
              </a:rPr>
              <a:t>classifier“</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  6100+ </a:t>
            </a:r>
            <a:r>
              <a:rPr lang="en-US" sz="2000" dirty="0" err="1">
                <a:cs typeface="Arial" pitchFamily="34" charset="0"/>
              </a:rPr>
              <a:t>bài</a:t>
            </a:r>
            <a:r>
              <a:rPr lang="en-US" sz="2000" dirty="0">
                <a:cs typeface="Arial" pitchFamily="34" charset="0"/>
              </a:rPr>
              <a:t> </a:t>
            </a:r>
            <a:r>
              <a:rPr lang="en-US" sz="2000" dirty="0" err="1">
                <a:cs typeface="Arial" pitchFamily="34" charset="0"/>
              </a:rPr>
              <a:t>báo</a:t>
            </a:r>
            <a:r>
              <a:rPr lang="en-US" sz="2000" dirty="0">
                <a:cs typeface="Arial" pitchFamily="34" charset="0"/>
              </a:rPr>
              <a:t> ~</a:t>
            </a:r>
            <a:r>
              <a:rPr lang="en-US" sz="2000" dirty="0" smtClean="0">
                <a:cs typeface="Arial" pitchFamily="34" charset="0"/>
              </a:rPr>
              <a:t> </a:t>
            </a:r>
            <a:r>
              <a:rPr lang="en-US" sz="2000" dirty="0">
                <a:cs typeface="Arial" pitchFamily="34" charset="0"/>
              </a:rPr>
              <a:t>"fuzzy classifier</a:t>
            </a:r>
            <a:r>
              <a:rPr lang="en-US" sz="2000" dirty="0" smtClean="0">
                <a:cs typeface="Arial" pitchFamily="34" charset="0"/>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    940+ </a:t>
            </a:r>
            <a:r>
              <a:rPr lang="en-US" sz="2000" dirty="0" err="1" smtClean="0">
                <a:cs typeface="Arial" pitchFamily="34" charset="0"/>
              </a:rPr>
              <a:t>bài</a:t>
            </a:r>
            <a:r>
              <a:rPr lang="en-US" sz="2000" dirty="0" smtClean="0">
                <a:cs typeface="Arial" pitchFamily="34" charset="0"/>
              </a:rPr>
              <a:t> </a:t>
            </a:r>
            <a:r>
              <a:rPr lang="en-US" sz="2000" dirty="0" err="1" smtClean="0">
                <a:cs typeface="Arial" pitchFamily="34" charset="0"/>
              </a:rPr>
              <a:t>báo</a:t>
            </a:r>
            <a:r>
              <a:rPr lang="en-US" sz="2000" dirty="0" smtClean="0">
                <a:cs typeface="Arial" pitchFamily="34" charset="0"/>
              </a:rPr>
              <a:t> </a:t>
            </a:r>
            <a:r>
              <a:rPr lang="en-US" sz="2000" dirty="0">
                <a:cs typeface="Arial" pitchFamily="34" charset="0"/>
              </a:rPr>
              <a:t>~</a:t>
            </a:r>
            <a:r>
              <a:rPr lang="en-US" sz="2000" dirty="0" smtClean="0">
                <a:cs typeface="Arial" pitchFamily="34" charset="0"/>
              </a:rPr>
              <a:t> "fuzzy pattern“</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    290+ </a:t>
            </a:r>
            <a:r>
              <a:rPr lang="en-US" sz="2000" dirty="0" err="1">
                <a:cs typeface="Arial" pitchFamily="34" charset="0"/>
              </a:rPr>
              <a:t>bài</a:t>
            </a:r>
            <a:r>
              <a:rPr lang="en-US" sz="2000" dirty="0">
                <a:cs typeface="Arial" pitchFamily="34" charset="0"/>
              </a:rPr>
              <a:t> </a:t>
            </a:r>
            <a:r>
              <a:rPr lang="en-US" sz="2000" dirty="0" err="1">
                <a:cs typeface="Arial" pitchFamily="34" charset="0"/>
              </a:rPr>
              <a:t>báo</a:t>
            </a:r>
            <a:r>
              <a:rPr lang="en-US" sz="2000" dirty="0">
                <a:cs typeface="Arial" pitchFamily="34" charset="0"/>
              </a:rPr>
              <a:t> ~</a:t>
            </a:r>
            <a:r>
              <a:rPr lang="en-US" sz="2000" dirty="0" smtClean="0">
                <a:cs typeface="Arial" pitchFamily="34" charset="0"/>
              </a:rPr>
              <a:t> </a:t>
            </a:r>
            <a:r>
              <a:rPr lang="en-US" sz="2000" dirty="0">
                <a:cs typeface="Arial" pitchFamily="34" charset="0"/>
              </a:rPr>
              <a:t>"fuzzy </a:t>
            </a:r>
            <a:r>
              <a:rPr lang="en-US" sz="2000" dirty="0" smtClean="0">
                <a:cs typeface="Arial" pitchFamily="34" charset="0"/>
              </a:rPr>
              <a:t>association rule"</a:t>
            </a:r>
            <a:endParaRPr lang="en-US" sz="2000" dirty="0">
              <a:cs typeface="Arial" pitchFamily="34" charset="0"/>
            </a:endParaRPr>
          </a:p>
          <a:p>
            <a:pPr eaLnBrk="1" hangingPunct="1">
              <a:spcBef>
                <a:spcPts val="0"/>
              </a:spcBef>
              <a:defRPr/>
            </a:pPr>
            <a:r>
              <a:rPr lang="en-US" altLang="en-US" sz="2800" b="1" dirty="0" err="1" smtClean="0">
                <a:solidFill>
                  <a:srgbClr val="D60093"/>
                </a:solidFill>
              </a:rPr>
              <a:t>Biến</a:t>
            </a:r>
            <a:r>
              <a:rPr lang="en-US" altLang="en-US" sz="2800" b="1" dirty="0" smtClean="0">
                <a:solidFill>
                  <a:srgbClr val="D60093"/>
                </a:solidFill>
              </a:rPr>
              <a:t> </a:t>
            </a:r>
            <a:r>
              <a:rPr lang="en-US" altLang="en-US" sz="2800" b="1" dirty="0" err="1" smtClean="0">
                <a:solidFill>
                  <a:srgbClr val="D60093"/>
                </a:solidFill>
              </a:rPr>
              <a:t>ngôn</a:t>
            </a:r>
            <a:r>
              <a:rPr lang="en-US" altLang="en-US" sz="2800" b="1" dirty="0" smtClean="0">
                <a:solidFill>
                  <a:srgbClr val="D60093"/>
                </a:solidFill>
              </a:rPr>
              <a:t> </a:t>
            </a:r>
            <a:r>
              <a:rPr lang="en-US" altLang="en-US" sz="2800" b="1" dirty="0" err="1" smtClean="0">
                <a:solidFill>
                  <a:srgbClr val="D60093"/>
                </a:solidFill>
              </a:rPr>
              <a:t>ngư</a:t>
            </a:r>
            <a:r>
              <a:rPr lang="en-US" altLang="en-US" sz="2800" b="1" dirty="0" smtClean="0">
                <a:solidFill>
                  <a:srgbClr val="D60093"/>
                </a:solidFill>
              </a:rPr>
              <a:t>̃</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sym typeface="Symbol"/>
              </a:rPr>
              <a:t>Biến</a:t>
            </a:r>
            <a:r>
              <a:rPr lang="en-US" sz="2000" dirty="0" smtClean="0">
                <a:sym typeface="Symbol"/>
              </a:rPr>
              <a:t> </a:t>
            </a:r>
            <a:r>
              <a:rPr lang="en-US" sz="2000" dirty="0" err="1" smtClean="0">
                <a:sym typeface="Symbol"/>
              </a:rPr>
              <a:t>ngôn</a:t>
            </a:r>
            <a:r>
              <a:rPr lang="en-US" sz="2000" dirty="0" smtClean="0">
                <a:sym typeface="Symbol"/>
              </a:rPr>
              <a:t> </a:t>
            </a:r>
            <a:r>
              <a:rPr lang="en-US" sz="2000" dirty="0" err="1" smtClean="0">
                <a:sym typeface="Symbol"/>
              </a:rPr>
              <a:t>ngư</a:t>
            </a:r>
            <a:r>
              <a:rPr lang="en-US" sz="2000" dirty="0" smtClean="0">
                <a:sym typeface="Symbol"/>
              </a:rPr>
              <a:t>̃: linguistic variable</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sym typeface="Symbol"/>
              </a:rPr>
              <a:t>“</a:t>
            </a:r>
            <a:r>
              <a:rPr lang="en-US" sz="2000" dirty="0" err="1" smtClean="0">
                <a:sym typeface="Symbol"/>
              </a:rPr>
              <a:t>Biến</a:t>
            </a:r>
            <a:r>
              <a:rPr lang="en-US" sz="2000" dirty="0" smtClean="0">
                <a:sym typeface="Symbol"/>
              </a:rPr>
              <a:t>”: </a:t>
            </a:r>
            <a:r>
              <a:rPr lang="en-US" sz="2000" dirty="0" err="1" smtClean="0">
                <a:sym typeface="Symbol"/>
              </a:rPr>
              <a:t>gia</a:t>
            </a:r>
            <a:r>
              <a:rPr lang="en-US" sz="2000" dirty="0" smtClean="0">
                <a:sym typeface="Symbol"/>
              </a:rPr>
              <a:t>́ trị là </a:t>
            </a:r>
            <a:r>
              <a:rPr lang="en-US" sz="2000" dirty="0" err="1" smtClean="0">
                <a:sym typeface="Symbol"/>
              </a:rPr>
              <a:t>các</a:t>
            </a:r>
            <a:r>
              <a:rPr lang="en-US" sz="2000" dirty="0" smtClean="0">
                <a:sym typeface="Symbol"/>
              </a:rPr>
              <a:t> </a:t>
            </a:r>
            <a:r>
              <a:rPr lang="en-US" sz="2000" dirty="0" err="1" smtClean="0">
                <a:sym typeface="Symbol"/>
              </a:rPr>
              <a:t>tư</a:t>
            </a:r>
            <a:r>
              <a:rPr lang="en-US" sz="2000" dirty="0" smtClean="0">
                <a:sym typeface="Symbol"/>
              </a:rPr>
              <a:t>̀/</a:t>
            </a:r>
            <a:r>
              <a:rPr lang="en-US" sz="2000" dirty="0" err="1" smtClean="0">
                <a:sym typeface="Symbol"/>
              </a:rPr>
              <a:t>câu</a:t>
            </a:r>
            <a:r>
              <a:rPr lang="en-US" sz="2000" dirty="0" smtClean="0">
                <a:sym typeface="Symbol"/>
              </a:rPr>
              <a:t> </a:t>
            </a:r>
            <a:r>
              <a:rPr lang="en-US" sz="2000" dirty="0" err="1" smtClean="0">
                <a:sym typeface="Symbol"/>
              </a:rPr>
              <a:t>trong</a:t>
            </a:r>
            <a:r>
              <a:rPr lang="en-US" sz="2000" dirty="0" smtClean="0">
                <a:sym typeface="Symbol"/>
              </a:rPr>
              <a:t> </a:t>
            </a:r>
            <a:r>
              <a:rPr lang="en-US" sz="2000" dirty="0" err="1" smtClean="0">
                <a:sym typeface="Symbol"/>
              </a:rPr>
              <a:t>ngôn</a:t>
            </a:r>
            <a:r>
              <a:rPr lang="en-US" sz="2000" dirty="0" smtClean="0">
                <a:sym typeface="Symbol"/>
              </a:rPr>
              <a:t> </a:t>
            </a:r>
            <a:r>
              <a:rPr lang="en-US" sz="2000" dirty="0" err="1" smtClean="0">
                <a:sym typeface="Symbol"/>
              </a:rPr>
              <a:t>ngư</a:t>
            </a:r>
            <a:r>
              <a:rPr lang="en-US" sz="2000" dirty="0" smtClean="0">
                <a:sym typeface="Symbol"/>
              </a:rPr>
              <a:t>̃ </a:t>
            </a:r>
            <a:r>
              <a:rPr lang="en-US" sz="2000" dirty="0" err="1" smtClean="0">
                <a:sym typeface="Symbol"/>
              </a:rPr>
              <a:t>tư</a:t>
            </a:r>
            <a:r>
              <a:rPr lang="en-US" sz="2000" dirty="0" smtClean="0">
                <a:sym typeface="Symbol"/>
              </a:rPr>
              <a:t>̣ </a:t>
            </a:r>
            <a:r>
              <a:rPr lang="en-US" sz="2000" dirty="0" err="1" smtClean="0">
                <a:sym typeface="Symbol"/>
              </a:rPr>
              <a:t>nhiên</a:t>
            </a:r>
            <a:r>
              <a:rPr lang="en-US" sz="2000" dirty="0" smtClean="0">
                <a:sym typeface="Symbol"/>
              </a:rPr>
              <a:t> </a:t>
            </a:r>
            <a:r>
              <a:rPr lang="en-US" sz="2000" dirty="0" err="1" smtClean="0">
                <a:sym typeface="Symbol"/>
              </a:rPr>
              <a:t>hoặc</a:t>
            </a:r>
            <a:r>
              <a:rPr lang="en-US" sz="2000" dirty="0" smtClean="0">
                <a:sym typeface="Symbol"/>
              </a:rPr>
              <a:t> </a:t>
            </a:r>
            <a:r>
              <a:rPr lang="en-US" sz="2000" dirty="0" err="1" smtClean="0">
                <a:sym typeface="Symbol"/>
              </a:rPr>
              <a:t>nhân</a:t>
            </a:r>
            <a:r>
              <a:rPr lang="en-US" sz="2000" dirty="0" smtClean="0">
                <a:sym typeface="Symbol"/>
              </a:rPr>
              <a:t> </a:t>
            </a:r>
            <a:r>
              <a:rPr lang="en-US" sz="2000" dirty="0" err="1" smtClean="0">
                <a:sym typeface="Symbol"/>
              </a:rPr>
              <a:t>tạo</a:t>
            </a: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sym typeface="Symbol"/>
              </a:rPr>
              <a:t>Bô</a:t>
            </a:r>
            <a:r>
              <a:rPr lang="en-US" sz="2000" dirty="0" smtClean="0">
                <a:sym typeface="Symbol"/>
              </a:rPr>
              <a:t>̣ </a:t>
            </a:r>
            <a:r>
              <a:rPr lang="en-US" sz="2000" dirty="0" err="1" smtClean="0">
                <a:sym typeface="Symbol"/>
              </a:rPr>
              <a:t>năm</a:t>
            </a:r>
            <a:r>
              <a:rPr lang="en-US" sz="2000" dirty="0" smtClean="0">
                <a:sym typeface="Symbol"/>
              </a:rPr>
              <a:t> (X, T(X), U, G, M). X là </a:t>
            </a:r>
            <a:r>
              <a:rPr lang="en-US" sz="2000" dirty="0" err="1" smtClean="0">
                <a:sym typeface="Symbol"/>
              </a:rPr>
              <a:t>tên</a:t>
            </a:r>
            <a:r>
              <a:rPr lang="en-US" sz="2000" dirty="0" smtClean="0">
                <a:sym typeface="Symbol"/>
              </a:rPr>
              <a:t> </a:t>
            </a:r>
            <a:r>
              <a:rPr lang="en-US" sz="2000" dirty="0" err="1" smtClean="0">
                <a:sym typeface="Symbol"/>
              </a:rPr>
              <a:t>biến</a:t>
            </a:r>
            <a:r>
              <a:rPr lang="en-US" sz="2000" dirty="0" smtClean="0">
                <a:sym typeface="Symbol"/>
              </a:rPr>
              <a:t> “</a:t>
            </a:r>
            <a:r>
              <a:rPr lang="en-US" sz="2000" dirty="0" err="1" smtClean="0">
                <a:sym typeface="Symbol"/>
              </a:rPr>
              <a:t>tuổi</a:t>
            </a:r>
            <a:r>
              <a:rPr lang="en-US" sz="2000" dirty="0" smtClean="0">
                <a:sym typeface="Symbo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sym typeface="Symbol"/>
              </a:rPr>
              <a:t>T(X) là </a:t>
            </a:r>
            <a:r>
              <a:rPr lang="en-US" sz="2000" dirty="0" err="1" smtClean="0">
                <a:sym typeface="Symbol"/>
              </a:rPr>
              <a:t>tập</a:t>
            </a:r>
            <a:r>
              <a:rPr lang="en-US" sz="2000" dirty="0" smtClean="0">
                <a:sym typeface="Symbol"/>
              </a:rPr>
              <a:t> “term - </a:t>
            </a:r>
            <a:r>
              <a:rPr lang="en-US" sz="2000" dirty="0" err="1" smtClean="0">
                <a:sym typeface="Symbol"/>
              </a:rPr>
              <a:t>sô</a:t>
            </a:r>
            <a:r>
              <a:rPr lang="en-US" sz="2000" dirty="0" smtClean="0">
                <a:sym typeface="Symbol"/>
              </a:rPr>
              <a:t>́ </a:t>
            </a:r>
            <a:r>
              <a:rPr lang="en-US" sz="2000" dirty="0" err="1" smtClean="0">
                <a:sym typeface="Symbol"/>
              </a:rPr>
              <a:t>hạng</a:t>
            </a:r>
            <a:r>
              <a:rPr lang="en-US" sz="2000" dirty="0" smtClean="0">
                <a:sym typeface="Symbol"/>
              </a:rPr>
              <a:t>” </a:t>
            </a:r>
            <a:r>
              <a:rPr lang="en-US" sz="2000" dirty="0" err="1" smtClean="0">
                <a:sym typeface="Symbol"/>
              </a:rPr>
              <a:t>gia</a:t>
            </a:r>
            <a:r>
              <a:rPr lang="en-US" sz="2000" dirty="0" smtClean="0">
                <a:sym typeface="Symbol"/>
              </a:rPr>
              <a:t>́ trị </a:t>
            </a:r>
            <a:r>
              <a:rPr lang="en-US" sz="2000" dirty="0" err="1" smtClean="0">
                <a:sym typeface="Symbol"/>
              </a:rPr>
              <a:t>ngôn</a:t>
            </a:r>
            <a:r>
              <a:rPr lang="en-US" sz="2000" dirty="0" smtClean="0">
                <a:sym typeface="Symbol"/>
              </a:rPr>
              <a:t> </a:t>
            </a:r>
            <a:r>
              <a:rPr lang="en-US" sz="2000" dirty="0" err="1" smtClean="0">
                <a:sym typeface="Symbol"/>
              </a:rPr>
              <a:t>ngư</a:t>
            </a:r>
            <a:r>
              <a:rPr lang="en-US" sz="2000" dirty="0" smtClean="0">
                <a:sym typeface="Symbol"/>
              </a:rPr>
              <a:t>̃ “</a:t>
            </a:r>
            <a:r>
              <a:rPr lang="en-US" sz="2000" dirty="0" err="1" smtClean="0">
                <a:sym typeface="Symbol"/>
              </a:rPr>
              <a:t>tre</a:t>
            </a:r>
            <a:r>
              <a:rPr lang="en-US" sz="2000" dirty="0" smtClean="0">
                <a:sym typeface="Symbol"/>
              </a:rPr>
              <a:t>̉”, “</a:t>
            </a:r>
            <a:r>
              <a:rPr lang="en-US" sz="2000" dirty="0" err="1" smtClean="0">
                <a:sym typeface="Symbol"/>
              </a:rPr>
              <a:t>gia</a:t>
            </a:r>
            <a:r>
              <a:rPr lang="en-US" sz="2000" dirty="0" smtClean="0">
                <a:sym typeface="Symbol"/>
              </a:rPr>
              <a:t>̀”, “</a:t>
            </a:r>
            <a:r>
              <a:rPr lang="en-US" sz="2000" dirty="0" err="1" smtClean="0">
                <a:sym typeface="Symbol"/>
              </a:rPr>
              <a:t>trung</a:t>
            </a:r>
            <a:r>
              <a:rPr lang="en-US" sz="2000" dirty="0" smtClean="0">
                <a:sym typeface="Symbol"/>
              </a:rPr>
              <a:t> </a:t>
            </a:r>
            <a:r>
              <a:rPr lang="en-US" sz="2000" dirty="0" err="1" smtClean="0">
                <a:sym typeface="Symbol"/>
              </a:rPr>
              <a:t>niên</a:t>
            </a:r>
            <a:r>
              <a:rPr lang="en-US" sz="2000" dirty="0" smtClean="0">
                <a:sym typeface="Symbol"/>
              </a:rPr>
              <a:t>”, “</a:t>
            </a:r>
            <a:r>
              <a:rPr lang="en-US" sz="2000" dirty="0" err="1" smtClean="0">
                <a:sym typeface="Symbol"/>
              </a:rPr>
              <a:t>măng</a:t>
            </a:r>
            <a:r>
              <a:rPr lang="en-US" sz="2000" dirty="0" smtClean="0">
                <a:sym typeface="Symbol"/>
              </a:rPr>
              <a:t> </a:t>
            </a:r>
            <a:r>
              <a:rPr lang="en-US" sz="2000" dirty="0" err="1" smtClean="0">
                <a:sym typeface="Symbol"/>
              </a:rPr>
              <a:t>tơ</a:t>
            </a:r>
            <a:r>
              <a:rPr lang="en-US" sz="2000" dirty="0" smtClean="0">
                <a:sym typeface="Symbol"/>
              </a:rPr>
              <a:t>” …,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sym typeface="Symbol"/>
              </a:rPr>
              <a:t>U là </a:t>
            </a:r>
            <a:r>
              <a:rPr lang="en-US" sz="2000" dirty="0" err="1" smtClean="0">
                <a:sym typeface="Symbol"/>
              </a:rPr>
              <a:t>tập</a:t>
            </a:r>
            <a:r>
              <a:rPr lang="en-US" sz="2000" dirty="0" smtClean="0">
                <a:sym typeface="Symbol"/>
              </a:rPr>
              <a:t> </a:t>
            </a:r>
            <a:r>
              <a:rPr lang="en-US" sz="2000" dirty="0" err="1" smtClean="0">
                <a:sym typeface="Symbol"/>
              </a:rPr>
              <a:t>diễn</a:t>
            </a:r>
            <a:r>
              <a:rPr lang="en-US" sz="2000" dirty="0" smtClean="0">
                <a:sym typeface="Symbol"/>
              </a:rPr>
              <a:t> </a:t>
            </a:r>
            <a:r>
              <a:rPr lang="en-US" sz="2000" dirty="0" err="1" smtClean="0">
                <a:sym typeface="Symbol"/>
              </a:rPr>
              <a:t>ngôn</a:t>
            </a:r>
            <a:r>
              <a:rPr lang="en-US" sz="2000" dirty="0" smtClean="0">
                <a:sym typeface="Symbo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sym typeface="Symbol"/>
              </a:rPr>
              <a:t>G là </a:t>
            </a:r>
            <a:r>
              <a:rPr lang="en-US" sz="2000" dirty="0" err="1" smtClean="0">
                <a:sym typeface="Symbol"/>
              </a:rPr>
              <a:t>tập</a:t>
            </a:r>
            <a:r>
              <a:rPr lang="en-US" sz="2000" dirty="0" smtClean="0">
                <a:sym typeface="Symbol"/>
              </a:rPr>
              <a:t> </a:t>
            </a:r>
            <a:r>
              <a:rPr lang="en-US" sz="2000" dirty="0" err="1" smtClean="0">
                <a:sym typeface="Symbol"/>
              </a:rPr>
              <a:t>quy</a:t>
            </a:r>
            <a:r>
              <a:rPr lang="en-US" sz="2000" dirty="0" smtClean="0">
                <a:sym typeface="Symbol"/>
              </a:rPr>
              <a:t> </a:t>
            </a:r>
            <a:r>
              <a:rPr lang="en-US" sz="2000" dirty="0" err="1" smtClean="0">
                <a:sym typeface="Symbol"/>
              </a:rPr>
              <a:t>tắc</a:t>
            </a:r>
            <a:r>
              <a:rPr lang="en-US" sz="2000" dirty="0" smtClean="0">
                <a:sym typeface="Symbol"/>
              </a:rPr>
              <a:t> cú </a:t>
            </a:r>
            <a:r>
              <a:rPr lang="en-US" sz="2000" dirty="0" err="1" smtClean="0">
                <a:sym typeface="Symbol"/>
              </a:rPr>
              <a:t>pháp</a:t>
            </a:r>
            <a:r>
              <a:rPr lang="en-US" sz="2000" dirty="0" smtClean="0">
                <a:sym typeface="Symbol"/>
              </a:rPr>
              <a:t> </a:t>
            </a:r>
            <a:r>
              <a:rPr lang="en-US" sz="2000" dirty="0" err="1" smtClean="0">
                <a:sym typeface="Symbol"/>
              </a:rPr>
              <a:t>sinh</a:t>
            </a:r>
            <a:r>
              <a:rPr lang="en-US" sz="2000" dirty="0" smtClean="0">
                <a:sym typeface="Symbol"/>
              </a:rPr>
              <a:t> </a:t>
            </a:r>
            <a:r>
              <a:rPr lang="en-US" sz="2000" dirty="0" err="1" smtClean="0">
                <a:sym typeface="Symbol"/>
              </a:rPr>
              <a:t>ra</a:t>
            </a:r>
            <a:r>
              <a:rPr lang="en-US" sz="2000" dirty="0" smtClean="0">
                <a:sym typeface="Symbol"/>
              </a:rPr>
              <a:t> </a:t>
            </a:r>
            <a:r>
              <a:rPr lang="en-US" sz="2000" dirty="0" err="1" smtClean="0">
                <a:sym typeface="Symbol"/>
              </a:rPr>
              <a:t>các</a:t>
            </a:r>
            <a:r>
              <a:rPr lang="en-US" sz="2000" dirty="0" smtClean="0">
                <a:sym typeface="Symbol"/>
              </a:rPr>
              <a:t> </a:t>
            </a:r>
            <a:r>
              <a:rPr lang="en-US" sz="2000" dirty="0" err="1" smtClean="0">
                <a:sym typeface="Symbol"/>
              </a:rPr>
              <a:t>gia</a:t>
            </a:r>
            <a:r>
              <a:rPr lang="en-US" sz="2000" dirty="0" smtClean="0">
                <a:sym typeface="Symbol"/>
              </a:rPr>
              <a:t>́ trị </a:t>
            </a:r>
            <a:r>
              <a:rPr lang="en-US" sz="2000" dirty="0" err="1" smtClean="0">
                <a:sym typeface="Symbol"/>
              </a:rPr>
              <a:t>ngôn</a:t>
            </a:r>
            <a:r>
              <a:rPr lang="en-US" sz="2000" dirty="0" smtClean="0">
                <a:sym typeface="Symbol"/>
              </a:rPr>
              <a:t> </a:t>
            </a:r>
            <a:r>
              <a:rPr lang="en-US" sz="2000" dirty="0" err="1" smtClean="0">
                <a:sym typeface="Symbol"/>
              </a:rPr>
              <a:t>ngư</a:t>
            </a:r>
            <a:r>
              <a:rPr lang="en-US" sz="2000" dirty="0" smtClean="0">
                <a:sym typeface="Symbo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sym typeface="Symbol"/>
              </a:rPr>
              <a:t>M: </a:t>
            </a:r>
            <a:r>
              <a:rPr lang="en-US" sz="2000" dirty="0" err="1" smtClean="0">
                <a:sym typeface="Symbol"/>
              </a:rPr>
              <a:t>tập</a:t>
            </a:r>
            <a:r>
              <a:rPr lang="en-US" sz="2000" dirty="0" smtClean="0">
                <a:sym typeface="Symbol"/>
              </a:rPr>
              <a:t> </a:t>
            </a:r>
            <a:r>
              <a:rPr lang="en-US" sz="2000" dirty="0" err="1" smtClean="0">
                <a:sym typeface="Symbol"/>
              </a:rPr>
              <a:t>quy</a:t>
            </a:r>
            <a:r>
              <a:rPr lang="en-US" sz="2000" dirty="0" smtClean="0">
                <a:sym typeface="Symbol"/>
              </a:rPr>
              <a:t> </a:t>
            </a:r>
            <a:r>
              <a:rPr lang="en-US" sz="2000" dirty="0" err="1" smtClean="0">
                <a:sym typeface="Symbol"/>
              </a:rPr>
              <a:t>tắc</a:t>
            </a:r>
            <a:r>
              <a:rPr lang="en-US" sz="2000" dirty="0" smtClean="0">
                <a:sym typeface="Symbol"/>
              </a:rPr>
              <a:t> </a:t>
            </a:r>
            <a:r>
              <a:rPr lang="en-US" sz="2000" dirty="0" err="1" smtClean="0">
                <a:sym typeface="Symbol"/>
              </a:rPr>
              <a:t>ngư</a:t>
            </a:r>
            <a:r>
              <a:rPr lang="en-US" sz="2000" dirty="0" smtClean="0">
                <a:sym typeface="Symbol"/>
              </a:rPr>
              <a:t>̃ </a:t>
            </a:r>
            <a:r>
              <a:rPr lang="en-US" sz="2000" dirty="0" err="1" smtClean="0">
                <a:sym typeface="Symbol"/>
              </a:rPr>
              <a:t>nghĩa</a:t>
            </a:r>
            <a:r>
              <a:rPr lang="en-US" sz="2000" dirty="0" smtClean="0">
                <a:sym typeface="Symbol"/>
              </a:rPr>
              <a:t>: </a:t>
            </a:r>
            <a:r>
              <a:rPr lang="en-US" sz="2000" dirty="0" err="1" smtClean="0">
                <a:sym typeface="Symbol"/>
              </a:rPr>
              <a:t>mỗi</a:t>
            </a:r>
            <a:r>
              <a:rPr lang="en-US" sz="2000" dirty="0" smtClean="0">
                <a:sym typeface="Symbol"/>
              </a:rPr>
              <a:t> </a:t>
            </a:r>
            <a:r>
              <a:rPr lang="en-US" sz="2000" dirty="0" err="1" smtClean="0">
                <a:sym typeface="Symbol"/>
              </a:rPr>
              <a:t>gia</a:t>
            </a:r>
            <a:r>
              <a:rPr lang="en-US" sz="2000" dirty="0" smtClean="0">
                <a:sym typeface="Symbol"/>
              </a:rPr>
              <a:t>́ trị </a:t>
            </a:r>
            <a:r>
              <a:rPr lang="en-US" sz="2000" dirty="0" err="1" smtClean="0">
                <a:sym typeface="Symbol"/>
              </a:rPr>
              <a:t>ngôn</a:t>
            </a:r>
            <a:r>
              <a:rPr lang="en-US" sz="2000" dirty="0" smtClean="0">
                <a:sym typeface="Symbol"/>
              </a:rPr>
              <a:t> </a:t>
            </a:r>
            <a:r>
              <a:rPr lang="en-US" sz="2000" dirty="0" err="1" smtClean="0">
                <a:sym typeface="Symbol"/>
              </a:rPr>
              <a:t>ngư</a:t>
            </a:r>
            <a:r>
              <a:rPr lang="en-US" sz="2000" dirty="0" smtClean="0">
                <a:sym typeface="Symbol"/>
              </a:rPr>
              <a:t>̃ </a:t>
            </a:r>
            <a:r>
              <a:rPr lang="en-US" sz="2000" dirty="0" smtClean="0">
                <a:sym typeface="Symbol" panose="05050102010706020507" pitchFamily="18" charset="2"/>
              </a:rPr>
              <a:t> </a:t>
            </a:r>
            <a:r>
              <a:rPr lang="en-US" sz="2000" dirty="0" err="1" smtClean="0">
                <a:sym typeface="Symbol" panose="05050102010706020507" pitchFamily="18" charset="2"/>
              </a:rPr>
              <a:t>ngư</a:t>
            </a:r>
            <a:r>
              <a:rPr lang="en-US" sz="2000" dirty="0" smtClean="0">
                <a:sym typeface="Symbol" panose="05050102010706020507" pitchFamily="18" charset="2"/>
              </a:rPr>
              <a:t>̃ </a:t>
            </a:r>
            <a:r>
              <a:rPr lang="en-US" sz="2000" dirty="0" err="1" smtClean="0">
                <a:sym typeface="Symbol" panose="05050102010706020507" pitchFamily="18" charset="2"/>
              </a:rPr>
              <a:t>nghĩa</a:t>
            </a:r>
            <a:r>
              <a:rPr lang="en-US" sz="2000" dirty="0" smtClean="0">
                <a:sym typeface="Symbol" panose="05050102010706020507" pitchFamily="18" charset="2"/>
              </a:rPr>
              <a:t> M(X) là </a:t>
            </a:r>
            <a:r>
              <a:rPr lang="en-US" sz="2000" dirty="0" err="1" smtClean="0">
                <a:sym typeface="Symbol" panose="05050102010706020507" pitchFamily="18" charset="2"/>
              </a:rPr>
              <a:t>tập</a:t>
            </a:r>
            <a:r>
              <a:rPr lang="en-US" sz="2000" dirty="0" smtClean="0">
                <a:sym typeface="Symbol" panose="05050102010706020507" pitchFamily="18" charset="2"/>
              </a:rPr>
              <a:t> </a:t>
            </a:r>
            <a:r>
              <a:rPr lang="en-US" sz="2000" dirty="0" err="1" smtClean="0">
                <a:sym typeface="Symbol" panose="05050102010706020507" pitchFamily="18" charset="2"/>
              </a:rPr>
              <a:t>mơ</a:t>
            </a:r>
            <a:r>
              <a:rPr lang="en-US" sz="2000" dirty="0" smtClean="0">
                <a:sym typeface="Symbol" panose="05050102010706020507" pitchFamily="18" charset="2"/>
              </a:rPr>
              <a:t>̀ </a:t>
            </a:r>
            <a:r>
              <a:rPr lang="en-US" sz="2000" dirty="0" err="1" smtClean="0">
                <a:sym typeface="Symbol" panose="05050102010706020507" pitchFamily="18" charset="2"/>
              </a:rPr>
              <a:t>của</a:t>
            </a:r>
            <a:r>
              <a:rPr lang="en-US" sz="2000" dirty="0" smtClean="0">
                <a:sym typeface="Symbol" panose="05050102010706020507" pitchFamily="18" charset="2"/>
              </a:rPr>
              <a:t> U, “</a:t>
            </a:r>
            <a:r>
              <a:rPr lang="en-US" sz="2000" dirty="0" err="1" smtClean="0">
                <a:sym typeface="Symbol" panose="05050102010706020507" pitchFamily="18" charset="2"/>
              </a:rPr>
              <a:t>kha</a:t>
            </a:r>
            <a:r>
              <a:rPr lang="en-US" sz="2000" dirty="0" smtClean="0">
                <a:sym typeface="Symbol" panose="05050102010706020507" pitchFamily="18" charset="2"/>
              </a:rPr>
              <a:t>̉ </a:t>
            </a:r>
            <a:r>
              <a:rPr lang="en-US" sz="2000" dirty="0" err="1" smtClean="0">
                <a:sym typeface="Symbol" panose="05050102010706020507" pitchFamily="18" charset="2"/>
              </a:rPr>
              <a:t>năng</a:t>
            </a:r>
            <a:r>
              <a:rPr lang="en-US" sz="2000" dirty="0" smtClean="0">
                <a:sym typeface="Symbol" panose="05050102010706020507" pitchFamily="18" charset="2"/>
              </a:rPr>
              <a:t> </a:t>
            </a:r>
            <a:r>
              <a:rPr lang="en-US" sz="2000" dirty="0" err="1" smtClean="0">
                <a:sym typeface="Symbol" panose="05050102010706020507" pitchFamily="18" charset="2"/>
              </a:rPr>
              <a:t>tương</a:t>
            </a:r>
            <a:r>
              <a:rPr lang="en-US" sz="2000" dirty="0" smtClean="0">
                <a:sym typeface="Symbol" panose="05050102010706020507" pitchFamily="18" charset="2"/>
              </a:rPr>
              <a:t> </a:t>
            </a:r>
            <a:r>
              <a:rPr lang="en-US" sz="2000" dirty="0" err="1" smtClean="0">
                <a:sym typeface="Symbol" panose="05050102010706020507" pitchFamily="18" charset="2"/>
              </a:rPr>
              <a:t>thích</a:t>
            </a:r>
            <a:r>
              <a:rPr lang="en-US" sz="2000" dirty="0" smtClean="0">
                <a:sym typeface="Symbol" panose="05050102010706020507" pitchFamily="18" charset="2"/>
              </a:rPr>
              <a:t>”</a:t>
            </a: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sym typeface="Symbol"/>
              </a:rPr>
              <a:t>Đại</a:t>
            </a:r>
            <a:r>
              <a:rPr lang="en-US" sz="2000" dirty="0" smtClean="0">
                <a:sym typeface="Symbol"/>
              </a:rPr>
              <a:t> </a:t>
            </a:r>
            <a:r>
              <a:rPr lang="en-US" sz="2000" dirty="0" err="1" smtClean="0">
                <a:sym typeface="Symbol"/>
              </a:rPr>
              <a:t>sô</a:t>
            </a:r>
            <a:r>
              <a:rPr lang="en-US" sz="2000" dirty="0" smtClean="0">
                <a:sym typeface="Symbol"/>
              </a:rPr>
              <a:t>́ </a:t>
            </a:r>
            <a:r>
              <a:rPr lang="en-US" sz="2000" dirty="0" err="1" smtClean="0">
                <a:sym typeface="Symbol"/>
              </a:rPr>
              <a:t>gia</a:t>
            </a:r>
            <a:r>
              <a:rPr lang="en-US" sz="2000" dirty="0" smtClean="0">
                <a:sym typeface="Symbol"/>
              </a:rPr>
              <a:t> </a:t>
            </a:r>
            <a:r>
              <a:rPr lang="en-US" sz="2000" dirty="0" err="1" smtClean="0">
                <a:sym typeface="Symbol"/>
              </a:rPr>
              <a:t>tư</a:t>
            </a:r>
            <a:r>
              <a:rPr lang="en-US" sz="2000" dirty="0" smtClean="0">
                <a:sym typeface="Symbol"/>
              </a:rPr>
              <a:t>̉: </a:t>
            </a:r>
            <a:r>
              <a:rPr lang="en-US" sz="2000" dirty="0" err="1" smtClean="0">
                <a:sym typeface="Symbol"/>
              </a:rPr>
              <a:t>Trường</a:t>
            </a:r>
            <a:r>
              <a:rPr lang="en-US" sz="2000" dirty="0" smtClean="0">
                <a:sym typeface="Symbol"/>
              </a:rPr>
              <a:t> </a:t>
            </a:r>
            <a:r>
              <a:rPr lang="en-US" sz="2000" dirty="0" err="1" smtClean="0">
                <a:sym typeface="Symbol"/>
              </a:rPr>
              <a:t>hợp</a:t>
            </a:r>
            <a:r>
              <a:rPr lang="en-US" sz="2000" dirty="0" smtClean="0">
                <a:sym typeface="Symbol"/>
              </a:rPr>
              <a:t> </a:t>
            </a:r>
            <a:r>
              <a:rPr lang="en-US" sz="2000" dirty="0" err="1" smtClean="0">
                <a:sym typeface="Symbol"/>
              </a:rPr>
              <a:t>riêng</a:t>
            </a:r>
            <a:r>
              <a:rPr lang="en-US" sz="2000" dirty="0" smtClean="0">
                <a:sym typeface="Symbol"/>
              </a:rPr>
              <a:t> </a:t>
            </a:r>
            <a:r>
              <a:rPr lang="en-US" sz="2000" dirty="0" err="1" smtClean="0">
                <a:sym typeface="Symbol"/>
              </a:rPr>
              <a:t>của</a:t>
            </a:r>
            <a:r>
              <a:rPr lang="en-US" sz="2000" dirty="0" smtClean="0">
                <a:sym typeface="Symbol"/>
              </a:rPr>
              <a:t> </a:t>
            </a:r>
            <a:r>
              <a:rPr lang="en-US" sz="2000" dirty="0" err="1" smtClean="0">
                <a:sym typeface="Symbol"/>
              </a:rPr>
              <a:t>biến</a:t>
            </a:r>
            <a:r>
              <a:rPr lang="en-US" sz="2000" dirty="0" smtClean="0">
                <a:sym typeface="Symbol"/>
              </a:rPr>
              <a:t> </a:t>
            </a:r>
            <a:r>
              <a:rPr lang="en-US" sz="2000" dirty="0" err="1" smtClean="0">
                <a:sym typeface="Symbol"/>
              </a:rPr>
              <a:t>ngôn</a:t>
            </a:r>
            <a:r>
              <a:rPr lang="en-US" sz="2000" dirty="0" smtClean="0">
                <a:sym typeface="Symbol"/>
              </a:rPr>
              <a:t> </a:t>
            </a:r>
            <a:r>
              <a:rPr lang="en-US" sz="2000" dirty="0" err="1" smtClean="0">
                <a:sym typeface="Symbol"/>
              </a:rPr>
              <a:t>ngư</a:t>
            </a:r>
            <a:r>
              <a:rPr lang="en-US" sz="2000" dirty="0" smtClean="0">
                <a:sym typeface="Symbol"/>
              </a:rPr>
              <a:t>̃ </a:t>
            </a:r>
            <a:r>
              <a:rPr lang="en-US" sz="2000" dirty="0" err="1" smtClean="0">
                <a:sym typeface="Symbol"/>
              </a:rPr>
              <a:t>va</a:t>
            </a:r>
            <a:r>
              <a:rPr lang="en-US" sz="2000" dirty="0" smtClean="0">
                <a:sym typeface="Symbol"/>
              </a:rPr>
              <a:t>̀ </a:t>
            </a:r>
            <a:r>
              <a:rPr lang="en-US" sz="2000" dirty="0" err="1" smtClean="0">
                <a:sym typeface="Symbol"/>
              </a:rPr>
              <a:t>tính</a:t>
            </a:r>
            <a:r>
              <a:rPr lang="en-US" sz="2000" dirty="0" smtClean="0">
                <a:sym typeface="Symbol"/>
              </a:rPr>
              <a:t> </a:t>
            </a:r>
            <a:r>
              <a:rPr lang="en-US" sz="2000" dirty="0" err="1" smtClean="0">
                <a:sym typeface="Symbol"/>
              </a:rPr>
              <a:t>toán</a:t>
            </a:r>
            <a:r>
              <a:rPr lang="en-US" sz="2000" dirty="0" smtClean="0">
                <a:sym typeface="Symbol"/>
              </a:rPr>
              <a:t> </a:t>
            </a:r>
            <a:r>
              <a:rPr lang="en-US" sz="2000" dirty="0" err="1" smtClean="0">
                <a:sym typeface="Symbol"/>
              </a:rPr>
              <a:t>tư</a:t>
            </a:r>
            <a:r>
              <a:rPr lang="en-US" sz="2000" dirty="0" smtClean="0">
                <a:sym typeface="Symbol"/>
              </a:rPr>
              <a:t>̀ </a:t>
            </a: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356233D-3EF8-4D94-A0C5-23CBB1A79470}" type="slidenum">
              <a:rPr lang="en-US" altLang="en-US" sz="1000" smtClean="0"/>
              <a:pPr>
                <a:spcBef>
                  <a:spcPct val="0"/>
                </a:spcBef>
                <a:buClrTx/>
                <a:buSzTx/>
                <a:buFontTx/>
                <a:buNone/>
              </a:pPr>
              <a:t>23</a:t>
            </a:fld>
            <a:endParaRPr lang="en-US" altLang="en-US" sz="1000" smtClean="0"/>
          </a:p>
        </p:txBody>
      </p:sp>
      <p:sp>
        <p:nvSpPr>
          <p:cNvPr id="24580"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Tập mờ: nghiên cứu và một vài chủ đề</a:t>
            </a:r>
            <a:endParaRPr lang="en-US" altLang="en-US" sz="2300" smtClean="0">
              <a:solidFill>
                <a:srgbClr val="C00000"/>
              </a:solidFill>
            </a:endParaRPr>
          </a:p>
        </p:txBody>
      </p:sp>
      <p:sp>
        <p:nvSpPr>
          <p:cNvPr id="24581" name="Rectangle 1"/>
          <p:cNvSpPr>
            <a:spLocks noChangeArrowheads="1"/>
          </p:cNvSpPr>
          <p:nvPr/>
        </p:nvSpPr>
        <p:spPr bwMode="auto">
          <a:xfrm>
            <a:off x="228600" y="63500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22325" indent="-8223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600" b="1">
                <a:solidFill>
                  <a:srgbClr val="7030A0"/>
                </a:solidFill>
              </a:rPr>
              <a:t>Zadeh.The Concept of a Linguistic Variable and its Applications. Approximate Reasonin I,II, III. 1975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457200" y="685800"/>
            <a:ext cx="8229600" cy="4191000"/>
          </a:xfrm>
        </p:spPr>
        <p:txBody>
          <a:bodyPr/>
          <a:lstStyle/>
          <a:p>
            <a:pPr eaLnBrk="1" hangingPunct="1">
              <a:spcBef>
                <a:spcPts val="0"/>
              </a:spcBef>
              <a:defRPr/>
            </a:pPr>
            <a:r>
              <a:rPr lang="en-US" altLang="en-US" sz="2800" b="1" smtClean="0">
                <a:solidFill>
                  <a:srgbClr val="D60093"/>
                </a:solidFill>
              </a:rPr>
              <a:t>Tính </a:t>
            </a:r>
            <a:r>
              <a:rPr lang="en-US" altLang="en-US" sz="2800" b="1">
                <a:solidFill>
                  <a:srgbClr val="D60093"/>
                </a:solidFill>
              </a:rPr>
              <a:t>toán từ </a:t>
            </a:r>
            <a:r>
              <a:rPr lang="en-US" altLang="en-US" sz="2800" b="1" smtClean="0">
                <a:solidFill>
                  <a:srgbClr val="D60093"/>
                </a:solidFill>
              </a:rPr>
              <a:t>và</a:t>
            </a:r>
            <a:endParaRPr lang="en-US" sz="2800" b="1" u="sng"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a:rPr>
              <a:t>Tính toán từ (computing with word: CWW): Sử dụng từ: (i) là cần thiết (không biết số lượng ), (ii) Là có ích (số đã biết, thứ lỗi do thiếu chính xác, lời nói là đủ tốt), (iii) Tiện lợi (Tổng hợp bằng từ)</a:t>
            </a:r>
          </a:p>
          <a:p>
            <a:pPr eaLnBrk="1" hangingPunct="1">
              <a:spcBef>
                <a:spcPts val="0"/>
              </a:spcBef>
              <a:defRPr/>
            </a:pPr>
            <a:r>
              <a:rPr lang="en-US" altLang="en-US" sz="2800" b="1" smtClean="0">
                <a:solidFill>
                  <a:srgbClr val="D60093"/>
                </a:solidFill>
              </a:rPr>
              <a:t>Tập </a:t>
            </a:r>
            <a:r>
              <a:rPr lang="en-US" altLang="en-US" sz="2800" b="1">
                <a:solidFill>
                  <a:srgbClr val="D60093"/>
                </a:solidFill>
              </a:rPr>
              <a:t>mờ cấp k</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Biến ngôn ngữ: linguistic variable. Bộ năm (X, T, U, G, M) với X là tên biến “tuổi”, T là tập giá trị ngôn ngữ “trẻ”, “già”, “trung niên”, “măng tơ” …, U là tập diễn ngôn, G là tập quy tắc cú pháp, M là tập quy tắc ngữ nghĩa</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Tập mờ cấp k. Tập mờ cấp 2 (2-type fuzzy set): U tập nền, F={tập mờ cấp 1 trên U}, X tập mờ trên F được gọi là tập mờ kiểu 2 trên U. U ~ F</a:t>
            </a:r>
            <a:r>
              <a:rPr lang="en-US" sz="2000" baseline="30000" smtClean="0">
                <a:sym typeface="Symbol"/>
              </a:rPr>
              <a:t>o</a:t>
            </a:r>
            <a:r>
              <a:rPr lang="en-US" sz="2000" smtClean="0">
                <a:sym typeface="Symbol"/>
              </a:rPr>
              <a:t>, F ~ F</a:t>
            </a:r>
            <a:r>
              <a:rPr lang="en-US" sz="2000" baseline="30000" smtClean="0">
                <a:sym typeface="Symbol"/>
              </a:rPr>
              <a:t>1</a:t>
            </a:r>
            <a:r>
              <a:rPr lang="en-US" sz="2000" smtClean="0">
                <a:sym typeface="Symbol"/>
              </a:rPr>
              <a:t>. F</a:t>
            </a:r>
            <a:r>
              <a:rPr lang="en-US" sz="2000" baseline="30000" smtClean="0">
                <a:sym typeface="Symbol"/>
              </a:rPr>
              <a:t>k+1</a:t>
            </a:r>
            <a:r>
              <a:rPr lang="en-US" sz="2000" smtClean="0">
                <a:sym typeface="Symbol"/>
              </a:rPr>
              <a:t> là tập mờ trên F</a:t>
            </a:r>
            <a:r>
              <a:rPr lang="en-US" sz="2000" baseline="30000" smtClean="0">
                <a:sym typeface="Symbol"/>
              </a:rPr>
              <a:t>k</a:t>
            </a:r>
            <a:r>
              <a:rPr lang="en-US" sz="2000" smtClean="0">
                <a:sym typeface="Symbol"/>
              </a:rPr>
              <a:t>.</a:t>
            </a:r>
            <a:endParaRPr lang="en-US" sz="2000" dirty="0">
              <a:sym typeface="Symbol"/>
            </a:endParaRPr>
          </a:p>
          <a:p>
            <a:pPr marL="548640" algn="just" eaLnBrk="1" hangingPunct="1">
              <a:buSzPct val="110000"/>
              <a:buFont typeface="Wingdings" panose="05000000000000000000" pitchFamily="2" charset="2"/>
              <a:buChar char="§"/>
              <a:defRPr/>
            </a:pPr>
            <a:endParaRPr lang="en-US" sz="2000" dirty="0" smtClean="0"/>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85210DC-0D68-4185-9C4B-8F7FCE83E39B}" type="slidenum">
              <a:rPr lang="en-US" altLang="en-US" sz="1000" smtClean="0"/>
              <a:pPr>
                <a:spcBef>
                  <a:spcPct val="0"/>
                </a:spcBef>
                <a:buClrTx/>
                <a:buSzTx/>
                <a:buFontTx/>
                <a:buNone/>
              </a:pPr>
              <a:t>24</a:t>
            </a:fld>
            <a:endParaRPr lang="en-US" altLang="en-US" sz="1000" smtClean="0"/>
          </a:p>
        </p:txBody>
      </p:sp>
      <p:sp>
        <p:nvSpPr>
          <p:cNvPr id="26628"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D60093"/>
                </a:solidFill>
              </a:rPr>
              <a:t>Tính toán từ và tập mờ cấp k</a:t>
            </a:r>
            <a:endParaRPr lang="en-US" altLang="en-US" sz="2300" smtClean="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457200" y="838200"/>
            <a:ext cx="8229600" cy="4191000"/>
          </a:xfrm>
        </p:spPr>
        <p:txBody>
          <a:bodyPr/>
          <a:lstStyle/>
          <a:p>
            <a:pPr eaLnBrk="1" hangingPunct="1">
              <a:lnSpc>
                <a:spcPct val="120000"/>
              </a:lnSpc>
              <a:defRPr/>
            </a:pPr>
            <a:r>
              <a:rPr lang="en-US" sz="2800" b="1" dirty="0" err="1" smtClean="0">
                <a:solidFill>
                  <a:srgbClr val="D60093"/>
                </a:solidFill>
                <a:cs typeface="Arial" pitchFamily="34" charset="0"/>
              </a:rPr>
              <a:t>Giới</a:t>
            </a:r>
            <a:r>
              <a:rPr lang="en-US" sz="2800" b="1" dirty="0" smtClean="0">
                <a:solidFill>
                  <a:srgbClr val="D60093"/>
                </a:solidFill>
                <a:cs typeface="Arial" pitchFamily="34" charset="0"/>
              </a:rPr>
              <a:t> </a:t>
            </a:r>
            <a:r>
              <a:rPr lang="en-US" sz="2800" b="1" dirty="0" err="1" smtClean="0">
                <a:solidFill>
                  <a:srgbClr val="D60093"/>
                </a:solidFill>
                <a:cs typeface="Arial" pitchFamily="34" charset="0"/>
              </a:rPr>
              <a:t>thiệu</a:t>
            </a:r>
            <a:r>
              <a:rPr lang="en-US" sz="2800" b="1" dirty="0" smtClean="0">
                <a:solidFill>
                  <a:srgbClr val="D60093"/>
                </a:solidFill>
                <a:cs typeface="Arial" pitchFamily="34" charset="0"/>
              </a:rPr>
              <a:t> </a:t>
            </a:r>
            <a:r>
              <a:rPr lang="en-US" sz="2800" b="1" dirty="0" err="1" smtClean="0">
                <a:solidFill>
                  <a:srgbClr val="D60093"/>
                </a:solidFill>
                <a:cs typeface="Arial" pitchFamily="34" charset="0"/>
              </a:rPr>
              <a:t>chung</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Biểu</a:t>
            </a:r>
            <a:r>
              <a:rPr lang="en-US" sz="2000" dirty="0" smtClean="0">
                <a:cs typeface="Arial" pitchFamily="34" charset="0"/>
              </a:rPr>
              <a:t> </a:t>
            </a:r>
            <a:r>
              <a:rPr lang="en-US" sz="2000" dirty="0" err="1" smtClean="0">
                <a:cs typeface="Arial" pitchFamily="34" charset="0"/>
              </a:rPr>
              <a:t>diễn</a:t>
            </a:r>
            <a:r>
              <a:rPr lang="en-US" sz="2000" dirty="0" smtClean="0">
                <a:cs typeface="Arial" pitchFamily="34" charset="0"/>
              </a:rPr>
              <a:t> </a:t>
            </a:r>
            <a:r>
              <a:rPr lang="en-US" sz="2000" dirty="0" err="1" smtClean="0">
                <a:cs typeface="Arial" pitchFamily="34" charset="0"/>
              </a:rPr>
              <a:t>va</a:t>
            </a:r>
            <a:r>
              <a:rPr lang="en-US" sz="2000" dirty="0" smtClean="0">
                <a:cs typeface="Arial" pitchFamily="34" charset="0"/>
              </a:rPr>
              <a:t>̀ </a:t>
            </a:r>
            <a:r>
              <a:rPr lang="en-US" sz="2000" dirty="0" err="1" smtClean="0">
                <a:cs typeface="Arial" pitchFamily="34" charset="0"/>
              </a:rPr>
              <a:t>lập</a:t>
            </a:r>
            <a:r>
              <a:rPr lang="en-US" sz="2000" dirty="0" smtClean="0">
                <a:cs typeface="Arial" pitchFamily="34" charset="0"/>
              </a:rPr>
              <a:t> </a:t>
            </a:r>
            <a:r>
              <a:rPr lang="en-US" sz="2000" dirty="0" err="1" smtClean="0">
                <a:cs typeface="Arial" pitchFamily="34" charset="0"/>
              </a:rPr>
              <a:t>luận</a:t>
            </a:r>
            <a:r>
              <a:rPr lang="en-US" sz="2000" dirty="0" smtClean="0">
                <a:cs typeface="Arial" pitchFamily="34" charset="0"/>
              </a:rPr>
              <a:t> tri </a:t>
            </a:r>
            <a:r>
              <a:rPr lang="en-US" sz="2000" dirty="0" err="1" smtClean="0">
                <a:cs typeface="Arial" pitchFamily="34" charset="0"/>
              </a:rPr>
              <a:t>thức</a:t>
            </a:r>
            <a:r>
              <a:rPr lang="en-US" sz="2000" dirty="0" smtClean="0">
                <a:cs typeface="Arial" pitchFamily="34" charset="0"/>
              </a:rPr>
              <a:t>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Miền</a:t>
            </a:r>
            <a:r>
              <a:rPr lang="en-US" sz="2000" dirty="0" smtClean="0">
                <a:cs typeface="Arial" pitchFamily="34" charset="0"/>
              </a:rPr>
              <a:t> </a:t>
            </a:r>
            <a:r>
              <a:rPr lang="en-US" sz="2000" dirty="0" err="1" smtClean="0">
                <a:cs typeface="Arial" pitchFamily="34" charset="0"/>
              </a:rPr>
              <a:t>ứng</a:t>
            </a:r>
            <a:r>
              <a:rPr lang="en-US" sz="2000" dirty="0" smtClean="0">
                <a:cs typeface="Arial" pitchFamily="34" charset="0"/>
              </a:rPr>
              <a:t> </a:t>
            </a:r>
            <a:r>
              <a:rPr lang="en-US" sz="2000" dirty="0" err="1" smtClean="0">
                <a:cs typeface="Arial" pitchFamily="34" charset="0"/>
              </a:rPr>
              <a:t>dụng</a:t>
            </a:r>
            <a:r>
              <a:rPr lang="en-US" sz="2000" dirty="0" smtClean="0">
                <a:cs typeface="Arial" pitchFamily="34" charset="0"/>
              </a:rPr>
              <a:t> </a:t>
            </a:r>
            <a:r>
              <a:rPr lang="en-US" sz="2000" dirty="0" err="1" smtClean="0">
                <a:cs typeface="Arial" pitchFamily="34" charset="0"/>
              </a:rPr>
              <a:t>điển</a:t>
            </a:r>
            <a:r>
              <a:rPr lang="en-US" sz="2000" dirty="0" smtClean="0">
                <a:cs typeface="Arial" pitchFamily="34" charset="0"/>
              </a:rPr>
              <a:t> </a:t>
            </a:r>
            <a:r>
              <a:rPr lang="en-US" sz="2000" dirty="0" err="1" smtClean="0">
                <a:cs typeface="Arial" pitchFamily="34" charset="0"/>
              </a:rPr>
              <a:t>hình</a:t>
            </a:r>
            <a:r>
              <a:rPr lang="en-US" sz="2000" dirty="0" smtClean="0">
                <a:cs typeface="Arial" pitchFamily="34" charset="0"/>
              </a:rPr>
              <a:t>: </a:t>
            </a:r>
            <a:r>
              <a:rPr lang="en-US" sz="2000" dirty="0" err="1" smtClean="0">
                <a:cs typeface="Arial" pitchFamily="34" charset="0"/>
              </a:rPr>
              <a:t>Hê</a:t>
            </a:r>
            <a:r>
              <a:rPr lang="en-US" sz="2000" dirty="0" smtClean="0">
                <a:cs typeface="Arial" pitchFamily="34" charset="0"/>
              </a:rPr>
              <a:t>̣ </a:t>
            </a:r>
            <a:r>
              <a:rPr lang="en-US" sz="2000" dirty="0" err="1" smtClean="0">
                <a:cs typeface="Arial" pitchFamily="34" charset="0"/>
              </a:rPr>
              <a:t>chuyên</a:t>
            </a:r>
            <a:r>
              <a:rPr lang="en-US" sz="2000" dirty="0" smtClean="0">
                <a:cs typeface="Arial" pitchFamily="34" charset="0"/>
              </a:rPr>
              <a:t> </a:t>
            </a:r>
            <a:r>
              <a:rPr lang="en-US" sz="2000" dirty="0" err="1" smtClean="0">
                <a:cs typeface="Arial" pitchFamily="34" charset="0"/>
              </a:rPr>
              <a:t>gia</a:t>
            </a:r>
            <a:r>
              <a:rPr lang="en-US" sz="2000" dirty="0" smtClean="0">
                <a:cs typeface="Arial" pitchFamily="34" charset="0"/>
              </a:rPr>
              <a:t>, </a:t>
            </a:r>
            <a:r>
              <a:rPr lang="en-US" sz="2000" dirty="0" err="1" smtClean="0">
                <a:cs typeface="Arial" pitchFamily="34" charset="0"/>
              </a:rPr>
              <a:t>Hê</a:t>
            </a:r>
            <a:r>
              <a:rPr lang="en-US" sz="2000" dirty="0" smtClean="0">
                <a:cs typeface="Arial" pitchFamily="34" charset="0"/>
              </a:rPr>
              <a:t>̣ </a:t>
            </a:r>
            <a:r>
              <a:rPr lang="en-US" sz="2000" dirty="0" err="1" smtClean="0">
                <a:cs typeface="Arial" pitchFamily="34" charset="0"/>
              </a:rPr>
              <a:t>thống</a:t>
            </a:r>
            <a:r>
              <a:rPr lang="en-US" sz="2000" dirty="0" smtClean="0">
                <a:cs typeface="Arial" pitchFamily="34" charset="0"/>
              </a:rPr>
              <a:t> </a:t>
            </a:r>
            <a:r>
              <a:rPr lang="en-US" sz="2000" dirty="0" err="1" smtClean="0">
                <a:cs typeface="Arial" pitchFamily="34" charset="0"/>
              </a:rPr>
              <a:t>điều</a:t>
            </a:r>
            <a:r>
              <a:rPr lang="en-US" sz="2000" dirty="0" smtClean="0">
                <a:cs typeface="Arial" pitchFamily="34" charset="0"/>
              </a:rPr>
              <a:t> </a:t>
            </a:r>
            <a:r>
              <a:rPr lang="en-US" sz="2000" dirty="0" err="1" smtClean="0">
                <a:cs typeface="Arial" pitchFamily="34" charset="0"/>
              </a:rPr>
              <a:t>khiển</a:t>
            </a:r>
            <a:r>
              <a:rPr lang="en-US" sz="2000" dirty="0" smtClean="0">
                <a:cs typeface="Arial" pitchFamily="34" charset="0"/>
              </a:rPr>
              <a:t>, </a:t>
            </a:r>
            <a:r>
              <a:rPr lang="en-US" sz="2000" dirty="0" err="1" smtClean="0">
                <a:cs typeface="Arial" pitchFamily="34" charset="0"/>
              </a:rPr>
              <a:t>hê</a:t>
            </a:r>
            <a:r>
              <a:rPr lang="en-US" sz="2000" dirty="0" smtClean="0">
                <a:cs typeface="Arial" pitchFamily="34" charset="0"/>
              </a:rPr>
              <a:t>̣ </a:t>
            </a:r>
            <a:r>
              <a:rPr lang="en-US" sz="2000" dirty="0" err="1" smtClean="0">
                <a:cs typeface="Arial" pitchFamily="34" charset="0"/>
              </a:rPr>
              <a:t>thống</a:t>
            </a:r>
            <a:r>
              <a:rPr lang="en-US" sz="2000" dirty="0" smtClean="0">
                <a:cs typeface="Arial" pitchFamily="34" charset="0"/>
              </a:rPr>
              <a:t> y </a:t>
            </a:r>
            <a:r>
              <a:rPr lang="en-US" sz="2000" dirty="0" err="1" smtClean="0">
                <a:cs typeface="Arial" pitchFamily="34" charset="0"/>
              </a:rPr>
              <a:t>tê</a:t>
            </a:r>
            <a:r>
              <a:rPr lang="en-US" sz="2000" dirty="0" smtClean="0">
                <a:cs typeface="Arial" pitchFamily="34" charset="0"/>
              </a:rPr>
              <a:t>́ … </a:t>
            </a:r>
          </a:p>
          <a:p>
            <a:pPr eaLnBrk="1" hangingPunct="1">
              <a:lnSpc>
                <a:spcPct val="120000"/>
              </a:lnSpc>
              <a:defRPr/>
            </a:pPr>
            <a:r>
              <a:rPr lang="en-US" altLang="en-US" sz="2800" b="1" dirty="0" err="1" smtClean="0">
                <a:solidFill>
                  <a:srgbClr val="D60093"/>
                </a:solidFill>
              </a:rPr>
              <a:t>Hê</a:t>
            </a:r>
            <a:r>
              <a:rPr lang="en-US" altLang="en-US" sz="2800" b="1" dirty="0" smtClean="0">
                <a:solidFill>
                  <a:srgbClr val="D60093"/>
                </a:solidFill>
              </a:rPr>
              <a:t>̣ </a:t>
            </a:r>
            <a:r>
              <a:rPr lang="en-US" altLang="en-US" sz="2800" b="1" dirty="0" err="1">
                <a:solidFill>
                  <a:srgbClr val="D60093"/>
                </a:solidFill>
              </a:rPr>
              <a:t>thống</a:t>
            </a:r>
            <a:r>
              <a:rPr lang="en-US" altLang="en-US" sz="2800" b="1" dirty="0">
                <a:solidFill>
                  <a:srgbClr val="D60093"/>
                </a:solidFill>
              </a:rPr>
              <a:t> </a:t>
            </a:r>
            <a:r>
              <a:rPr lang="en-US" altLang="en-US" sz="2800" b="1" dirty="0" err="1">
                <a:solidFill>
                  <a:srgbClr val="D60093"/>
                </a:solidFill>
              </a:rPr>
              <a:t>mơ</a:t>
            </a:r>
            <a:r>
              <a:rPr lang="en-US" altLang="en-US" sz="2800" b="1" dirty="0">
                <a:solidFill>
                  <a:srgbClr val="D60093"/>
                </a:solidFill>
              </a:rPr>
              <a:t>̀: </a:t>
            </a:r>
            <a:r>
              <a:rPr lang="en-US" altLang="en-US" sz="2800" b="1" dirty="0" err="1">
                <a:solidFill>
                  <a:srgbClr val="D60093"/>
                </a:solidFill>
              </a:rPr>
              <a:t>Ứng</a:t>
            </a:r>
            <a:r>
              <a:rPr lang="en-US" altLang="en-US" sz="2800" b="1" dirty="0">
                <a:solidFill>
                  <a:srgbClr val="D60093"/>
                </a:solidFill>
              </a:rPr>
              <a:t> </a:t>
            </a:r>
            <a:r>
              <a:rPr lang="en-US" altLang="en-US" sz="2800" b="1" dirty="0" err="1">
                <a:solidFill>
                  <a:srgbClr val="D60093"/>
                </a:solidFill>
              </a:rPr>
              <a:t>dụng</a:t>
            </a:r>
            <a:r>
              <a:rPr lang="en-US" altLang="en-US" sz="2800" b="1" dirty="0">
                <a:solidFill>
                  <a:srgbClr val="D60093"/>
                </a:solidFill>
              </a:rPr>
              <a:t> </a:t>
            </a:r>
            <a:r>
              <a:rPr lang="en-US" altLang="en-US" sz="2800" b="1" dirty="0" err="1">
                <a:solidFill>
                  <a:srgbClr val="D60093"/>
                </a:solidFill>
              </a:rPr>
              <a:t>điển</a:t>
            </a:r>
            <a:r>
              <a:rPr lang="en-US" altLang="en-US" sz="2800" b="1" dirty="0">
                <a:solidFill>
                  <a:srgbClr val="D60093"/>
                </a:solidFill>
              </a:rPr>
              <a:t> </a:t>
            </a:r>
            <a:r>
              <a:rPr lang="en-US" altLang="en-US" sz="2800" b="1" dirty="0" err="1" smtClean="0">
                <a:solidFill>
                  <a:srgbClr val="D60093"/>
                </a:solidFill>
              </a:rPr>
              <a:t>hình</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sym typeface="Symbol"/>
              </a:rPr>
              <a:t>Rất</a:t>
            </a:r>
            <a:r>
              <a:rPr lang="en-US" sz="2000" dirty="0" smtClean="0">
                <a:sym typeface="Symbol"/>
              </a:rPr>
              <a:t> </a:t>
            </a:r>
            <a:r>
              <a:rPr lang="en-US" sz="2000" dirty="0" err="1" smtClean="0">
                <a:sym typeface="Symbol"/>
              </a:rPr>
              <a:t>nhiều</a:t>
            </a:r>
            <a:r>
              <a:rPr lang="en-US" sz="2000" dirty="0" smtClean="0">
                <a:sym typeface="Symbol"/>
              </a:rPr>
              <a:t> </a:t>
            </a:r>
            <a:r>
              <a:rPr lang="en-US" sz="2000" dirty="0" err="1" smtClean="0">
                <a:sym typeface="Symbol"/>
              </a:rPr>
              <a:t>trong</a:t>
            </a:r>
            <a:r>
              <a:rPr lang="en-US" sz="2000" dirty="0" smtClean="0">
                <a:sym typeface="Symbol"/>
              </a:rPr>
              <a:t> </a:t>
            </a:r>
            <a:r>
              <a:rPr lang="en-US" sz="2000" dirty="0" err="1" smtClean="0">
                <a:sym typeface="Symbol"/>
              </a:rPr>
              <a:t>công</a:t>
            </a:r>
            <a:r>
              <a:rPr lang="en-US" sz="2000" dirty="0" smtClean="0">
                <a:sym typeface="Symbol"/>
              </a:rPr>
              <a:t> </a:t>
            </a:r>
            <a:r>
              <a:rPr lang="en-US" sz="2000" dirty="0" err="1" smtClean="0">
                <a:sym typeface="Symbol"/>
              </a:rPr>
              <a:t>nghiệp</a:t>
            </a:r>
            <a:r>
              <a:rPr lang="en-US" sz="2000" dirty="0" smtClean="0">
                <a:sym typeface="Symbol"/>
              </a:rPr>
              <a:t>: </a:t>
            </a:r>
            <a:r>
              <a:rPr lang="en-US" sz="2000" dirty="0" err="1" smtClean="0">
                <a:sym typeface="Symbol"/>
              </a:rPr>
              <a:t>Người</a:t>
            </a:r>
            <a:r>
              <a:rPr lang="en-US" sz="2000" dirty="0" smtClean="0">
                <a:sym typeface="Symbol"/>
              </a:rPr>
              <a:t> </a:t>
            </a:r>
            <a:r>
              <a:rPr lang="en-US" sz="2000" dirty="0" err="1" smtClean="0">
                <a:sym typeface="Symbol"/>
              </a:rPr>
              <a:t>máy</a:t>
            </a:r>
            <a:r>
              <a:rPr lang="en-US" sz="2000" dirty="0" smtClean="0">
                <a:sym typeface="Symbol"/>
              </a:rPr>
              <a:t>, </a:t>
            </a:r>
            <a:r>
              <a:rPr lang="en-US" sz="2000" dirty="0" err="1" smtClean="0">
                <a:sym typeface="Symbol"/>
              </a:rPr>
              <a:t>Máy</a:t>
            </a:r>
            <a:r>
              <a:rPr lang="en-US" sz="2000" dirty="0" smtClean="0">
                <a:sym typeface="Symbol"/>
              </a:rPr>
              <a:t> </a:t>
            </a:r>
            <a:r>
              <a:rPr lang="en-US" sz="2000" dirty="0" err="1" smtClean="0">
                <a:sym typeface="Symbol"/>
              </a:rPr>
              <a:t>giặt</a:t>
            </a:r>
            <a:r>
              <a:rPr lang="en-US" sz="2000" dirty="0" smtClean="0">
                <a:sym typeface="Symbol"/>
              </a:rPr>
              <a:t>,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sym typeface="Symbol"/>
              </a:rPr>
              <a:t>Luật</a:t>
            </a:r>
            <a:r>
              <a:rPr lang="en-US" sz="2000" dirty="0" smtClean="0">
                <a:sym typeface="Symbol"/>
              </a:rPr>
              <a:t> IF-THEN </a:t>
            </a:r>
            <a:r>
              <a:rPr lang="en-US" sz="2000" dirty="0" err="1" smtClean="0">
                <a:sym typeface="Symbol"/>
              </a:rPr>
              <a:t>va</a:t>
            </a:r>
            <a:r>
              <a:rPr lang="en-US" sz="2000" dirty="0" smtClean="0">
                <a:sym typeface="Symbol"/>
              </a:rPr>
              <a:t>̀ </a:t>
            </a:r>
            <a:r>
              <a:rPr lang="en-US" sz="2000" dirty="0" err="1" smtClean="0">
                <a:sym typeface="Symbol"/>
              </a:rPr>
              <a:t>suy</a:t>
            </a:r>
            <a:r>
              <a:rPr lang="en-US" sz="2000" dirty="0" smtClean="0">
                <a:sym typeface="Symbol"/>
              </a:rPr>
              <a:t> </a:t>
            </a:r>
            <a:r>
              <a:rPr lang="en-US" sz="2000" dirty="0" err="1" smtClean="0">
                <a:sym typeface="Symbol"/>
              </a:rPr>
              <a:t>luận</a:t>
            </a:r>
            <a:r>
              <a:rPr lang="en-US" sz="2000" dirty="0" smtClean="0">
                <a:sym typeface="Symbol"/>
              </a:rPr>
              <a:t> </a:t>
            </a:r>
            <a:r>
              <a:rPr lang="en-US" sz="2000" dirty="0" err="1" smtClean="0">
                <a:sym typeface="Symbol"/>
              </a:rPr>
              <a:t>mơ</a:t>
            </a:r>
            <a:r>
              <a:rPr lang="en-US" sz="2000" dirty="0" smtClean="0">
                <a:sym typeface="Symbol"/>
              </a:rPr>
              <a:t>̀: </a:t>
            </a:r>
            <a:r>
              <a:rPr lang="en-US" sz="2000" dirty="0" err="1" smtClean="0">
                <a:sym typeface="Symbol"/>
              </a:rPr>
              <a:t>tư</a:t>
            </a:r>
            <a:r>
              <a:rPr lang="en-US" sz="2000" dirty="0" smtClean="0">
                <a:sym typeface="Symbol"/>
              </a:rPr>
              <a:t>̀ </a:t>
            </a:r>
            <a:r>
              <a:rPr lang="en-US" sz="2000" dirty="0" err="1" smtClean="0">
                <a:sym typeface="Symbol"/>
              </a:rPr>
              <a:t>chuyên</a:t>
            </a:r>
            <a:r>
              <a:rPr lang="en-US" sz="2000" dirty="0" smtClean="0">
                <a:sym typeface="Symbol"/>
              </a:rPr>
              <a:t> </a:t>
            </a:r>
            <a:r>
              <a:rPr lang="en-US" sz="2000" dirty="0" err="1" smtClean="0">
                <a:sym typeface="Symbol"/>
              </a:rPr>
              <a:t>gia</a:t>
            </a:r>
            <a:r>
              <a:rPr lang="en-US" sz="2000" dirty="0" smtClean="0">
                <a:sym typeface="Symbol"/>
              </a:rPr>
              <a:t> / </a:t>
            </a:r>
            <a:r>
              <a:rPr lang="en-US" sz="2000" dirty="0" err="1" smtClean="0">
                <a:sym typeface="Symbol"/>
              </a:rPr>
              <a:t>công</a:t>
            </a:r>
            <a:r>
              <a:rPr lang="en-US" sz="2000" dirty="0" smtClean="0">
                <a:sym typeface="Symbol"/>
              </a:rPr>
              <a:t> cụ </a:t>
            </a:r>
            <a:r>
              <a:rPr lang="en-US" sz="2000" dirty="0" err="1" smtClean="0">
                <a:sym typeface="Symbol"/>
              </a:rPr>
              <a:t>hô</a:t>
            </a:r>
            <a:r>
              <a:rPr lang="en-US" sz="2000" dirty="0" smtClean="0">
                <a:sym typeface="Symbol"/>
              </a:rPr>
              <a:t>̃ </a:t>
            </a:r>
            <a:r>
              <a:rPr lang="en-US" sz="2000" dirty="0" err="1" smtClean="0">
                <a:sym typeface="Symbol"/>
              </a:rPr>
              <a:t>trơ</a:t>
            </a:r>
            <a:r>
              <a:rPr lang="en-US" sz="2000" dirty="0" smtClean="0">
                <a:sym typeface="Symbo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sym typeface="Symbol"/>
              </a:rPr>
              <a:t>Mơ</a:t>
            </a:r>
            <a:r>
              <a:rPr lang="en-US" sz="2000" dirty="0" smtClean="0">
                <a:sym typeface="Symbol"/>
              </a:rPr>
              <a:t>̀ </a:t>
            </a:r>
            <a:r>
              <a:rPr lang="en-US" sz="2000" dirty="0" err="1" smtClean="0">
                <a:sym typeface="Symbol"/>
              </a:rPr>
              <a:t>hóa</a:t>
            </a:r>
            <a:r>
              <a:rPr lang="en-US" sz="2000" dirty="0" smtClean="0">
                <a:sym typeface="Symbol"/>
              </a:rPr>
              <a:t> </a:t>
            </a:r>
            <a:r>
              <a:rPr lang="en-US" sz="2000" dirty="0" err="1" smtClean="0">
                <a:sym typeface="Symbol"/>
              </a:rPr>
              <a:t>va</a:t>
            </a:r>
            <a:r>
              <a:rPr lang="en-US" sz="2000" dirty="0" smtClean="0">
                <a:sym typeface="Symbol"/>
              </a:rPr>
              <a:t>̀ </a:t>
            </a:r>
            <a:r>
              <a:rPr lang="en-US" sz="2000" dirty="0" err="1" smtClean="0">
                <a:sym typeface="Symbol"/>
              </a:rPr>
              <a:t>giải</a:t>
            </a:r>
            <a:r>
              <a:rPr lang="en-US" sz="2000" dirty="0" smtClean="0">
                <a:sym typeface="Symbol"/>
              </a:rPr>
              <a:t> </a:t>
            </a:r>
            <a:r>
              <a:rPr lang="en-US" sz="2000" dirty="0" err="1" smtClean="0">
                <a:sym typeface="Symbol"/>
              </a:rPr>
              <a:t>mơ</a:t>
            </a:r>
            <a:r>
              <a:rPr lang="en-US" sz="2000" dirty="0" smtClean="0">
                <a:sym typeface="Symbol"/>
              </a:rPr>
              <a:t>̀</a:t>
            </a: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584C079-37DD-4535-A814-10E149FA2245}" type="slidenum">
              <a:rPr lang="en-US" altLang="en-US" sz="1000" smtClean="0"/>
              <a:pPr>
                <a:spcBef>
                  <a:spcPct val="0"/>
                </a:spcBef>
                <a:buClrTx/>
                <a:buSzTx/>
                <a:buFontTx/>
                <a:buNone/>
              </a:pPr>
              <a:t>25</a:t>
            </a:fld>
            <a:endParaRPr lang="en-US" altLang="en-US" sz="1000" smtClean="0"/>
          </a:p>
        </p:txBody>
      </p:sp>
      <p:sp>
        <p:nvSpPr>
          <p:cNvPr id="27652"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Tập mờ: ứng dụng</a:t>
            </a:r>
            <a:endParaRPr lang="en-US" altLang="en-US" sz="2300" smtClean="0">
              <a:solidFill>
                <a:srgbClr val="C00000"/>
              </a:solidFill>
            </a:endParaRPr>
          </a:p>
        </p:txBody>
      </p:sp>
      <p:pic>
        <p:nvPicPr>
          <p:cNvPr id="2765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4038600"/>
            <a:ext cx="65817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644C9D4-981C-481A-AEED-E582FDD66A9F}" type="slidenum">
              <a:rPr lang="en-US" altLang="en-US" sz="1000" smtClean="0"/>
              <a:pPr>
                <a:spcBef>
                  <a:spcPct val="0"/>
                </a:spcBef>
                <a:buClrTx/>
                <a:buSzTx/>
                <a:buFontTx/>
                <a:buNone/>
              </a:pPr>
              <a:t>26</a:t>
            </a:fld>
            <a:endParaRPr lang="en-US" altLang="en-US" sz="1000" smtClean="0"/>
          </a:p>
        </p:txBody>
      </p:sp>
      <p:sp>
        <p:nvSpPr>
          <p:cNvPr id="28675" name="Rectangle 2"/>
          <p:cNvSpPr>
            <a:spLocks noGrp="1" noChangeArrowheads="1"/>
          </p:cNvSpPr>
          <p:nvPr>
            <p:ph type="title"/>
          </p:nvPr>
        </p:nvSpPr>
        <p:spPr>
          <a:xfrm>
            <a:off x="0" y="0"/>
            <a:ext cx="8229600" cy="508000"/>
          </a:xfrm>
        </p:spPr>
        <p:txBody>
          <a:bodyPr/>
          <a:lstStyle/>
          <a:p>
            <a:pPr eaLnBrk="1" hangingPunct="1"/>
            <a:r>
              <a:rPr lang="en-US" altLang="en-US" sz="3200" smtClean="0">
                <a:solidFill>
                  <a:srgbClr val="C00000"/>
                </a:solidFill>
              </a:rPr>
              <a:t>Luật mờ trong tài chính</a:t>
            </a:r>
            <a:endParaRPr lang="en-US" altLang="en-US" sz="2300" smtClean="0">
              <a:solidFill>
                <a:srgbClr val="C00000"/>
              </a:solidFill>
            </a:endParaRPr>
          </a:p>
        </p:txBody>
      </p:sp>
      <p:sp>
        <p:nvSpPr>
          <p:cNvPr id="6" name="Rectangle 3"/>
          <p:cNvSpPr>
            <a:spLocks noChangeArrowheads="1"/>
          </p:cNvSpPr>
          <p:nvPr/>
        </p:nvSpPr>
        <p:spPr bwMode="auto">
          <a:xfrm>
            <a:off x="533400" y="4572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00FF"/>
              </a:buClr>
              <a:buFont typeface="Wingdings" panose="05000000000000000000" pitchFamily="2" charset="2"/>
              <a:buChar char="n"/>
              <a:tabLst>
                <a:tab pos="1333500" algn="l"/>
              </a:tabLst>
              <a:defRPr kumimoji="1" sz="2400" b="1">
                <a:solidFill>
                  <a:schemeClr val="tx1"/>
                </a:solidFill>
                <a:latin typeface="Times New Roman" panose="02020603050405020304" pitchFamily="18" charset="0"/>
              </a:defRPr>
            </a:lvl1pPr>
            <a:lvl2pPr marL="742950" indent="-285750">
              <a:spcBef>
                <a:spcPct val="20000"/>
              </a:spcBef>
              <a:buClr>
                <a:srgbClr val="0000FF"/>
              </a:buClr>
              <a:buFont typeface="Wingdings" panose="05000000000000000000" pitchFamily="2" charset="2"/>
              <a:buChar char="l"/>
              <a:tabLst>
                <a:tab pos="1333500" algn="l"/>
              </a:tabLst>
              <a:defRPr kumimoji="1" sz="2200" b="1">
                <a:solidFill>
                  <a:schemeClr val="tx1"/>
                </a:solidFill>
                <a:latin typeface="Times New Roman" panose="02020603050405020304" pitchFamily="18" charset="0"/>
              </a:defRPr>
            </a:lvl2pPr>
            <a:lvl3pPr marL="1143000" indent="-228600">
              <a:spcBef>
                <a:spcPct val="20000"/>
              </a:spcBef>
              <a:buClr>
                <a:srgbClr val="0000FF"/>
              </a:buClr>
              <a:buFont typeface="Wingdings" panose="05000000000000000000" pitchFamily="2" charset="2"/>
              <a:buChar char="w"/>
              <a:tabLst>
                <a:tab pos="1333500" algn="l"/>
              </a:tabLst>
              <a:defRPr kumimoji="1" sz="2000" b="1">
                <a:solidFill>
                  <a:schemeClr val="tx1"/>
                </a:solidFill>
                <a:latin typeface="Times New Roman" panose="02020603050405020304" pitchFamily="18" charset="0"/>
              </a:defRPr>
            </a:lvl3pPr>
            <a:lvl4pPr marL="1600200" indent="-228600">
              <a:spcBef>
                <a:spcPct val="20000"/>
              </a:spcBef>
              <a:buClr>
                <a:srgbClr val="0000FF"/>
              </a:buClr>
              <a:buChar char="–"/>
              <a:tabLst>
                <a:tab pos="1333500" algn="l"/>
              </a:tabLst>
              <a:defRPr kumimoji="1" b="1">
                <a:solidFill>
                  <a:schemeClr val="tx1"/>
                </a:solidFill>
                <a:latin typeface="Times New Roman" panose="02020603050405020304" pitchFamily="18" charset="0"/>
              </a:defRPr>
            </a:lvl4pPr>
            <a:lvl5pPr marL="2057400" indent="-228600">
              <a:spcBef>
                <a:spcPct val="20000"/>
              </a:spcBef>
              <a:buClr>
                <a:srgbClr val="0000FF"/>
              </a:buClr>
              <a:buChar char="•"/>
              <a:tabLst>
                <a:tab pos="1333500" algn="l"/>
              </a:tabLst>
              <a:defRPr kumimoji="1" sz="16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FF"/>
              </a:buClr>
              <a:buChar char="•"/>
              <a:tabLst>
                <a:tab pos="1333500" algn="l"/>
              </a:tabLst>
              <a:defRPr kumimoji="1" sz="16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FF"/>
              </a:buClr>
              <a:buChar char="•"/>
              <a:tabLst>
                <a:tab pos="1333500" algn="l"/>
              </a:tabLst>
              <a:defRPr kumimoji="1" sz="16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FF"/>
              </a:buClr>
              <a:buChar char="•"/>
              <a:tabLst>
                <a:tab pos="1333500" algn="l"/>
              </a:tabLst>
              <a:defRPr kumimoji="1" sz="16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FF"/>
              </a:buClr>
              <a:buChar char="•"/>
              <a:tabLst>
                <a:tab pos="1333500" algn="l"/>
              </a:tabLst>
              <a:defRPr kumimoji="1" sz="1600" b="1">
                <a:solidFill>
                  <a:schemeClr val="tx1"/>
                </a:solidFill>
                <a:latin typeface="Times New Roman" panose="02020603050405020304" pitchFamily="18" charset="0"/>
              </a:defRPr>
            </a:lvl9pPr>
          </a:lstStyle>
          <a:p>
            <a:pPr>
              <a:lnSpc>
                <a:spcPct val="110000"/>
              </a:lnSpc>
              <a:defRPr/>
            </a:pPr>
            <a:r>
              <a:rPr lang="en-US" altLang="en-US" sz="2000" b="0" smtClean="0">
                <a:latin typeface="+mn-lt"/>
              </a:rPr>
              <a:t>Trend Rule</a:t>
            </a:r>
            <a:r>
              <a:rPr lang="en-US" altLang="en-US" sz="2000" smtClean="0">
                <a:latin typeface="+mn-lt"/>
              </a:rPr>
              <a:t/>
            </a:r>
            <a:br>
              <a:rPr lang="en-US" altLang="en-US" sz="2000" smtClean="0">
                <a:latin typeface="+mn-lt"/>
              </a:rPr>
            </a:br>
            <a:r>
              <a:rPr lang="en-US" altLang="en-US" sz="2000" b="0" smtClean="0">
                <a:solidFill>
                  <a:schemeClr val="accent2"/>
                </a:solidFill>
                <a:latin typeface="+mn-lt"/>
              </a:rPr>
              <a:t>IF</a:t>
            </a:r>
            <a:r>
              <a:rPr lang="en-US" altLang="en-US" sz="2000" smtClean="0">
                <a:latin typeface="+mn-lt"/>
              </a:rPr>
              <a:t>	DAX = decreasing </a:t>
            </a:r>
            <a:r>
              <a:rPr lang="en-US" altLang="en-US" sz="2000" b="0" smtClean="0">
                <a:solidFill>
                  <a:schemeClr val="accent2"/>
                </a:solidFill>
                <a:latin typeface="+mn-lt"/>
              </a:rPr>
              <a:t>AND</a:t>
            </a:r>
            <a:r>
              <a:rPr lang="en-US" altLang="en-US" sz="2000" smtClean="0">
                <a:latin typeface="+mn-lt"/>
              </a:rPr>
              <a:t> US-$ = decreasing</a:t>
            </a:r>
            <a:br>
              <a:rPr lang="en-US" altLang="en-US" sz="2000" smtClean="0">
                <a:latin typeface="+mn-lt"/>
              </a:rPr>
            </a:br>
            <a:r>
              <a:rPr lang="en-US" altLang="en-US" sz="2000" b="0" smtClean="0">
                <a:solidFill>
                  <a:schemeClr val="accent2"/>
                </a:solidFill>
                <a:latin typeface="+mn-lt"/>
              </a:rPr>
              <a:t>THEN</a:t>
            </a:r>
            <a:r>
              <a:rPr lang="en-US" altLang="en-US" sz="2000" smtClean="0">
                <a:latin typeface="+mn-lt"/>
              </a:rPr>
              <a:t> 	DAX prediction = decrease</a:t>
            </a:r>
            <a:br>
              <a:rPr lang="en-US" altLang="en-US" sz="2000" smtClean="0">
                <a:latin typeface="+mn-lt"/>
              </a:rPr>
            </a:br>
            <a:r>
              <a:rPr lang="en-US" altLang="en-US" sz="2000" b="0" smtClean="0">
                <a:solidFill>
                  <a:schemeClr val="accent2"/>
                </a:solidFill>
                <a:latin typeface="+mn-lt"/>
              </a:rPr>
              <a:t>WITH</a:t>
            </a:r>
            <a:r>
              <a:rPr lang="en-US" altLang="en-US" sz="2000" smtClean="0">
                <a:latin typeface="+mn-lt"/>
              </a:rPr>
              <a:t>	high certainty</a:t>
            </a:r>
          </a:p>
          <a:p>
            <a:pPr>
              <a:lnSpc>
                <a:spcPct val="110000"/>
              </a:lnSpc>
              <a:defRPr/>
            </a:pPr>
            <a:r>
              <a:rPr lang="en-US" altLang="en-US" sz="2000" b="0" smtClean="0">
                <a:latin typeface="+mn-lt"/>
              </a:rPr>
              <a:t>Turning Point Rule</a:t>
            </a:r>
            <a:r>
              <a:rPr lang="en-US" altLang="en-US" sz="2000" smtClean="0">
                <a:latin typeface="+mn-lt"/>
              </a:rPr>
              <a:t/>
            </a:r>
            <a:br>
              <a:rPr lang="en-US" altLang="en-US" sz="2000" smtClean="0">
                <a:latin typeface="+mn-lt"/>
              </a:rPr>
            </a:br>
            <a:r>
              <a:rPr lang="en-US" altLang="en-US" sz="2000" b="0" smtClean="0">
                <a:solidFill>
                  <a:schemeClr val="accent2"/>
                </a:solidFill>
                <a:latin typeface="+mn-lt"/>
              </a:rPr>
              <a:t>IF</a:t>
            </a:r>
            <a:r>
              <a:rPr lang="en-US" altLang="en-US" sz="2000" smtClean="0">
                <a:latin typeface="+mn-lt"/>
              </a:rPr>
              <a:t>	DAX = decreasing </a:t>
            </a:r>
            <a:r>
              <a:rPr lang="en-US" altLang="en-US" sz="2000" b="0" smtClean="0">
                <a:solidFill>
                  <a:schemeClr val="accent2"/>
                </a:solidFill>
                <a:latin typeface="+mn-lt"/>
              </a:rPr>
              <a:t>AND</a:t>
            </a:r>
            <a:r>
              <a:rPr lang="en-US" altLang="en-US" sz="2000" smtClean="0">
                <a:latin typeface="+mn-lt"/>
              </a:rPr>
              <a:t> US-$ = increasing</a:t>
            </a:r>
            <a:br>
              <a:rPr lang="en-US" altLang="en-US" sz="2000" smtClean="0">
                <a:latin typeface="+mn-lt"/>
              </a:rPr>
            </a:br>
            <a:r>
              <a:rPr lang="en-US" altLang="en-US" sz="2000" b="0" smtClean="0">
                <a:solidFill>
                  <a:schemeClr val="accent2"/>
                </a:solidFill>
                <a:latin typeface="+mn-lt"/>
              </a:rPr>
              <a:t>THEN</a:t>
            </a:r>
            <a:r>
              <a:rPr lang="en-US" altLang="en-US" sz="2000" smtClean="0">
                <a:latin typeface="+mn-lt"/>
              </a:rPr>
              <a:t> 	DAX prediction = increase</a:t>
            </a:r>
            <a:br>
              <a:rPr lang="en-US" altLang="en-US" sz="2000" smtClean="0">
                <a:latin typeface="+mn-lt"/>
              </a:rPr>
            </a:br>
            <a:r>
              <a:rPr lang="en-US" altLang="en-US" sz="2000" b="0" smtClean="0">
                <a:solidFill>
                  <a:schemeClr val="accent2"/>
                </a:solidFill>
                <a:latin typeface="+mn-lt"/>
              </a:rPr>
              <a:t>WITH</a:t>
            </a:r>
            <a:r>
              <a:rPr lang="en-US" altLang="en-US" sz="2000" smtClean="0">
                <a:latin typeface="+mn-lt"/>
              </a:rPr>
              <a:t>	low certainty</a:t>
            </a:r>
          </a:p>
          <a:p>
            <a:pPr>
              <a:lnSpc>
                <a:spcPct val="110000"/>
              </a:lnSpc>
              <a:defRPr/>
            </a:pPr>
            <a:r>
              <a:rPr lang="en-US" altLang="en-US" sz="2000" b="0" smtClean="0">
                <a:latin typeface="+mn-lt"/>
              </a:rPr>
              <a:t>Delay Rule</a:t>
            </a:r>
            <a:r>
              <a:rPr lang="en-US" altLang="en-US" sz="2000" smtClean="0">
                <a:latin typeface="+mn-lt"/>
              </a:rPr>
              <a:t/>
            </a:r>
            <a:br>
              <a:rPr lang="en-US" altLang="en-US" sz="2000" smtClean="0">
                <a:latin typeface="+mn-lt"/>
              </a:rPr>
            </a:br>
            <a:r>
              <a:rPr lang="en-US" altLang="en-US" sz="2000" b="0" smtClean="0">
                <a:solidFill>
                  <a:schemeClr val="accent2"/>
                </a:solidFill>
                <a:latin typeface="+mn-lt"/>
              </a:rPr>
              <a:t>IF</a:t>
            </a:r>
            <a:r>
              <a:rPr lang="en-US" altLang="en-US" sz="2000" smtClean="0">
                <a:latin typeface="+mn-lt"/>
              </a:rPr>
              <a:t>	DAX = stable </a:t>
            </a:r>
            <a:r>
              <a:rPr lang="en-US" altLang="en-US" sz="2000" b="0" smtClean="0">
                <a:solidFill>
                  <a:schemeClr val="accent2"/>
                </a:solidFill>
                <a:latin typeface="+mn-lt"/>
              </a:rPr>
              <a:t>AND</a:t>
            </a:r>
            <a:r>
              <a:rPr lang="en-US" altLang="en-US" sz="2000" smtClean="0">
                <a:latin typeface="+mn-lt"/>
              </a:rPr>
              <a:t> US-$ = decreasing</a:t>
            </a:r>
            <a:br>
              <a:rPr lang="en-US" altLang="en-US" sz="2000" smtClean="0">
                <a:latin typeface="+mn-lt"/>
              </a:rPr>
            </a:br>
            <a:r>
              <a:rPr lang="en-US" altLang="en-US" sz="2000" b="0" smtClean="0">
                <a:solidFill>
                  <a:schemeClr val="accent2"/>
                </a:solidFill>
                <a:latin typeface="+mn-lt"/>
              </a:rPr>
              <a:t>THEN</a:t>
            </a:r>
            <a:r>
              <a:rPr lang="en-US" altLang="en-US" sz="2000" smtClean="0">
                <a:latin typeface="+mn-lt"/>
              </a:rPr>
              <a:t> 	DAX prediction = decrease</a:t>
            </a:r>
            <a:br>
              <a:rPr lang="en-US" altLang="en-US" sz="2000" smtClean="0">
                <a:latin typeface="+mn-lt"/>
              </a:rPr>
            </a:br>
            <a:r>
              <a:rPr lang="en-US" altLang="en-US" sz="2000" b="0" smtClean="0">
                <a:solidFill>
                  <a:schemeClr val="accent2"/>
                </a:solidFill>
                <a:latin typeface="+mn-lt"/>
              </a:rPr>
              <a:t>WITH</a:t>
            </a:r>
            <a:r>
              <a:rPr lang="en-US" altLang="en-US" sz="2000" smtClean="0">
                <a:latin typeface="+mn-lt"/>
              </a:rPr>
              <a:t>	very high certainty</a:t>
            </a:r>
          </a:p>
          <a:p>
            <a:pPr>
              <a:lnSpc>
                <a:spcPct val="110000"/>
              </a:lnSpc>
              <a:defRPr/>
            </a:pPr>
            <a:r>
              <a:rPr lang="en-US" altLang="en-US" sz="2000" b="0" smtClean="0">
                <a:latin typeface="+mn-lt"/>
              </a:rPr>
              <a:t>In general</a:t>
            </a:r>
            <a:r>
              <a:rPr lang="en-US" altLang="en-US" sz="2000" smtClean="0">
                <a:latin typeface="+mn-lt"/>
              </a:rPr>
              <a:t/>
            </a:r>
            <a:br>
              <a:rPr lang="en-US" altLang="en-US" sz="2000" smtClean="0">
                <a:latin typeface="+mn-lt"/>
              </a:rPr>
            </a:br>
            <a:r>
              <a:rPr lang="en-US" altLang="en-US" sz="2000" b="0" smtClean="0">
                <a:solidFill>
                  <a:schemeClr val="accent2"/>
                </a:solidFill>
                <a:latin typeface="+mn-lt"/>
              </a:rPr>
              <a:t>IF</a:t>
            </a:r>
            <a:r>
              <a:rPr lang="en-US" altLang="en-US" sz="2000" smtClean="0">
                <a:latin typeface="+mn-lt"/>
              </a:rPr>
              <a:t>	</a:t>
            </a:r>
            <a:r>
              <a:rPr lang="en-US" altLang="en-US" sz="2000" i="1" smtClean="0">
                <a:latin typeface="+mn-lt"/>
              </a:rPr>
              <a:t>x</a:t>
            </a:r>
            <a:r>
              <a:rPr lang="en-US" altLang="en-US" sz="2000" baseline="-25000" smtClean="0">
                <a:latin typeface="+mn-lt"/>
              </a:rPr>
              <a:t>1</a:t>
            </a:r>
            <a:r>
              <a:rPr lang="en-US" altLang="en-US" sz="2000" smtClean="0">
                <a:latin typeface="+mn-lt"/>
              </a:rPr>
              <a:t> is m</a:t>
            </a:r>
            <a:r>
              <a:rPr lang="en-US" altLang="en-US" sz="2000" baseline="-25000" smtClean="0">
                <a:latin typeface="+mn-lt"/>
              </a:rPr>
              <a:t>1</a:t>
            </a:r>
            <a:r>
              <a:rPr lang="en-US" altLang="en-US" sz="2000" smtClean="0">
                <a:latin typeface="+mn-lt"/>
              </a:rPr>
              <a:t> </a:t>
            </a:r>
            <a:r>
              <a:rPr lang="en-US" altLang="en-US" sz="2000" b="0" smtClean="0">
                <a:solidFill>
                  <a:schemeClr val="accent2"/>
                </a:solidFill>
                <a:latin typeface="+mn-lt"/>
              </a:rPr>
              <a:t>AND</a:t>
            </a:r>
            <a:r>
              <a:rPr lang="en-US" altLang="en-US" sz="2000" smtClean="0">
                <a:latin typeface="+mn-lt"/>
              </a:rPr>
              <a:t> </a:t>
            </a:r>
            <a:r>
              <a:rPr lang="en-US" altLang="en-US" sz="2000" i="1" smtClean="0">
                <a:latin typeface="+mn-lt"/>
              </a:rPr>
              <a:t>x</a:t>
            </a:r>
            <a:r>
              <a:rPr lang="en-US" altLang="en-US" sz="2000" baseline="-25000" smtClean="0">
                <a:latin typeface="+mn-lt"/>
              </a:rPr>
              <a:t>2</a:t>
            </a:r>
            <a:r>
              <a:rPr lang="en-US" altLang="en-US" sz="2000" smtClean="0">
                <a:latin typeface="+mn-lt"/>
              </a:rPr>
              <a:t> is m</a:t>
            </a:r>
            <a:r>
              <a:rPr lang="en-US" altLang="en-US" sz="2000" baseline="-25000" smtClean="0">
                <a:latin typeface="+mn-lt"/>
              </a:rPr>
              <a:t>2</a:t>
            </a:r>
            <a:r>
              <a:rPr lang="en-US" altLang="en-US" sz="2000" smtClean="0">
                <a:latin typeface="+mn-lt"/>
              </a:rPr>
              <a:t/>
            </a:r>
            <a:br>
              <a:rPr lang="en-US" altLang="en-US" sz="2000" smtClean="0">
                <a:latin typeface="+mn-lt"/>
              </a:rPr>
            </a:br>
            <a:r>
              <a:rPr lang="en-US" altLang="en-US" sz="2000" b="0" smtClean="0">
                <a:solidFill>
                  <a:schemeClr val="accent2"/>
                </a:solidFill>
                <a:latin typeface="+mn-lt"/>
              </a:rPr>
              <a:t>THEN</a:t>
            </a:r>
            <a:r>
              <a:rPr lang="en-US" altLang="en-US" sz="2000" smtClean="0">
                <a:latin typeface="+mn-lt"/>
              </a:rPr>
              <a:t> 	</a:t>
            </a:r>
            <a:r>
              <a:rPr lang="en-US" altLang="en-US" sz="2000" i="1" smtClean="0">
                <a:latin typeface="+mn-lt"/>
              </a:rPr>
              <a:t>y</a:t>
            </a:r>
            <a:r>
              <a:rPr lang="en-US" altLang="en-US" sz="2000" smtClean="0">
                <a:latin typeface="+mn-lt"/>
              </a:rPr>
              <a:t> = h</a:t>
            </a:r>
            <a:br>
              <a:rPr lang="en-US" altLang="en-US" sz="2000" smtClean="0">
                <a:latin typeface="+mn-lt"/>
              </a:rPr>
            </a:br>
            <a:r>
              <a:rPr lang="en-US" altLang="en-US" sz="2000" b="0" smtClean="0">
                <a:solidFill>
                  <a:schemeClr val="accent2"/>
                </a:solidFill>
                <a:latin typeface="+mn-lt"/>
              </a:rPr>
              <a:t>WITH</a:t>
            </a:r>
            <a:r>
              <a:rPr lang="en-US" altLang="en-US" sz="2000" smtClean="0">
                <a:latin typeface="+mn-lt"/>
              </a:rPr>
              <a:t>	weight </a:t>
            </a:r>
            <a:r>
              <a:rPr lang="en-US" altLang="en-US" sz="2000" i="1" smtClean="0">
                <a:latin typeface="+mn-lt"/>
              </a:rPr>
              <a:t>k</a:t>
            </a:r>
            <a:endParaRPr lang="en-US" altLang="en-US" sz="2000" smtClean="0">
              <a:latin typeface="+mn-lt"/>
            </a:endParaRPr>
          </a:p>
        </p:txBody>
      </p:sp>
      <p:sp>
        <p:nvSpPr>
          <p:cNvPr id="28677" name="Rectangle 1"/>
          <p:cNvSpPr>
            <a:spLocks noChangeArrowheads="1"/>
          </p:cNvSpPr>
          <p:nvPr/>
        </p:nvSpPr>
        <p:spPr bwMode="auto">
          <a:xfrm>
            <a:off x="533400" y="6172200"/>
            <a:ext cx="838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22325" indent="-8223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i="1">
                <a:solidFill>
                  <a:srgbClr val="7030A0"/>
                </a:solidFill>
              </a:rPr>
              <a:t>Prof. Dr. Rudolf Kruse. Fuzzy Systems. Otto-von-Guericke University of Magdeburg. </a:t>
            </a:r>
            <a:r>
              <a:rPr lang="en-US" altLang="en-US" sz="1600" b="1" u="sng"/>
              <a:t>DAX: German stock index. </a:t>
            </a:r>
          </a:p>
        </p:txBody>
      </p:sp>
      <p:sp>
        <p:nvSpPr>
          <p:cNvPr id="28678" name="Rectangle 2"/>
          <p:cNvSpPr>
            <a:spLocks noChangeArrowheads="1"/>
          </p:cNvSpPr>
          <p:nvPr/>
        </p:nvSpPr>
        <p:spPr bwMode="auto">
          <a:xfrm>
            <a:off x="3048000" y="5802313"/>
            <a:ext cx="609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D60093"/>
                </a:solidFill>
              </a:rPr>
              <a:t>http://www.dax-indices.com/EN/index.aspx?pageID=1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Thuật toán phân cụm mờ FCM</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609600"/>
            <a:ext cx="8458200" cy="4191000"/>
          </a:xfrm>
        </p:spPr>
        <p:txBody>
          <a:bodyPr/>
          <a:lstStyle/>
          <a:p>
            <a:pPr eaLnBrk="1" hangingPunct="1">
              <a:spcBef>
                <a:spcPts val="0"/>
              </a:spcBef>
              <a:defRPr/>
            </a:pPr>
            <a:r>
              <a:rPr lang="en-US" sz="2800" b="1" smtClean="0">
                <a:solidFill>
                  <a:srgbClr val="D60093"/>
                </a:solidFill>
              </a:rPr>
              <a:t>Mô tả</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Y={y</a:t>
            </a:r>
            <a:r>
              <a:rPr lang="en-US" sz="2000" baseline="-25000" smtClean="0">
                <a:cs typeface="Arial" pitchFamily="34" charset="0"/>
              </a:rPr>
              <a:t>1</a:t>
            </a:r>
            <a:r>
              <a:rPr lang="en-US" sz="2000" smtClean="0">
                <a:cs typeface="Arial" pitchFamily="34" charset="0"/>
              </a:rPr>
              <a:t>, y</a:t>
            </a:r>
            <a:r>
              <a:rPr lang="en-US" sz="2000" baseline="-25000" smtClean="0">
                <a:cs typeface="Arial" pitchFamily="34" charset="0"/>
              </a:rPr>
              <a:t>2</a:t>
            </a:r>
            <a:r>
              <a:rPr lang="en-US" sz="2000" smtClean="0">
                <a:cs typeface="Arial" pitchFamily="34" charset="0"/>
              </a:rPr>
              <a:t>, …, y</a:t>
            </a:r>
            <a:r>
              <a:rPr lang="en-US" sz="2000" baseline="-25000" smtClean="0">
                <a:cs typeface="Arial" pitchFamily="34" charset="0"/>
              </a:rPr>
              <a:t>N</a:t>
            </a:r>
            <a:r>
              <a:rPr lang="en-US" sz="2000" smtClean="0">
                <a:cs typeface="Arial" pitchFamily="34" charset="0"/>
              </a:rPr>
              <a:t>} </a:t>
            </a:r>
            <a:r>
              <a:rPr lang="en-US" sz="2000" smtClean="0">
                <a:cs typeface="Arial" pitchFamily="34" charset="0"/>
                <a:sym typeface="Symbol" panose="05050102010706020507" pitchFamily="18" charset="2"/>
              </a:rPr>
              <a:t> R</a:t>
            </a:r>
            <a:r>
              <a:rPr lang="en-US" sz="2000" baseline="30000" smtClean="0">
                <a:cs typeface="Arial" pitchFamily="34" charset="0"/>
                <a:sym typeface="Symbol" panose="05050102010706020507" pitchFamily="18" charset="2"/>
              </a:rPr>
              <a:t>n</a:t>
            </a:r>
            <a:r>
              <a:rPr lang="en-US" sz="2000" smtClean="0">
                <a:cs typeface="Arial" pitchFamily="34" charset="0"/>
                <a:sym typeface="Symbol" panose="05050102010706020507" pitchFamily="18" charset="2"/>
              </a:rPr>
              <a:t>: tập dữ liệu</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c: số lượng cụm trong Y, 2c&lt;n.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m: trọng số mũ. </a:t>
            </a:r>
            <a:r>
              <a:rPr lang="en-US" sz="2000" smtClean="0">
                <a:cs typeface="Arial" pitchFamily="34" charset="0"/>
                <a:sym typeface="Symbol" panose="05050102010706020507" pitchFamily="18" charset="2"/>
              </a:rPr>
              <a:t>1m&lt;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U: một </a:t>
            </a:r>
            <a:r>
              <a:rPr lang="en-US" sz="2000">
                <a:cs typeface="Arial" pitchFamily="34" charset="0"/>
                <a:sym typeface="Symbol" panose="05050102010706020507" pitchFamily="18" charset="2"/>
              </a:rPr>
              <a:t>ma trận cn </a:t>
            </a:r>
            <a:r>
              <a:rPr lang="en-US" sz="2000" smtClean="0">
                <a:cs typeface="Arial" pitchFamily="34" charset="0"/>
                <a:sym typeface="Symbol" panose="05050102010706020507" pitchFamily="18" charset="2"/>
              </a:rPr>
              <a:t>phân cụm mờ Y; UM</a:t>
            </a:r>
            <a:r>
              <a:rPr lang="en-US" sz="2000" baseline="-25000" smtClean="0">
                <a:cs typeface="Arial" pitchFamily="34" charset="0"/>
                <a:sym typeface="Symbol" panose="05050102010706020507" pitchFamily="18" charset="2"/>
              </a:rPr>
              <a:t>fc</a:t>
            </a:r>
            <a:r>
              <a:rPr lang="en-US" sz="2000" smtClean="0">
                <a:cs typeface="Arial" pitchFamily="34" charset="0"/>
                <a:sym typeface="Symbol" panose="05050102010706020507" pitchFamily="18" charset="2"/>
              </a:rPr>
              <a:t>={U</a:t>
            </a:r>
            <a:r>
              <a:rPr lang="en-US" sz="2000" baseline="-25000" smtClean="0">
                <a:cs typeface="Arial" pitchFamily="34" charset="0"/>
                <a:sym typeface="Symbol" panose="05050102010706020507" pitchFamily="18" charset="2"/>
              </a:rPr>
              <a:t>c</a:t>
            </a:r>
            <a:r>
              <a:rPr lang="en-US" sz="2000" baseline="-25000">
                <a:cs typeface="Arial" pitchFamily="34" charset="0"/>
                <a:sym typeface="Symbol" panose="05050102010706020507" pitchFamily="18" charset="2"/>
              </a:rPr>
              <a:t></a:t>
            </a:r>
            <a:r>
              <a:rPr lang="en-US" sz="2000" baseline="-25000" smtClean="0">
                <a:cs typeface="Arial" pitchFamily="34" charset="0"/>
                <a:sym typeface="Symbol" panose="05050102010706020507" pitchFamily="18" charset="2"/>
              </a:rPr>
              <a:t>n</a:t>
            </a:r>
            <a:r>
              <a:rPr lang="en-US" sz="2000" smtClean="0">
                <a:cs typeface="Arial" pitchFamily="34" charset="0"/>
                <a:sym typeface="Symbol" panose="05050102010706020507" pitchFamily="18" charset="2"/>
              </a:rPr>
              <a:t>|u</a:t>
            </a:r>
            <a:r>
              <a:rPr lang="en-US" sz="2000" baseline="-25000" smtClean="0">
                <a:cs typeface="Arial" pitchFamily="34" charset="0"/>
                <a:sym typeface="Symbol" panose="05050102010706020507" pitchFamily="18" charset="2"/>
              </a:rPr>
              <a:t>ik</a:t>
            </a:r>
            <a:r>
              <a:rPr lang="en-US" sz="2000" smtClean="0">
                <a:cs typeface="Arial" pitchFamily="34" charset="0"/>
                <a:sym typeface="Symbol" panose="05050102010706020507" pitchFamily="18" charset="2"/>
              </a:rPr>
              <a:t>  [0,1]}</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V=(v</a:t>
            </a:r>
            <a:r>
              <a:rPr lang="en-US" sz="2000" baseline="-25000" smtClean="0">
                <a:cs typeface="Arial" pitchFamily="34" charset="0"/>
                <a:sym typeface="Symbol" panose="05050102010706020507" pitchFamily="18" charset="2"/>
              </a:rPr>
              <a:t>1</a:t>
            </a:r>
            <a:r>
              <a:rPr lang="en-US" sz="2000" smtClean="0">
                <a:cs typeface="Arial" pitchFamily="34" charset="0"/>
                <a:sym typeface="Symbol" panose="05050102010706020507" pitchFamily="18" charset="2"/>
              </a:rPr>
              <a:t>, v</a:t>
            </a:r>
            <a:r>
              <a:rPr lang="en-US" sz="2000" baseline="-25000" smtClean="0">
                <a:cs typeface="Arial" pitchFamily="34" charset="0"/>
                <a:sym typeface="Symbol" panose="05050102010706020507" pitchFamily="18" charset="2"/>
              </a:rPr>
              <a:t>2</a:t>
            </a:r>
            <a:r>
              <a:rPr lang="en-US" sz="2000" smtClean="0">
                <a:cs typeface="Arial" pitchFamily="34" charset="0"/>
                <a:sym typeface="Symbol" panose="05050102010706020507" pitchFamily="18" charset="2"/>
              </a:rPr>
              <a:t>, v</a:t>
            </a:r>
            <a:r>
              <a:rPr lang="en-US" sz="2000" baseline="-25000" smtClean="0">
                <a:cs typeface="Arial" pitchFamily="34" charset="0"/>
                <a:sym typeface="Symbol" panose="05050102010706020507" pitchFamily="18" charset="2"/>
              </a:rPr>
              <a:t>c</a:t>
            </a:r>
            <a:r>
              <a:rPr lang="en-US" sz="2000" smtClean="0">
                <a:cs typeface="Arial" pitchFamily="34" charset="0"/>
                <a:sym typeface="Symbol" panose="05050102010706020507" pitchFamily="18" charset="2"/>
              </a:rPr>
              <a:t>): vector các </a:t>
            </a:r>
            <a:r>
              <a:rPr lang="en-US" sz="2000">
                <a:cs typeface="Arial" pitchFamily="34" charset="0"/>
                <a:sym typeface="Symbol" panose="05050102010706020507" pitchFamily="18" charset="2"/>
              </a:rPr>
              <a:t>trọng tâm </a:t>
            </a:r>
            <a:r>
              <a:rPr lang="en-US" sz="2000" smtClean="0">
                <a:cs typeface="Arial" pitchFamily="34" charset="0"/>
                <a:sym typeface="Symbol" panose="05050102010706020507" pitchFamily="18" charset="2"/>
              </a:rPr>
              <a:t>(đại diện)</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v</a:t>
            </a:r>
            <a:r>
              <a:rPr lang="en-US" sz="2000" baseline="-25000" smtClean="0">
                <a:cs typeface="Arial" pitchFamily="34" charset="0"/>
                <a:sym typeface="Symbol" panose="05050102010706020507" pitchFamily="18" charset="2"/>
              </a:rPr>
              <a:t>i</a:t>
            </a:r>
            <a:r>
              <a:rPr lang="en-US" sz="2000" smtClean="0">
                <a:cs typeface="Arial" pitchFamily="34" charset="0"/>
                <a:sym typeface="Symbol" panose="05050102010706020507" pitchFamily="18" charset="2"/>
              </a:rPr>
              <a:t>= (v</a:t>
            </a:r>
            <a:r>
              <a:rPr lang="en-US" sz="2000" baseline="-25000" smtClean="0">
                <a:cs typeface="Arial" pitchFamily="34" charset="0"/>
                <a:sym typeface="Symbol" panose="05050102010706020507" pitchFamily="18" charset="2"/>
              </a:rPr>
              <a:t>i1</a:t>
            </a:r>
            <a:r>
              <a:rPr lang="en-US" sz="2000" smtClean="0">
                <a:cs typeface="Arial" pitchFamily="34" charset="0"/>
                <a:sym typeface="Symbol" panose="05050102010706020507" pitchFamily="18" charset="2"/>
              </a:rPr>
              <a:t>, v</a:t>
            </a:r>
            <a:r>
              <a:rPr lang="en-US" sz="2000" baseline="-25000" smtClean="0">
                <a:cs typeface="Arial" pitchFamily="34" charset="0"/>
                <a:sym typeface="Symbol" panose="05050102010706020507" pitchFamily="18" charset="2"/>
              </a:rPr>
              <a:t>i2</a:t>
            </a:r>
            <a:r>
              <a:rPr lang="en-US" sz="2000" smtClean="0">
                <a:cs typeface="Arial" pitchFamily="34" charset="0"/>
                <a:sym typeface="Symbol" panose="05050102010706020507" pitchFamily="18" charset="2"/>
              </a:rPr>
              <a:t>, …, v</a:t>
            </a:r>
            <a:r>
              <a:rPr lang="en-US" sz="2000" baseline="-25000" smtClean="0">
                <a:cs typeface="Arial" pitchFamily="34" charset="0"/>
                <a:sym typeface="Symbol" panose="05050102010706020507" pitchFamily="18" charset="2"/>
              </a:rPr>
              <a:t>in</a:t>
            </a:r>
            <a:r>
              <a:rPr lang="en-US" sz="2000" smtClean="0">
                <a:cs typeface="Arial" pitchFamily="34" charset="0"/>
                <a:sym typeface="Symbol" panose="05050102010706020507" pitchFamily="18" charset="2"/>
              </a:rPr>
              <a:t>) trọng tâm của cụm thứ I</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cs typeface="Arial" pitchFamily="34" charset="0"/>
                <a:sym typeface="Symbol" panose="05050102010706020507" pitchFamily="18" charset="2"/>
              </a:rPr>
              <a:t>A: ma trận xác định dương n</a:t>
            </a:r>
            <a:r>
              <a:rPr lang="en-US" sz="2000" smtClean="0">
                <a:cs typeface="Arial" pitchFamily="34" charset="0"/>
                <a:sym typeface="Symbol" panose="05050102010706020507" pitchFamily="18" charset="2"/>
              </a:rPr>
              <a:t>n, cảm sinh chuẩn ||.||</a:t>
            </a:r>
            <a:r>
              <a:rPr lang="en-US" sz="2000" baseline="-25000" smtClean="0">
                <a:cs typeface="Arial" pitchFamily="34" charset="0"/>
                <a:sym typeface="Symbol" panose="05050102010706020507" pitchFamily="18" charset="2"/>
              </a:rPr>
              <a:t>A</a:t>
            </a:r>
            <a:r>
              <a:rPr lang="en-US" sz="2000" smtClean="0">
                <a:cs typeface="Arial" pitchFamily="34" charset="0"/>
                <a:sym typeface="Symbol" panose="05050102010706020507" pitchFamily="18" charset="2"/>
              </a:rPr>
              <a:t> trên R</a:t>
            </a:r>
            <a:r>
              <a:rPr lang="en-US" sz="2000" baseline="30000" smtClean="0">
                <a:cs typeface="Arial" pitchFamily="34" charset="0"/>
                <a:sym typeface="Symbol" panose="05050102010706020507" pitchFamily="18" charset="2"/>
              </a:rPr>
              <a:t>n</a:t>
            </a:r>
            <a:r>
              <a:rPr lang="en-US" sz="2000" smtClean="0">
                <a:cs typeface="Arial" pitchFamily="34" charset="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cs typeface="Arial" pitchFamily="34" charset="0"/>
              <a:sym typeface="Symbol" panose="05050102010706020507" pitchFamily="18" charset="2"/>
            </a:endParaRPr>
          </a:p>
          <a:p>
            <a:pPr eaLnBrk="1" hangingPunct="1">
              <a:spcBef>
                <a:spcPts val="0"/>
              </a:spcBef>
              <a:defRPr/>
            </a:pPr>
            <a:r>
              <a:rPr lang="en-US" sz="2800" b="1" smtClean="0">
                <a:solidFill>
                  <a:srgbClr val="D60093"/>
                </a:solidFill>
              </a:rPr>
              <a:t>Thuật toán FCM (fuzzy c-means)</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Nội dung (LMAX: nguyên, &gt;0; </a:t>
            </a:r>
            <a:r>
              <a:rPr lang="en-US" sz="2000" smtClean="0">
                <a:sym typeface="Symbol" panose="05050102010706020507" pitchFamily="18" charset="2"/>
              </a:rPr>
              <a:t> &gt;0 đủ nhỏ; lỗi		          )</a:t>
            </a:r>
            <a:endParaRPr lang="en-US" sz="2000" smtClean="0">
              <a:sym typeface="Symbol"/>
            </a:endParaRPr>
          </a:p>
          <a:p>
            <a:pPr marL="662940" lvl="1" indent="-457200" algn="just" eaLnBrk="1" hangingPunct="1">
              <a:spcBef>
                <a:spcPts val="0"/>
              </a:spcBef>
              <a:buClr>
                <a:schemeClr val="tx2"/>
              </a:buClr>
              <a:buSzPct val="110000"/>
              <a:buFont typeface="+mj-lt"/>
              <a:buAutoNum type="arabicParenR"/>
              <a:defRPr/>
            </a:pPr>
            <a:r>
              <a:rPr lang="en-US" sz="2000" smtClean="0">
                <a:sym typeface="Symbol"/>
              </a:rPr>
              <a:t>Cố định c, m, A, ||.||</a:t>
            </a:r>
            <a:r>
              <a:rPr lang="en-US" sz="2000" baseline="-25000" smtClean="0">
                <a:sym typeface="Symbol"/>
              </a:rPr>
              <a:t>A</a:t>
            </a:r>
            <a:r>
              <a:rPr lang="en-US" sz="2000" smtClean="0">
                <a:sym typeface="Symbol"/>
              </a:rPr>
              <a:t>. Chọn một ma trận U</a:t>
            </a:r>
            <a:r>
              <a:rPr lang="en-US" sz="2000" baseline="30000" smtClean="0">
                <a:sym typeface="Symbol"/>
              </a:rPr>
              <a:t>(o)</a:t>
            </a:r>
            <a:r>
              <a:rPr lang="en-US" sz="2000" smtClean="0">
                <a:sym typeface="Symbol"/>
              </a:rPr>
              <a:t> = {u</a:t>
            </a:r>
            <a:r>
              <a:rPr lang="en-US" sz="2000" baseline="-25000" smtClean="0">
                <a:sym typeface="Symbol"/>
              </a:rPr>
              <a:t>ij</a:t>
            </a:r>
            <a:r>
              <a:rPr lang="en-US" sz="2000" baseline="30000" smtClean="0">
                <a:sym typeface="Symbol"/>
              </a:rPr>
              <a:t>(o)</a:t>
            </a:r>
            <a:r>
              <a:rPr lang="en-US" sz="2000" smtClean="0">
                <a:sym typeface="Symbol"/>
              </a:rPr>
              <a:t>}</a:t>
            </a:r>
            <a:r>
              <a:rPr lang="en-US" sz="2000" baseline="-25000" smtClean="0">
                <a:cs typeface="Arial" pitchFamily="34" charset="0"/>
                <a:sym typeface="Symbol" panose="05050102010706020507" pitchFamily="18" charset="2"/>
              </a:rPr>
              <a:t> </a:t>
            </a:r>
            <a:r>
              <a:rPr lang="en-US" sz="2000" baseline="-25000">
                <a:cs typeface="Arial" pitchFamily="34" charset="0"/>
                <a:sym typeface="Symbol" panose="05050102010706020507" pitchFamily="18" charset="2"/>
              </a:rPr>
              <a:t>cn</a:t>
            </a:r>
            <a:r>
              <a:rPr lang="en-US" sz="2000" smtClean="0">
                <a:sym typeface="Symbol"/>
              </a:rPr>
              <a:t> khởi đầu. Chạy thuật toán các bước 0, 1, …, LMAX</a:t>
            </a:r>
          </a:p>
          <a:p>
            <a:pPr marL="662940" lvl="1" indent="-457200" algn="just" eaLnBrk="1" hangingPunct="1">
              <a:spcBef>
                <a:spcPts val="0"/>
              </a:spcBef>
              <a:buClr>
                <a:schemeClr val="tx2"/>
              </a:buClr>
              <a:buSzPct val="110000"/>
              <a:buFont typeface="+mj-lt"/>
              <a:buAutoNum type="arabicParenR"/>
              <a:defRPr/>
            </a:pPr>
            <a:r>
              <a:rPr lang="en-US" sz="2000" smtClean="0">
                <a:sym typeface="Symbol"/>
              </a:rPr>
              <a:t>Tính toán hàm mờ trọng tâm v</a:t>
            </a:r>
            <a:r>
              <a:rPr lang="en-US" sz="2000" baseline="-25000" smtClean="0">
                <a:sym typeface="Symbol"/>
              </a:rPr>
              <a:t>i</a:t>
            </a:r>
            <a:r>
              <a:rPr lang="en-US" sz="2000" smtClean="0">
                <a:sym typeface="Symbol"/>
              </a:rPr>
              <a:t>=</a:t>
            </a:r>
            <a:r>
              <a:rPr lang="en-US" sz="2000" smtClean="0">
                <a:sym typeface="Symbol" panose="05050102010706020507" pitchFamily="18" charset="2"/>
              </a:rPr>
              <a:t></a:t>
            </a:r>
            <a:r>
              <a:rPr lang="en-US" sz="2000" baseline="-25000" smtClean="0">
                <a:sym typeface="Symbol" panose="05050102010706020507" pitchFamily="18" charset="2"/>
              </a:rPr>
              <a:t>j=1,N</a:t>
            </a:r>
            <a:r>
              <a:rPr lang="en-US" sz="2000" smtClean="0">
                <a:sym typeface="Symbol" panose="05050102010706020507" pitchFamily="18" charset="2"/>
              </a:rPr>
              <a:t>(u</a:t>
            </a:r>
            <a:r>
              <a:rPr lang="en-US" sz="2000" baseline="-25000" smtClean="0">
                <a:sym typeface="Symbol"/>
              </a:rPr>
              <a:t>ij</a:t>
            </a:r>
            <a:r>
              <a:rPr lang="en-US" sz="2000" baseline="30000" smtClean="0">
                <a:sym typeface="Symbol"/>
              </a:rPr>
              <a:t>(k)</a:t>
            </a:r>
            <a:r>
              <a:rPr lang="en-US" sz="2000" smtClean="0">
                <a:sym typeface="Symbol"/>
              </a:rPr>
              <a:t>)</a:t>
            </a:r>
            <a:r>
              <a:rPr lang="en-US" sz="2000" baseline="30000" smtClean="0">
                <a:sym typeface="Symbol"/>
              </a:rPr>
              <a:t>m</a:t>
            </a:r>
            <a:r>
              <a:rPr lang="en-US" sz="2000" smtClean="0">
                <a:sym typeface="Symbol"/>
              </a:rPr>
              <a:t>y</a:t>
            </a:r>
            <a:r>
              <a:rPr lang="en-US" sz="2000" baseline="-25000" smtClean="0">
                <a:sym typeface="Symbol"/>
              </a:rPr>
              <a:t>j</a:t>
            </a:r>
            <a:r>
              <a:rPr lang="en-US" sz="2000" smtClean="0">
                <a:sym typeface="Symbol"/>
              </a:rPr>
              <a:t>/</a:t>
            </a:r>
            <a:r>
              <a:rPr lang="en-US" sz="2000">
                <a:sym typeface="Symbol" panose="05050102010706020507" pitchFamily="18" charset="2"/>
              </a:rPr>
              <a:t></a:t>
            </a:r>
            <a:r>
              <a:rPr lang="en-US" sz="2000" baseline="-25000" smtClean="0">
                <a:sym typeface="Symbol" panose="05050102010706020507" pitchFamily="18" charset="2"/>
              </a:rPr>
              <a:t>j=1,N</a:t>
            </a:r>
            <a:r>
              <a:rPr lang="en-US" sz="2000" smtClean="0">
                <a:sym typeface="Symbol" panose="05050102010706020507" pitchFamily="18" charset="2"/>
              </a:rPr>
              <a:t>(u</a:t>
            </a:r>
            <a:r>
              <a:rPr lang="en-US" sz="2000" baseline="-25000" smtClean="0">
                <a:sym typeface="Symbol"/>
              </a:rPr>
              <a:t>ij</a:t>
            </a:r>
            <a:r>
              <a:rPr lang="en-US" sz="2000" baseline="30000" smtClean="0">
                <a:sym typeface="Symbol"/>
              </a:rPr>
              <a:t>(k</a:t>
            </a:r>
            <a:r>
              <a:rPr lang="en-US" sz="2000" baseline="30000">
                <a:sym typeface="Symbol"/>
              </a:rPr>
              <a:t>)</a:t>
            </a:r>
            <a:r>
              <a:rPr lang="en-US" sz="2000">
                <a:sym typeface="Symbol"/>
              </a:rPr>
              <a:t>)</a:t>
            </a:r>
            <a:r>
              <a:rPr lang="en-US" sz="2000" baseline="30000" smtClean="0">
                <a:sym typeface="Symbol"/>
              </a:rPr>
              <a:t>m</a:t>
            </a:r>
            <a:r>
              <a:rPr lang="en-US" sz="2000" smtClean="0"/>
              <a:t>, </a:t>
            </a:r>
            <a:r>
              <a:rPr lang="en-US" sz="2000" smtClean="0">
                <a:sym typeface="Symbol" panose="05050102010706020507" pitchFamily="18" charset="2"/>
              </a:rPr>
              <a:t></a:t>
            </a:r>
            <a:r>
              <a:rPr lang="en-US" sz="2000" smtClean="0"/>
              <a:t>i=1,c</a:t>
            </a:r>
          </a:p>
          <a:p>
            <a:pPr marL="662940" lvl="1" indent="-457200" algn="just" eaLnBrk="1" hangingPunct="1">
              <a:spcBef>
                <a:spcPts val="0"/>
              </a:spcBef>
              <a:buClr>
                <a:schemeClr val="tx2"/>
              </a:buClr>
              <a:buSzPct val="110000"/>
              <a:buFont typeface="+mj-lt"/>
              <a:buAutoNum type="arabicParenR"/>
              <a:defRPr/>
            </a:pPr>
            <a:r>
              <a:rPr lang="en-US" sz="2000" smtClean="0"/>
              <a:t>Tính toán lại ma trận: </a:t>
            </a:r>
            <a:r>
              <a:rPr lang="en-US" sz="2000" smtClean="0">
                <a:sym typeface="Symbol"/>
              </a:rPr>
              <a:t>u</a:t>
            </a:r>
            <a:r>
              <a:rPr lang="en-US" sz="2000" baseline="-25000" smtClean="0">
                <a:sym typeface="Symbol"/>
              </a:rPr>
              <a:t>il</a:t>
            </a:r>
            <a:r>
              <a:rPr lang="en-US" sz="2000" baseline="30000" smtClean="0">
                <a:sym typeface="Symbol"/>
              </a:rPr>
              <a:t>(k+1)</a:t>
            </a:r>
            <a:r>
              <a:rPr lang="en-US" sz="2000" smtClean="0">
                <a:sym typeface="Symbol"/>
              </a:rPr>
              <a:t>= (</a:t>
            </a:r>
            <a:r>
              <a:rPr lang="en-US" sz="2000">
                <a:sym typeface="Symbol" panose="05050102010706020507" pitchFamily="18" charset="2"/>
              </a:rPr>
              <a:t></a:t>
            </a:r>
            <a:r>
              <a:rPr lang="en-US" sz="2000" baseline="-25000" smtClean="0">
                <a:sym typeface="Symbol" panose="05050102010706020507" pitchFamily="18" charset="2"/>
              </a:rPr>
              <a:t>j=1,c</a:t>
            </a:r>
            <a:r>
              <a:rPr lang="en-US" sz="2000" smtClean="0">
                <a:sym typeface="Symbol"/>
              </a:rPr>
              <a:t> (d</a:t>
            </a:r>
            <a:r>
              <a:rPr lang="en-US" sz="2000" baseline="-25000" smtClean="0">
                <a:sym typeface="Symbol"/>
              </a:rPr>
              <a:t>il</a:t>
            </a:r>
            <a:r>
              <a:rPr lang="en-US" sz="2000" smtClean="0">
                <a:sym typeface="Symbol"/>
              </a:rPr>
              <a:t>/d</a:t>
            </a:r>
            <a:r>
              <a:rPr lang="en-US" sz="2000" baseline="-25000" smtClean="0">
                <a:sym typeface="Symbol"/>
              </a:rPr>
              <a:t>jl</a:t>
            </a:r>
            <a:r>
              <a:rPr lang="en-US" sz="2000" smtClean="0">
                <a:sym typeface="Symbol"/>
              </a:rPr>
              <a:t>)</a:t>
            </a:r>
            <a:r>
              <a:rPr lang="en-US" sz="2000" baseline="30000" smtClean="0">
                <a:sym typeface="Symbol"/>
              </a:rPr>
              <a:t>2/(m-1)</a:t>
            </a:r>
            <a:r>
              <a:rPr lang="en-US" sz="2000" smtClean="0">
                <a:sym typeface="Symbol"/>
              </a:rPr>
              <a:t>)</a:t>
            </a:r>
            <a:r>
              <a:rPr lang="en-US" sz="2000" baseline="30000" smtClean="0">
                <a:sym typeface="Symbol"/>
              </a:rPr>
              <a:t>-1</a:t>
            </a:r>
            <a:r>
              <a:rPr lang="en-US" sz="2000" smtClean="0">
                <a:sym typeface="Symbol"/>
              </a:rPr>
              <a:t>, 1</a:t>
            </a:r>
            <a:r>
              <a:rPr lang="en-US" sz="2000" smtClean="0">
                <a:sym typeface="Symbol" panose="05050102010706020507" pitchFamily="18" charset="2"/>
              </a:rPr>
              <a:t>i</a:t>
            </a:r>
            <a:r>
              <a:rPr lang="en-US" sz="2000">
                <a:sym typeface="Symbol" panose="05050102010706020507" pitchFamily="18" charset="2"/>
              </a:rPr>
              <a:t> </a:t>
            </a:r>
            <a:r>
              <a:rPr lang="en-US" sz="2000" smtClean="0">
                <a:sym typeface="Symbol" panose="05050102010706020507" pitchFamily="18" charset="2"/>
              </a:rPr>
              <a:t>c, </a:t>
            </a:r>
            <a:r>
              <a:rPr lang="en-US" sz="2000">
                <a:sym typeface="Symbol"/>
              </a:rPr>
              <a:t>1</a:t>
            </a:r>
            <a:r>
              <a:rPr lang="en-US" sz="2000" smtClean="0">
                <a:sym typeface="Symbol" panose="05050102010706020507" pitchFamily="18" charset="2"/>
              </a:rPr>
              <a:t>l N</a:t>
            </a:r>
          </a:p>
          <a:p>
            <a:pPr marL="662940" lvl="1" indent="-457200" algn="just" eaLnBrk="1" hangingPunct="1">
              <a:spcBef>
                <a:spcPts val="0"/>
              </a:spcBef>
              <a:buClr>
                <a:schemeClr val="tx2"/>
              </a:buClr>
              <a:buSzPct val="110000"/>
              <a:buFont typeface="+mj-lt"/>
              <a:buAutoNum type="arabicParenR"/>
              <a:defRPr/>
            </a:pPr>
            <a:r>
              <a:rPr lang="en-US" sz="2000" smtClean="0">
                <a:sym typeface="Symbol" panose="05050102010706020507" pitchFamily="18" charset="2"/>
              </a:rPr>
              <a:t>Kiểm tra hội tụ (so sánh ma trận chuẩn A): Nếu ||</a:t>
            </a:r>
            <a:r>
              <a:rPr lang="en-US" sz="2000" smtClean="0">
                <a:sym typeface="Symbol"/>
              </a:rPr>
              <a:t>U</a:t>
            </a:r>
            <a:r>
              <a:rPr lang="en-US" sz="2000" baseline="30000" smtClean="0">
                <a:sym typeface="Symbol"/>
              </a:rPr>
              <a:t>(k+1)</a:t>
            </a:r>
            <a:r>
              <a:rPr lang="en-US" sz="2000" smtClean="0"/>
              <a:t>- </a:t>
            </a:r>
            <a:r>
              <a:rPr lang="en-US" sz="2000" smtClean="0">
                <a:sym typeface="Symbol"/>
              </a:rPr>
              <a:t>U</a:t>
            </a:r>
            <a:r>
              <a:rPr lang="en-US" sz="2000" baseline="30000" smtClean="0">
                <a:sym typeface="Symbol"/>
              </a:rPr>
              <a:t>(k)</a:t>
            </a:r>
            <a:r>
              <a:rPr lang="en-US" sz="2000" smtClean="0"/>
              <a:t>||</a:t>
            </a:r>
            <a:r>
              <a:rPr lang="en-US" sz="2000" baseline="-25000" smtClean="0"/>
              <a:t>A</a:t>
            </a:r>
            <a:r>
              <a:rPr lang="en-US" sz="2000">
                <a:sym typeface="Symbol" panose="05050102010706020507" pitchFamily="18" charset="2"/>
              </a:rPr>
              <a:t> </a:t>
            </a:r>
            <a:r>
              <a:rPr lang="en-US" sz="2000" smtClean="0">
                <a:sym typeface="Symbol" panose="05050102010706020507" pitchFamily="18" charset="2"/>
              </a:rPr>
              <a:t>  thì dừng; ngược lại, </a:t>
            </a:r>
            <a:r>
              <a:rPr lang="en-US" sz="2000" smtClean="0">
                <a:sym typeface="Symbol"/>
              </a:rPr>
              <a:t>U</a:t>
            </a:r>
            <a:r>
              <a:rPr lang="en-US" sz="2000" baseline="30000" smtClean="0">
                <a:sym typeface="Symbol"/>
              </a:rPr>
              <a:t>(k)</a:t>
            </a:r>
            <a:r>
              <a:rPr lang="en-US" sz="2000" smtClean="0">
                <a:sym typeface="Symbol" panose="05050102010706020507" pitchFamily="18" charset="2"/>
              </a:rPr>
              <a:t></a:t>
            </a:r>
            <a:r>
              <a:rPr lang="en-US" sz="2000" smtClean="0"/>
              <a:t> </a:t>
            </a:r>
            <a:r>
              <a:rPr lang="en-US" sz="2000" smtClean="0">
                <a:sym typeface="Symbol"/>
              </a:rPr>
              <a:t>U</a:t>
            </a:r>
            <a:r>
              <a:rPr lang="en-US" sz="2000" baseline="30000" smtClean="0">
                <a:sym typeface="Symbol"/>
              </a:rPr>
              <a:t>(k+1)</a:t>
            </a:r>
            <a:r>
              <a:rPr lang="en-US" sz="2000" smtClean="0"/>
              <a:t> và quay lại (2)</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U ma </a:t>
            </a:r>
            <a:r>
              <a:rPr lang="en-US" sz="2000">
                <a:cs typeface="Arial" pitchFamily="34" charset="0"/>
                <a:sym typeface="Symbol" panose="05050102010706020507" pitchFamily="18" charset="2"/>
              </a:rPr>
              <a:t>trận cn </a:t>
            </a:r>
            <a:r>
              <a:rPr lang="en-US" sz="2000" smtClean="0">
                <a:cs typeface="Arial" pitchFamily="34" charset="0"/>
                <a:sym typeface="Symbol" panose="05050102010706020507" pitchFamily="18" charset="2"/>
              </a:rPr>
              <a:t>kết quả chính là phân </a:t>
            </a:r>
            <a:r>
              <a:rPr lang="en-US" sz="2000">
                <a:cs typeface="Arial" pitchFamily="34" charset="0"/>
                <a:sym typeface="Symbol" panose="05050102010706020507" pitchFamily="18" charset="2"/>
              </a:rPr>
              <a:t>cụm mờ </a:t>
            </a:r>
            <a:r>
              <a:rPr lang="en-US" sz="2000" smtClean="0">
                <a:cs typeface="Arial" pitchFamily="34" charset="0"/>
                <a:sym typeface="Symbol" panose="05050102010706020507" pitchFamily="18" charset="2"/>
              </a:rPr>
              <a:t>Y cần tìm</a:t>
            </a: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69B5156-CAB5-4934-A95C-EA9FBE1CEB2D}" type="slidenum">
              <a:rPr lang="en-US" altLang="en-US" sz="1000" smtClean="0"/>
              <a:pPr>
                <a:spcBef>
                  <a:spcPct val="0"/>
                </a:spcBef>
                <a:buClrTx/>
                <a:buSzTx/>
                <a:buFontTx/>
                <a:buNone/>
              </a:pPr>
              <a:t>27</a:t>
            </a:fld>
            <a:endParaRPr lang="en-US" altLang="en-US" sz="1000" smtClean="0"/>
          </a:p>
        </p:txBody>
      </p:sp>
      <p:pic>
        <p:nvPicPr>
          <p:cNvPr id="2970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3200400"/>
            <a:ext cx="40211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2088" y="609600"/>
            <a:ext cx="19526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78438" y="1093788"/>
            <a:ext cx="1314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91350" y="1093788"/>
            <a:ext cx="1343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Rectangle 5"/>
          <p:cNvSpPr>
            <a:spLocks noChangeArrowheads="1"/>
          </p:cNvSpPr>
          <p:nvPr/>
        </p:nvSpPr>
        <p:spPr bwMode="auto">
          <a:xfrm>
            <a:off x="5064125" y="609600"/>
            <a:ext cx="3352800" cy="990600"/>
          </a:xfrm>
          <a:prstGeom prst="rect">
            <a:avLst/>
          </a:prstGeom>
          <a:noFill/>
          <a:ln w="34925"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pic>
        <p:nvPicPr>
          <p:cNvPr id="29706"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781425"/>
            <a:ext cx="2133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Một số vấn đề liên quan FCM</a:t>
            </a:r>
            <a:endParaRPr lang="en-US" altLang="en-US" sz="2300" smtClean="0">
              <a:solidFill>
                <a:srgbClr val="C00000"/>
              </a:solidFill>
            </a:endParaRPr>
          </a:p>
        </p:txBody>
      </p:sp>
      <p:sp>
        <p:nvSpPr>
          <p:cNvPr id="30723" name="Rectangle 3"/>
          <p:cNvSpPr>
            <a:spLocks noGrp="1" noChangeArrowheads="1"/>
          </p:cNvSpPr>
          <p:nvPr>
            <p:ph type="body" idx="1"/>
          </p:nvPr>
        </p:nvSpPr>
        <p:spPr>
          <a:xfrm>
            <a:off x="701675" y="655638"/>
            <a:ext cx="8458200" cy="4191000"/>
          </a:xfrm>
        </p:spPr>
        <p:txBody>
          <a:bodyPr/>
          <a:lstStyle/>
          <a:p>
            <a:pPr eaLnBrk="1" hangingPunct="1">
              <a:spcBef>
                <a:spcPct val="0"/>
              </a:spcBef>
            </a:pPr>
            <a:r>
              <a:rPr lang="en-US" altLang="en-US" sz="2800" b="1" smtClean="0">
                <a:solidFill>
                  <a:srgbClr val="D60093"/>
                </a:solidFill>
              </a:rPr>
              <a:t>Câu hỏi</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Ý nghĩa của m và A ? </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Xác định giá trị của m và A ?</a:t>
            </a:r>
          </a:p>
          <a:p>
            <a:pPr eaLnBrk="1" hangingPunct="1">
              <a:spcBef>
                <a:spcPct val="0"/>
              </a:spcBef>
            </a:pPr>
            <a:r>
              <a:rPr lang="en-US" altLang="en-US" sz="2800" b="1" smtClean="0">
                <a:solidFill>
                  <a:srgbClr val="D60093"/>
                </a:solidFill>
              </a:rPr>
              <a:t>Ý nghĩa của m và A</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Biến m điều khiển bình phương lỗi, m1 khó khan trong giảm thiểu lỗi, tăng m   lại làm suy thoái độ mờ của phân cụm.</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A điều khiển hình dạng cụm “tối ưu giả định” trong y.</a:t>
            </a:r>
            <a:endParaRPr lang="en-US" altLang="en-US" sz="2000" smtClean="0">
              <a:cs typeface="Arial" panose="020B0604020202020204" pitchFamily="34" charset="0"/>
              <a:sym typeface="Symbol" panose="05050102010706020507" pitchFamily="18" charset="2"/>
            </a:endParaRPr>
          </a:p>
          <a:p>
            <a:pPr eaLnBrk="1" hangingPunct="1">
              <a:spcBef>
                <a:spcPct val="0"/>
              </a:spcBef>
            </a:pPr>
            <a:r>
              <a:rPr lang="en-US" altLang="en-US" sz="2800" b="1" smtClean="0">
                <a:solidFill>
                  <a:srgbClr val="D60093"/>
                </a:solidFill>
              </a:rPr>
              <a:t>Xác đinh giá trị m</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Không có phương pháp chọn m tối ưu</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Kinh nghiệm [1.5, 3.0] cho kết quả tốt</a:t>
            </a:r>
            <a:endParaRPr lang="en-US" altLang="en-US" sz="2000" smtClean="0">
              <a:cs typeface="Arial" panose="020B0604020202020204" pitchFamily="34" charset="0"/>
              <a:sym typeface="Symbol" panose="05050102010706020507" pitchFamily="18" charset="2"/>
            </a:endParaRPr>
          </a:p>
          <a:p>
            <a:pPr eaLnBrk="1" hangingPunct="1">
              <a:spcBef>
                <a:spcPct val="0"/>
              </a:spcBef>
            </a:pPr>
            <a:r>
              <a:rPr lang="en-US" altLang="en-US" sz="2800" b="1" smtClean="0">
                <a:solidFill>
                  <a:srgbClr val="D60093"/>
                </a:solidFill>
              </a:rPr>
              <a:t>Xác đinh giá trị A</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Ba chuẩn phổ biến nhất</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Với  c</a:t>
            </a:r>
            <a:r>
              <a:rPr lang="en-US" altLang="en-US" sz="2000" baseline="-25000" smtClean="0">
                <a:sym typeface="Symbol" panose="05050102010706020507" pitchFamily="18" charset="2"/>
              </a:rPr>
              <a:t>y</a:t>
            </a:r>
            <a:r>
              <a:rPr lang="en-US" altLang="en-US" sz="2000" smtClean="0">
                <a:sym typeface="Symbol" panose="05050102010706020507" pitchFamily="18" charset="2"/>
              </a:rPr>
              <a:t>, C</a:t>
            </a:r>
            <a:r>
              <a:rPr lang="en-US" altLang="en-US" sz="2000" baseline="-25000" smtClean="0">
                <a:sym typeface="Symbol" panose="05050102010706020507" pitchFamily="18" charset="2"/>
              </a:rPr>
              <a:t>y</a:t>
            </a:r>
            <a:r>
              <a:rPr lang="en-US" altLang="en-US" sz="2000" smtClean="0">
                <a:sym typeface="Symbol" panose="05050102010706020507" pitchFamily="18" charset="2"/>
              </a:rPr>
              <a:t> được xác định theo công thức</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Đặt a</a:t>
            </a:r>
            <a:r>
              <a:rPr lang="en-US" altLang="en-US" sz="2000" baseline="-25000" smtClean="0">
                <a:sym typeface="Symbol" panose="05050102010706020507" pitchFamily="18" charset="2"/>
              </a:rPr>
              <a:t>i</a:t>
            </a:r>
            <a:r>
              <a:rPr lang="en-US" altLang="en-US" sz="2000" smtClean="0">
                <a:sym typeface="Symbol" panose="05050102010706020507" pitchFamily="18" charset="2"/>
              </a:rPr>
              <a:t> là các giá trị riêng của C</a:t>
            </a:r>
            <a:r>
              <a:rPr lang="en-US" altLang="en-US" sz="2000" baseline="-25000" smtClean="0">
                <a:sym typeface="Symbol" panose="05050102010706020507" pitchFamily="18" charset="2"/>
              </a:rPr>
              <a:t>y</a:t>
            </a:r>
            <a:r>
              <a:rPr lang="en-US" altLang="en-US" sz="2000" smtClean="0">
                <a:sym typeface="Symbol" panose="05050102010706020507" pitchFamily="18" charset="2"/>
              </a:rPr>
              <a:t>. D</a:t>
            </a:r>
            <a:r>
              <a:rPr lang="en-US" altLang="en-US" sz="2000" baseline="-25000" smtClean="0">
                <a:sym typeface="Symbol" panose="05050102010706020507" pitchFamily="18" charset="2"/>
              </a:rPr>
              <a:t>y</a:t>
            </a:r>
            <a:r>
              <a:rPr lang="en-US" altLang="en-US" sz="2000" smtClean="0">
                <a:sym typeface="Symbol" panose="05050102010706020507" pitchFamily="18" charset="2"/>
              </a:rPr>
              <a:t> là ma trận đườn chéo {d</a:t>
            </a:r>
            <a:r>
              <a:rPr lang="en-US" altLang="en-US" sz="2000" baseline="-25000" smtClean="0">
                <a:sym typeface="Symbol" panose="05050102010706020507" pitchFamily="18" charset="2"/>
              </a:rPr>
              <a:t>ii</a:t>
            </a:r>
            <a:r>
              <a:rPr lang="en-US" altLang="en-US" sz="2000" smtClean="0">
                <a:sym typeface="Symbol" panose="05050102010706020507" pitchFamily="18" charset="2"/>
              </a:rPr>
              <a:t>=a</a:t>
            </a:r>
            <a:r>
              <a:rPr lang="en-US" altLang="en-US" sz="2000" baseline="-25000" smtClean="0">
                <a:sym typeface="Symbol" panose="05050102010706020507" pitchFamily="18" charset="2"/>
              </a:rPr>
              <a:t>i</a:t>
            </a:r>
            <a:r>
              <a:rPr lang="en-US" altLang="en-US" sz="2000" smtClean="0">
                <a:sym typeface="Symbol" panose="05050102010706020507" pitchFamily="18" charset="2"/>
              </a:rPr>
              <a:t>}</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Chuẩn Ơ-cơ-lit: 		A=I ma trận đơn vị</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Chuẩn đường chéo: 	A= (D</a:t>
            </a:r>
            <a:r>
              <a:rPr lang="en-US" altLang="en-US" sz="2000" baseline="-25000" smtClean="0">
                <a:sym typeface="Symbol" panose="05050102010706020507" pitchFamily="18" charset="2"/>
              </a:rPr>
              <a:t>y</a:t>
            </a:r>
            <a:r>
              <a:rPr lang="en-US" altLang="en-US" sz="2000" smtClean="0">
                <a:sym typeface="Symbol" panose="05050102010706020507" pitchFamily="18" charset="2"/>
              </a:rPr>
              <a:t>)</a:t>
            </a:r>
            <a:r>
              <a:rPr lang="en-US" altLang="en-US" sz="2000" baseline="30000" smtClean="0">
                <a:sym typeface="Symbol" panose="05050102010706020507" pitchFamily="18" charset="2"/>
              </a:rPr>
              <a:t>-1</a:t>
            </a:r>
            <a:r>
              <a:rPr lang="en-US" altLang="en-US" sz="2000" smtClean="0">
                <a:sym typeface="Symbol" panose="05050102010706020507" pitchFamily="18" charset="2"/>
              </a:rPr>
              <a:t>.</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sym typeface="Symbol" panose="05050102010706020507" pitchFamily="18" charset="2"/>
              </a:rPr>
              <a:t>Chuẩn Mahalanobis:	A= (C</a:t>
            </a:r>
            <a:r>
              <a:rPr lang="en-US" altLang="en-US" sz="2000" baseline="-25000" smtClean="0">
                <a:sym typeface="Symbol" panose="05050102010706020507" pitchFamily="18" charset="2"/>
              </a:rPr>
              <a:t>y</a:t>
            </a:r>
            <a:r>
              <a:rPr lang="en-US" altLang="en-US" sz="2000" smtClean="0">
                <a:sym typeface="Symbol" panose="05050102010706020507" pitchFamily="18" charset="2"/>
              </a:rPr>
              <a:t>)</a:t>
            </a:r>
            <a:r>
              <a:rPr lang="en-US" altLang="en-US" sz="2000" baseline="30000" smtClean="0">
                <a:sym typeface="Symbol" panose="05050102010706020507" pitchFamily="18" charset="2"/>
              </a:rPr>
              <a:t>-1</a:t>
            </a:r>
            <a:r>
              <a:rPr lang="en-US" altLang="en-US" sz="2000" smtClean="0">
                <a:sym typeface="Symbol" panose="05050102010706020507" pitchFamily="18" charset="2"/>
              </a:rPr>
              <a:t>.</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7479C60-A8C0-49B4-ACEB-9C48079EE706}" type="slidenum">
              <a:rPr lang="en-US" altLang="en-US" sz="1000" smtClean="0"/>
              <a:pPr>
                <a:spcBef>
                  <a:spcPct val="0"/>
                </a:spcBef>
                <a:buClrTx/>
                <a:buSzTx/>
                <a:buFontTx/>
                <a:buNone/>
              </a:pPr>
              <a:t>28</a:t>
            </a:fld>
            <a:endParaRPr lang="en-US" altLang="en-US" sz="1000" smtClean="0"/>
          </a:p>
        </p:txBody>
      </p:sp>
      <p:pic>
        <p:nvPicPr>
          <p:cNvPr id="3072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136048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038600"/>
            <a:ext cx="2597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Tập mờ trong khai phá luật kết hợp</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609600"/>
            <a:ext cx="5105400" cy="4191000"/>
          </a:xfrm>
        </p:spPr>
        <p:txBody>
          <a:bodyPr/>
          <a:lstStyle/>
          <a:p>
            <a:pPr eaLnBrk="1" hangingPunct="1">
              <a:spcBef>
                <a:spcPts val="0"/>
              </a:spcBef>
              <a:defRPr/>
            </a:pPr>
            <a:r>
              <a:rPr lang="en-US" sz="2800" b="1" smtClean="0">
                <a:solidFill>
                  <a:srgbClr val="D60093"/>
                </a:solidFill>
              </a:rPr>
              <a:t>Mở hóa giá trị định lượng</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Khai phá luật kết hợp giao dịch, giá trị mục {0,1}</a:t>
            </a:r>
            <a:endParaRPr lang="en-US" sz="2000" dirty="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Mục giá trị định lượng: giá trị thực</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Giải pháp rời rạc hóa</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smtClean="0">
                <a:cs typeface="Arial" pitchFamily="34" charset="0"/>
              </a:rPr>
              <a:t>Tăng số mục</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smtClean="0">
                <a:cs typeface="Arial" pitchFamily="34" charset="0"/>
              </a:rPr>
              <a:t>phình CSDL</a:t>
            </a:r>
          </a:p>
          <a:p>
            <a:pPr marL="914400" lvl="1" indent="-342900" algn="just" eaLnBrk="1" hangingPunct="1">
              <a:spcBef>
                <a:spcPts val="0"/>
              </a:spcBef>
              <a:buClr>
                <a:schemeClr val="tx2"/>
              </a:buClr>
              <a:buSzPct val="110000"/>
              <a:buFont typeface="Wingdings" panose="05000000000000000000" pitchFamily="2" charset="2"/>
              <a:buChar char="v"/>
              <a:defRPr/>
            </a:pPr>
            <a:r>
              <a:rPr lang="en-US" sz="2000" smtClean="0">
                <a:cs typeface="Arial" pitchFamily="34" charset="0"/>
              </a:rPr>
              <a:t>Hiện tượng gãy tại các biên rời rạc</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Khắc phục ba hạn chế này: khai phá luật kết hợp mờ</a:t>
            </a:r>
          </a:p>
          <a:p>
            <a:pPr eaLnBrk="1" hangingPunct="1">
              <a:spcBef>
                <a:spcPts val="0"/>
              </a:spcBef>
              <a:defRPr/>
            </a:pPr>
            <a:r>
              <a:rPr lang="en-US" sz="2800" b="1" smtClean="0">
                <a:solidFill>
                  <a:srgbClr val="D60093"/>
                </a:solidFill>
              </a:rPr>
              <a:t>Mờ hóa giá trị định lượng</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CSDL định lượng </a:t>
            </a:r>
            <a:r>
              <a:rPr lang="en-US" sz="2000" b="1"/>
              <a:t>D</a:t>
            </a:r>
            <a:r>
              <a:rPr lang="en-US" sz="2000"/>
              <a:t> </a:t>
            </a:r>
            <a:r>
              <a:rPr lang="en-US" sz="2000">
                <a:sym typeface="Symbol" panose="05050102010706020507" pitchFamily="18" charset="2"/>
              </a:rPr>
              <a:t></a:t>
            </a:r>
            <a:r>
              <a:rPr lang="en-US" sz="2000"/>
              <a:t> </a:t>
            </a:r>
            <a:r>
              <a:rPr lang="en-US" sz="2000" smtClean="0"/>
              <a:t>U</a:t>
            </a:r>
            <a:r>
              <a:rPr lang="en-US" sz="2000" smtClean="0">
                <a:sym typeface="Symbol" panose="05050102010706020507" pitchFamily="18" charset="2"/>
              </a:rPr>
              <a:t>A</a:t>
            </a:r>
            <a:r>
              <a:rPr lang="en-US" sz="2000" smtClean="0"/>
              <a:t>, U tập đối tượng, </a:t>
            </a:r>
            <a:r>
              <a:rPr lang="en-US" sz="2000"/>
              <a:t>A tập thuộc tính</a:t>
            </a:r>
            <a:r>
              <a:rPr lang="en-US" sz="2000" smtClean="0"/>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Mọi loại giá trị định lượng </a:t>
            </a:r>
            <a:r>
              <a:rPr lang="en-US" sz="2000">
                <a:sym typeface="Symbol" panose="05050102010706020507" pitchFamily="18" charset="2"/>
              </a:rPr>
              <a:t> </a:t>
            </a:r>
            <a:r>
              <a:rPr lang="en-US" sz="2000" smtClean="0">
                <a:sym typeface="Symbol" panose="05050102010706020507" pitchFamily="18" charset="2"/>
              </a:rPr>
              <a:t>ba giá trị mờ </a:t>
            </a:r>
            <a:r>
              <a:rPr lang="en-US" sz="2000" smtClean="0">
                <a:sym typeface="Symbol"/>
              </a:rPr>
              <a:t>là “thấp”, “trung bình”, “cao”. Mỗi thuộc tính “mờ” </a:t>
            </a:r>
            <a:r>
              <a:rPr lang="en-US" sz="2000">
                <a:sym typeface="Symbol" panose="05050102010706020507" pitchFamily="18" charset="2"/>
              </a:rPr>
              <a:t></a:t>
            </a:r>
            <a:r>
              <a:rPr lang="en-US" sz="2000" smtClean="0">
                <a:sym typeface="Symbol"/>
              </a:rPr>
              <a:t> ngưỡng cho từng thuộc tính </a:t>
            </a:r>
            <a:r>
              <a:rPr lang="en-US" sz="2000" smtClean="0">
                <a:sym typeface="Symbol" panose="05050102010706020507" pitchFamily="18" charset="2"/>
              </a:rPr>
              <a:t> giá trị</a:t>
            </a:r>
            <a:r>
              <a:rPr lang="en-US" sz="2000" smtClean="0">
                <a:sym typeface="Symbol"/>
              </a:rPr>
              <a:t> {0,1}</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Mờ hóa toàn cục (hình vẽ); mờ hóa cục bộ: mờ hóa cho từng thuộc tính</a:t>
            </a: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AAC40C1-44F7-4447-81C6-484CDBAB3EDD}" type="slidenum">
              <a:rPr lang="en-US" altLang="en-US" sz="1000" smtClean="0"/>
              <a:pPr>
                <a:spcBef>
                  <a:spcPct val="0"/>
                </a:spcBef>
                <a:buClrTx/>
                <a:buSzTx/>
                <a:buFontTx/>
                <a:buNone/>
              </a:pPr>
              <a:t>29</a:t>
            </a:fld>
            <a:endParaRPr lang="en-US" altLang="en-US" sz="1000" smtClean="0"/>
          </a:p>
        </p:txBody>
      </p:sp>
      <p:pic>
        <p:nvPicPr>
          <p:cNvPr id="3174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838200"/>
            <a:ext cx="31242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90963"/>
            <a:ext cx="31242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8229600" cy="655638"/>
          </a:xfrm>
        </p:spPr>
        <p:txBody>
          <a:bodyPr/>
          <a:lstStyle/>
          <a:p>
            <a:pPr eaLnBrk="1" hangingPunct="1"/>
            <a:r>
              <a:rPr lang="en-US" altLang="en-US" sz="3200" dirty="0">
                <a:solidFill>
                  <a:srgbClr val="C00000"/>
                </a:solidFill>
              </a:rPr>
              <a:t>1</a:t>
            </a:r>
            <a:r>
              <a:rPr lang="en-US" altLang="en-US" sz="3200" dirty="0" smtClean="0">
                <a:solidFill>
                  <a:srgbClr val="C00000"/>
                </a:solidFill>
              </a:rPr>
              <a:t>. </a:t>
            </a:r>
            <a:r>
              <a:rPr lang="en-US" altLang="en-US" sz="3200" dirty="0" err="1" smtClean="0">
                <a:solidFill>
                  <a:srgbClr val="C00000"/>
                </a:solidFill>
              </a:rPr>
              <a:t>Tập</a:t>
            </a:r>
            <a:r>
              <a:rPr lang="en-US" altLang="en-US" sz="3200" dirty="0" smtClean="0">
                <a:solidFill>
                  <a:srgbClr val="C00000"/>
                </a:solidFill>
              </a:rPr>
              <a:t> </a:t>
            </a:r>
            <a:r>
              <a:rPr lang="en-US" altLang="en-US" sz="3200" dirty="0" err="1" smtClean="0">
                <a:solidFill>
                  <a:srgbClr val="C00000"/>
                </a:solidFill>
              </a:rPr>
              <a:t>thô</a:t>
            </a:r>
            <a:endParaRPr lang="en-US" altLang="en-US" sz="2300" dirty="0" smtClean="0">
              <a:solidFill>
                <a:srgbClr val="C00000"/>
              </a:solidFill>
            </a:endParaRPr>
          </a:p>
        </p:txBody>
      </p:sp>
      <p:sp>
        <p:nvSpPr>
          <p:cNvPr id="216067" name="Rectangle 3"/>
          <p:cNvSpPr>
            <a:spLocks noGrp="1" noChangeArrowheads="1"/>
          </p:cNvSpPr>
          <p:nvPr>
            <p:ph type="body" idx="1"/>
          </p:nvPr>
        </p:nvSpPr>
        <p:spPr>
          <a:xfrm>
            <a:off x="457200" y="609600"/>
            <a:ext cx="8229600" cy="4191000"/>
          </a:xfrm>
        </p:spPr>
        <p:txBody>
          <a:bodyPr/>
          <a:lstStyle/>
          <a:p>
            <a:pPr eaLnBrk="1" hangingPunct="1">
              <a:lnSpc>
                <a:spcPct val="120000"/>
              </a:lnSpc>
              <a:defRPr/>
            </a:pPr>
            <a:r>
              <a:rPr lang="en-US" sz="2800" b="1" dirty="0" smtClean="0">
                <a:solidFill>
                  <a:srgbClr val="D60093"/>
                </a:solidFill>
              </a:rPr>
              <a:t>Ý </a:t>
            </a:r>
            <a:r>
              <a:rPr lang="en-US" sz="2800" b="1" dirty="0" err="1" smtClean="0">
                <a:solidFill>
                  <a:srgbClr val="D60093"/>
                </a:solidFill>
              </a:rPr>
              <a:t>nghĩa</a:t>
            </a:r>
            <a:r>
              <a:rPr lang="en-US" sz="2800" b="1" dirty="0" smtClean="0">
                <a:solidFill>
                  <a:srgbClr val="D60093"/>
                </a:solidFill>
              </a:rPr>
              <a:t> </a:t>
            </a:r>
            <a:r>
              <a:rPr lang="en-US" sz="2800" b="1" dirty="0" err="1" smtClean="0">
                <a:solidFill>
                  <a:srgbClr val="D60093"/>
                </a:solidFill>
              </a:rPr>
              <a:t>của</a:t>
            </a:r>
            <a:r>
              <a:rPr lang="en-US" sz="2800" b="1" dirty="0" smtClean="0">
                <a:solidFill>
                  <a:srgbClr val="D60093"/>
                </a:solidFill>
              </a:rPr>
              <a:t> </a:t>
            </a:r>
            <a:r>
              <a:rPr lang="en-US" sz="2800" b="1" dirty="0" err="1" smtClean="0">
                <a:solidFill>
                  <a:srgbClr val="D60093"/>
                </a:solidFill>
              </a:rPr>
              <a:t>tập</a:t>
            </a:r>
            <a:r>
              <a:rPr lang="en-US" sz="2800" b="1" dirty="0" smtClean="0">
                <a:solidFill>
                  <a:srgbClr val="D60093"/>
                </a:solidFill>
              </a:rPr>
              <a:t> thô</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Biểu</a:t>
            </a:r>
            <a:r>
              <a:rPr lang="en-US" sz="2000" dirty="0" smtClean="0">
                <a:cs typeface="Arial" pitchFamily="34" charset="0"/>
              </a:rPr>
              <a:t> </a:t>
            </a:r>
            <a:r>
              <a:rPr lang="en-US" sz="2000" dirty="0" err="1" smtClean="0">
                <a:cs typeface="Arial" pitchFamily="34" charset="0"/>
              </a:rPr>
              <a:t>diễn</a:t>
            </a:r>
            <a:r>
              <a:rPr lang="en-US" sz="2000" dirty="0" smtClean="0">
                <a:cs typeface="Arial" pitchFamily="34" charset="0"/>
              </a:rPr>
              <a:t> </a:t>
            </a:r>
            <a:r>
              <a:rPr lang="en-US" sz="2000" dirty="0" err="1" smtClean="0">
                <a:cs typeface="Arial" pitchFamily="34" charset="0"/>
              </a:rPr>
              <a:t>một</a:t>
            </a:r>
            <a:r>
              <a:rPr lang="en-US" sz="2000" dirty="0" smtClean="0">
                <a:cs typeface="Arial" pitchFamily="34" charset="0"/>
              </a:rPr>
              <a:t> </a:t>
            </a:r>
            <a:r>
              <a:rPr lang="en-US" sz="2000" dirty="0" err="1" smtClean="0">
                <a:cs typeface="Arial" pitchFamily="34" charset="0"/>
              </a:rPr>
              <a:t>tính</a:t>
            </a:r>
            <a:r>
              <a:rPr lang="en-US" sz="2000" dirty="0" smtClean="0">
                <a:cs typeface="Arial" pitchFamily="34" charset="0"/>
              </a:rPr>
              <a:t> </a:t>
            </a:r>
            <a:r>
              <a:rPr lang="en-US" sz="2000" dirty="0" err="1" smtClean="0">
                <a:cs typeface="Arial" pitchFamily="34" charset="0"/>
              </a:rPr>
              <a:t>chất</a:t>
            </a:r>
            <a:r>
              <a:rPr lang="en-US" sz="2000" dirty="0" smtClean="0">
                <a:cs typeface="Arial" pitchFamily="34" charset="0"/>
              </a:rPr>
              <a:t> </a:t>
            </a:r>
            <a:r>
              <a:rPr lang="en-US" sz="2000" dirty="0" err="1" smtClean="0">
                <a:cs typeface="Arial" pitchFamily="34" charset="0"/>
              </a:rPr>
              <a:t>của</a:t>
            </a:r>
            <a:r>
              <a:rPr lang="en-US" sz="2000" dirty="0" smtClean="0">
                <a:cs typeface="Arial" pitchFamily="34" charset="0"/>
              </a:rPr>
              <a:t> </a:t>
            </a:r>
            <a:r>
              <a:rPr lang="en-US" sz="2000" dirty="0" err="1" smtClean="0">
                <a:cs typeface="Arial" pitchFamily="34" charset="0"/>
              </a:rPr>
              <a:t>các</a:t>
            </a:r>
            <a:r>
              <a:rPr lang="en-US" sz="2000" dirty="0" smtClean="0">
                <a:cs typeface="Arial" pitchFamily="34" charset="0"/>
              </a:rPr>
              <a:t> </a:t>
            </a:r>
            <a:r>
              <a:rPr lang="en-US" sz="2000" dirty="0" err="1" smtClean="0">
                <a:cs typeface="Arial" pitchFamily="34" charset="0"/>
              </a:rPr>
              <a:t>đối</a:t>
            </a:r>
            <a:r>
              <a:rPr lang="en-US" sz="2000" dirty="0" smtClean="0">
                <a:cs typeface="Arial" pitchFamily="34" charset="0"/>
              </a:rPr>
              <a:t> </a:t>
            </a:r>
            <a:r>
              <a:rPr lang="en-US" sz="2000" dirty="0" err="1" smtClean="0">
                <a:cs typeface="Arial" pitchFamily="34" charset="0"/>
              </a:rPr>
              <a:t>tượng</a:t>
            </a:r>
            <a:r>
              <a:rPr lang="en-US" sz="2000" dirty="0" smtClean="0">
                <a:cs typeface="Arial" pitchFamily="34" charset="0"/>
              </a:rPr>
              <a:t> mà </a:t>
            </a:r>
            <a:r>
              <a:rPr lang="en-US" sz="2000" dirty="0" err="1" smtClean="0">
                <a:solidFill>
                  <a:srgbClr val="D60093"/>
                </a:solidFill>
                <a:cs typeface="Arial" pitchFamily="34" charset="0"/>
              </a:rPr>
              <a:t>nhận</a:t>
            </a:r>
            <a:r>
              <a:rPr lang="en-US" sz="2000" dirty="0" smtClean="0">
                <a:solidFill>
                  <a:srgbClr val="D60093"/>
                </a:solidFill>
                <a:cs typeface="Arial" pitchFamily="34" charset="0"/>
              </a:rPr>
              <a:t> </a:t>
            </a:r>
            <a:r>
              <a:rPr lang="en-US" sz="2000" dirty="0" err="1" smtClean="0">
                <a:solidFill>
                  <a:srgbClr val="D60093"/>
                </a:solidFill>
                <a:cs typeface="Arial" pitchFamily="34" charset="0"/>
              </a:rPr>
              <a:t>thức</a:t>
            </a:r>
            <a:r>
              <a:rPr lang="en-US" sz="2000" dirty="0" smtClean="0">
                <a:solidFill>
                  <a:srgbClr val="D60093"/>
                </a:solidFill>
                <a:cs typeface="Arial" pitchFamily="34" charset="0"/>
              </a:rPr>
              <a:t> rõ </a:t>
            </a:r>
            <a:r>
              <a:rPr lang="en-US" sz="2000" dirty="0" err="1" smtClean="0">
                <a:solidFill>
                  <a:srgbClr val="D60093"/>
                </a:solidFill>
                <a:cs typeface="Arial" pitchFamily="34" charset="0"/>
              </a:rPr>
              <a:t>một</a:t>
            </a:r>
            <a:r>
              <a:rPr lang="en-US" sz="2000" dirty="0" smtClean="0">
                <a:solidFill>
                  <a:srgbClr val="D60093"/>
                </a:solidFill>
                <a:cs typeface="Arial" pitchFamily="34" charset="0"/>
              </a:rPr>
              <a:t> </a:t>
            </a:r>
            <a:r>
              <a:rPr lang="en-US" sz="2000" dirty="0" err="1" smtClean="0">
                <a:solidFill>
                  <a:srgbClr val="D60093"/>
                </a:solidFill>
                <a:cs typeface="Arial" pitchFamily="34" charset="0"/>
              </a:rPr>
              <a:t>đối</a:t>
            </a:r>
            <a:r>
              <a:rPr lang="en-US" sz="2000" dirty="0" smtClean="0">
                <a:solidFill>
                  <a:srgbClr val="D60093"/>
                </a:solidFill>
                <a:cs typeface="Arial" pitchFamily="34" charset="0"/>
              </a:rPr>
              <a:t> </a:t>
            </a:r>
            <a:r>
              <a:rPr lang="en-US" sz="2000" dirty="0" err="1" smtClean="0">
                <a:solidFill>
                  <a:srgbClr val="D60093"/>
                </a:solidFill>
                <a:cs typeface="Arial" pitchFamily="34" charset="0"/>
              </a:rPr>
              <a:t>tượng</a:t>
            </a:r>
            <a:r>
              <a:rPr lang="en-US" sz="2000" dirty="0" smtClean="0">
                <a:solidFill>
                  <a:srgbClr val="D60093"/>
                </a:solidFill>
                <a:cs typeface="Arial" pitchFamily="34" charset="0"/>
              </a:rPr>
              <a:t> có </a:t>
            </a:r>
            <a:r>
              <a:rPr lang="en-US" sz="2000" dirty="0" err="1" smtClean="0">
                <a:solidFill>
                  <a:srgbClr val="D60093"/>
                </a:solidFill>
                <a:cs typeface="Arial" pitchFamily="34" charset="0"/>
              </a:rPr>
              <a:t>tính</a:t>
            </a:r>
            <a:r>
              <a:rPr lang="en-US" sz="2000" dirty="0" smtClean="0">
                <a:solidFill>
                  <a:srgbClr val="D60093"/>
                </a:solidFill>
                <a:cs typeface="Arial" pitchFamily="34" charset="0"/>
              </a:rPr>
              <a:t> </a:t>
            </a:r>
            <a:r>
              <a:rPr lang="en-US" sz="2000" dirty="0" err="1" smtClean="0">
                <a:solidFill>
                  <a:srgbClr val="D60093"/>
                </a:solidFill>
                <a:cs typeface="Arial" pitchFamily="34" charset="0"/>
              </a:rPr>
              <a:t>chất</a:t>
            </a:r>
            <a:r>
              <a:rPr lang="en-US" sz="2000" dirty="0" smtClean="0">
                <a:solidFill>
                  <a:srgbClr val="D60093"/>
                </a:solidFill>
                <a:cs typeface="Arial" pitchFamily="34" charset="0"/>
              </a:rPr>
              <a:t> đó </a:t>
            </a:r>
            <a:r>
              <a:rPr lang="en-US" sz="2000" dirty="0" smtClean="0">
                <a:cs typeface="Arial" pitchFamily="34" charset="0"/>
              </a:rPr>
              <a:t>song không đủ thông tin để </a:t>
            </a:r>
            <a:r>
              <a:rPr lang="en-US" sz="2000" dirty="0" err="1" smtClean="0">
                <a:solidFill>
                  <a:srgbClr val="D60093"/>
                </a:solidFill>
                <a:cs typeface="Arial" pitchFamily="34" charset="0"/>
              </a:rPr>
              <a:t>nhận</a:t>
            </a:r>
            <a:r>
              <a:rPr lang="en-US" sz="2000" dirty="0" smtClean="0">
                <a:solidFill>
                  <a:srgbClr val="D60093"/>
                </a:solidFill>
                <a:cs typeface="Arial" pitchFamily="34" charset="0"/>
              </a:rPr>
              <a:t> </a:t>
            </a:r>
            <a:r>
              <a:rPr lang="en-US" sz="2000" dirty="0" err="1" smtClean="0">
                <a:solidFill>
                  <a:srgbClr val="D60093"/>
                </a:solidFill>
                <a:cs typeface="Arial" pitchFamily="34" charset="0"/>
              </a:rPr>
              <a:t>thức</a:t>
            </a:r>
            <a:r>
              <a:rPr lang="en-US" sz="2000" dirty="0" smtClean="0">
                <a:solidFill>
                  <a:srgbClr val="D60093"/>
                </a:solidFill>
                <a:cs typeface="Arial" pitchFamily="34" charset="0"/>
              </a:rPr>
              <a:t> (mô tả) rõ </a:t>
            </a:r>
            <a:r>
              <a:rPr lang="en-US" sz="2000" dirty="0" err="1" smtClean="0">
                <a:solidFill>
                  <a:srgbClr val="D60093"/>
                </a:solidFill>
                <a:cs typeface="Arial" pitchFamily="34" charset="0"/>
              </a:rPr>
              <a:t>ràng</a:t>
            </a:r>
            <a:r>
              <a:rPr lang="en-US" sz="2000" dirty="0" smtClean="0">
                <a:solidFill>
                  <a:srgbClr val="D60093"/>
                </a:solidFill>
                <a:cs typeface="Arial" pitchFamily="34" charset="0"/>
              </a:rPr>
              <a:t> về </a:t>
            </a:r>
            <a:r>
              <a:rPr lang="en-US" sz="2000" dirty="0" err="1" smtClean="0">
                <a:solidFill>
                  <a:srgbClr val="D60093"/>
                </a:solidFill>
                <a:cs typeface="Arial" pitchFamily="34" charset="0"/>
              </a:rPr>
              <a:t>tính</a:t>
            </a:r>
            <a:r>
              <a:rPr lang="en-US" sz="2000" dirty="0" smtClean="0">
                <a:solidFill>
                  <a:srgbClr val="D60093"/>
                </a:solidFill>
                <a:cs typeface="Arial" pitchFamily="34" charset="0"/>
              </a:rPr>
              <a:t> </a:t>
            </a:r>
            <a:r>
              <a:rPr lang="en-US" sz="2000" dirty="0" err="1" smtClean="0">
                <a:solidFill>
                  <a:srgbClr val="D60093"/>
                </a:solidFill>
                <a:cs typeface="Arial" pitchFamily="34" charset="0"/>
              </a:rPr>
              <a:t>chất</a:t>
            </a:r>
            <a:r>
              <a:rPr lang="en-US" sz="2000" dirty="0" smtClean="0">
                <a:solidFill>
                  <a:srgbClr val="D60093"/>
                </a:solidFill>
                <a:cs typeface="Arial" pitchFamily="34" charset="0"/>
              </a:rPr>
              <a:t> đó</a:t>
            </a:r>
            <a:r>
              <a:rPr lang="en-US" sz="2000" dirty="0" smtClean="0">
                <a:cs typeface="Arial" pitchFamily="34" charset="0"/>
              </a:rPr>
              <a:t>. Con </a:t>
            </a:r>
            <a:r>
              <a:rPr lang="en-US" sz="2000" dirty="0" err="1" smtClean="0">
                <a:cs typeface="Arial" pitchFamily="34" charset="0"/>
              </a:rPr>
              <a:t>người</a:t>
            </a:r>
            <a:r>
              <a:rPr lang="en-US" sz="2000" dirty="0" smtClean="0">
                <a:cs typeface="Arial" pitchFamily="34" charset="0"/>
              </a:rPr>
              <a:t> </a:t>
            </a:r>
            <a:r>
              <a:rPr lang="en-US" sz="2000" dirty="0" err="1" smtClean="0">
                <a:cs typeface="Arial" pitchFamily="34" charset="0"/>
              </a:rPr>
              <a:t>thống</a:t>
            </a:r>
            <a:r>
              <a:rPr lang="en-US" sz="2000" dirty="0" smtClean="0">
                <a:cs typeface="Arial" pitchFamily="34" charset="0"/>
              </a:rPr>
              <a:t> </a:t>
            </a:r>
            <a:r>
              <a:rPr lang="en-US" sz="2000" dirty="0" err="1" smtClean="0">
                <a:cs typeface="Arial" pitchFamily="34" charset="0"/>
              </a:rPr>
              <a:t>nhất</a:t>
            </a:r>
            <a:r>
              <a:rPr lang="en-US" sz="2000" dirty="0" smtClean="0">
                <a:cs typeface="Arial" pitchFamily="34" charset="0"/>
              </a:rPr>
              <a:t> </a:t>
            </a:r>
            <a:r>
              <a:rPr lang="en-US" sz="2000" dirty="0" err="1" smtClean="0">
                <a:cs typeface="Arial" pitchFamily="34" charset="0"/>
              </a:rPr>
              <a:t>đánh</a:t>
            </a:r>
            <a:r>
              <a:rPr lang="en-US" sz="2000" dirty="0" smtClean="0">
                <a:cs typeface="Arial" pitchFamily="34" charset="0"/>
              </a:rPr>
              <a:t> giá về </a:t>
            </a:r>
            <a:r>
              <a:rPr lang="en-US" sz="2000" dirty="0" err="1" smtClean="0">
                <a:cs typeface="Arial" pitchFamily="34" charset="0"/>
              </a:rPr>
              <a:t>tính</a:t>
            </a:r>
            <a:r>
              <a:rPr lang="en-US" sz="2000" dirty="0" smtClean="0">
                <a:cs typeface="Arial" pitchFamily="34" charset="0"/>
              </a:rPr>
              <a:t> </a:t>
            </a:r>
            <a:r>
              <a:rPr lang="en-US" sz="2000" dirty="0" err="1" smtClean="0">
                <a:cs typeface="Arial" pitchFamily="34" charset="0"/>
              </a:rPr>
              <a:t>chất</a:t>
            </a:r>
            <a:r>
              <a:rPr lang="en-US" sz="2000" dirty="0" smtClean="0">
                <a:cs typeface="Arial" pitchFamily="34" charset="0"/>
              </a:rPr>
              <a:t> </a:t>
            </a:r>
            <a:r>
              <a:rPr lang="en-US" sz="2000" dirty="0" err="1" smtClean="0">
                <a:cs typeface="Arial" pitchFamily="34" charset="0"/>
              </a:rPr>
              <a:t>đo</a:t>
            </a:r>
            <a:r>
              <a:rPr lang="en-US" sz="2000" dirty="0" smtClean="0">
                <a:cs typeface="Arial" pitchFamily="34" charset="0"/>
              </a:rPr>
              <a:t>́ </a:t>
            </a:r>
            <a:r>
              <a:rPr lang="en-US" sz="2000" dirty="0" err="1" smtClean="0">
                <a:cs typeface="Arial" pitchFamily="34" charset="0"/>
              </a:rPr>
              <a:t>có</a:t>
            </a:r>
            <a:r>
              <a:rPr lang="en-US" sz="2000" dirty="0" smtClean="0">
                <a:cs typeface="Arial" pitchFamily="34" charset="0"/>
              </a:rPr>
              <a:t> </a:t>
            </a:r>
            <a:r>
              <a:rPr lang="en-US" sz="2000" dirty="0" err="1" smtClean="0">
                <a:cs typeface="Arial" pitchFamily="34" charset="0"/>
              </a:rPr>
              <a:t>trong</a:t>
            </a:r>
            <a:r>
              <a:rPr lang="en-US" sz="2000" dirty="0" smtClean="0">
                <a:cs typeface="Arial" pitchFamily="34" charset="0"/>
              </a:rPr>
              <a:t> </a:t>
            </a:r>
            <a:r>
              <a:rPr lang="en-US" sz="2000" dirty="0" err="1" smtClean="0">
                <a:cs typeface="Arial" pitchFamily="34" charset="0"/>
              </a:rPr>
              <a:t>mỗi</a:t>
            </a:r>
            <a:r>
              <a:rPr lang="en-US" sz="2000" dirty="0" smtClean="0">
                <a:cs typeface="Arial" pitchFamily="34" charset="0"/>
              </a:rPr>
              <a:t> </a:t>
            </a:r>
            <a:r>
              <a:rPr lang="en-US" sz="2000" dirty="0" err="1" smtClean="0">
                <a:cs typeface="Arial" pitchFamily="34" charset="0"/>
              </a:rPr>
              <a:t>đối</a:t>
            </a:r>
            <a:r>
              <a:rPr lang="en-US" sz="2000" dirty="0" smtClean="0">
                <a:cs typeface="Arial" pitchFamily="34" charset="0"/>
              </a:rPr>
              <a:t> </a:t>
            </a:r>
            <a:r>
              <a:rPr lang="en-US" sz="2000" dirty="0" err="1" smtClean="0">
                <a:cs typeface="Arial" pitchFamily="34" charset="0"/>
              </a:rPr>
              <a:t>tượng</a:t>
            </a:r>
            <a:r>
              <a:rPr lang="en-US" sz="2000" dirty="0" smtClean="0">
                <a:cs typeface="Arial" pitchFamily="34" charset="0"/>
              </a:rPr>
              <a:t> song không đủ thông tin mô tả </a:t>
            </a:r>
            <a:r>
              <a:rPr lang="en-US" sz="2000" dirty="0" err="1" smtClean="0">
                <a:cs typeface="Arial" pitchFamily="34" charset="0"/>
              </a:rPr>
              <a:t>được</a:t>
            </a:r>
            <a:r>
              <a:rPr lang="en-US" sz="2000" dirty="0" smtClean="0">
                <a:cs typeface="Arial" pitchFamily="34" charset="0"/>
              </a:rPr>
              <a:t> </a:t>
            </a:r>
            <a:r>
              <a:rPr lang="en-US" sz="2000" dirty="0" err="1" smtClean="0">
                <a:cs typeface="Arial" pitchFamily="34" charset="0"/>
              </a:rPr>
              <a:t>tính</a:t>
            </a:r>
            <a:r>
              <a:rPr lang="en-US" sz="2000" dirty="0" smtClean="0">
                <a:cs typeface="Arial" pitchFamily="34" charset="0"/>
              </a:rPr>
              <a:t> </a:t>
            </a:r>
            <a:r>
              <a:rPr lang="en-US" sz="2000" dirty="0" err="1" smtClean="0">
                <a:cs typeface="Arial" pitchFamily="34" charset="0"/>
              </a:rPr>
              <a:t>chất</a:t>
            </a:r>
            <a:r>
              <a:rPr lang="en-US" sz="2000" dirty="0" smtClean="0">
                <a:cs typeface="Arial" pitchFamily="34" charset="0"/>
              </a:rPr>
              <a:t> đó</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Ví dụ: </a:t>
            </a:r>
            <a:r>
              <a:rPr lang="en-US" sz="2000" dirty="0" err="1" smtClean="0">
                <a:cs typeface="Arial" pitchFamily="34" charset="0"/>
              </a:rPr>
              <a:t>Tính</a:t>
            </a:r>
            <a:r>
              <a:rPr lang="en-US" sz="2000" dirty="0" smtClean="0">
                <a:cs typeface="Arial" pitchFamily="34" charset="0"/>
              </a:rPr>
              <a:t> </a:t>
            </a:r>
            <a:r>
              <a:rPr lang="en-US" sz="2000" dirty="0" err="1" smtClean="0">
                <a:cs typeface="Arial" pitchFamily="34" charset="0"/>
              </a:rPr>
              <a:t>chất</a:t>
            </a:r>
            <a:r>
              <a:rPr lang="en-US" sz="2000" dirty="0" smtClean="0">
                <a:cs typeface="Arial" pitchFamily="34" charset="0"/>
              </a:rPr>
              <a:t> “bị </a:t>
            </a:r>
            <a:r>
              <a:rPr lang="en-US" sz="2000" dirty="0" err="1" smtClean="0">
                <a:cs typeface="Arial" pitchFamily="34" charset="0"/>
              </a:rPr>
              <a:t>một</a:t>
            </a:r>
            <a:r>
              <a:rPr lang="en-US" sz="2000" dirty="0" smtClean="0">
                <a:cs typeface="Arial" pitchFamily="34" charset="0"/>
              </a:rPr>
              <a:t> </a:t>
            </a:r>
            <a:r>
              <a:rPr lang="en-US" sz="2000" dirty="0" err="1" smtClean="0">
                <a:cs typeface="Arial" pitchFamily="34" charset="0"/>
              </a:rPr>
              <a:t>bệnh</a:t>
            </a:r>
            <a:r>
              <a:rPr lang="en-US" sz="2000" dirty="0" smtClean="0">
                <a:cs typeface="Arial" pitchFamily="34" charset="0"/>
              </a:rPr>
              <a:t>” </a:t>
            </a:r>
            <a:r>
              <a:rPr lang="en-US" sz="2000" dirty="0" err="1" smtClean="0">
                <a:cs typeface="Arial" pitchFamily="34" charset="0"/>
              </a:rPr>
              <a:t>nào</a:t>
            </a:r>
            <a:r>
              <a:rPr lang="en-US" sz="2000" dirty="0" smtClean="0">
                <a:cs typeface="Arial" pitchFamily="34" charset="0"/>
              </a:rPr>
              <a:t> đó: thông tin </a:t>
            </a:r>
            <a:r>
              <a:rPr lang="en-US" sz="2000" dirty="0" err="1" smtClean="0">
                <a:cs typeface="Arial" pitchFamily="34" charset="0"/>
              </a:rPr>
              <a:t>hiện</a:t>
            </a:r>
            <a:r>
              <a:rPr lang="en-US" sz="2000" dirty="0" smtClean="0">
                <a:cs typeface="Arial" pitchFamily="34" charset="0"/>
              </a:rPr>
              <a:t> có qua </a:t>
            </a:r>
            <a:r>
              <a:rPr lang="en-US" sz="2000" dirty="0" err="1" smtClean="0">
                <a:cs typeface="Arial" pitchFamily="34" charset="0"/>
              </a:rPr>
              <a:t>xét</a:t>
            </a:r>
            <a:r>
              <a:rPr lang="en-US" sz="2000" dirty="0" smtClean="0">
                <a:cs typeface="Arial" pitchFamily="34" charset="0"/>
              </a:rPr>
              <a:t> </a:t>
            </a:r>
            <a:r>
              <a:rPr lang="en-US" sz="2000" dirty="0" err="1" smtClean="0">
                <a:cs typeface="Arial" pitchFamily="34" charset="0"/>
              </a:rPr>
              <a:t>nghiệm</a:t>
            </a:r>
            <a:r>
              <a:rPr lang="en-US" sz="2000" dirty="0" smtClean="0">
                <a:cs typeface="Arial" pitchFamily="34" charset="0"/>
              </a:rPr>
              <a:t> cho </a:t>
            </a:r>
            <a:r>
              <a:rPr lang="en-US" sz="2000" dirty="0" err="1" smtClean="0">
                <a:cs typeface="Arial" pitchFamily="34" charset="0"/>
              </a:rPr>
              <a:t>biết</a:t>
            </a:r>
            <a:r>
              <a:rPr lang="en-US" sz="2000" dirty="0" smtClean="0">
                <a:cs typeface="Arial" pitchFamily="34" charset="0"/>
              </a:rPr>
              <a:t> </a:t>
            </a:r>
            <a:r>
              <a:rPr lang="en-US" sz="2000" dirty="0" err="1" smtClean="0">
                <a:cs typeface="Arial" pitchFamily="34" charset="0"/>
              </a:rPr>
              <a:t>cùng</a:t>
            </a:r>
            <a:r>
              <a:rPr lang="en-US" sz="2000" dirty="0" smtClean="0">
                <a:cs typeface="Arial" pitchFamily="34" charset="0"/>
              </a:rPr>
              <a:t> </a:t>
            </a:r>
            <a:r>
              <a:rPr lang="en-US" sz="2000" dirty="0" err="1" smtClean="0">
                <a:cs typeface="Arial" pitchFamily="34" charset="0"/>
              </a:rPr>
              <a:t>một</a:t>
            </a:r>
            <a:r>
              <a:rPr lang="en-US" sz="2000" dirty="0" smtClean="0">
                <a:cs typeface="Arial" pitchFamily="34" charset="0"/>
              </a:rPr>
              <a:t> </a:t>
            </a:r>
            <a:r>
              <a:rPr lang="en-US" sz="2000" dirty="0" err="1" smtClean="0">
                <a:cs typeface="Arial" pitchFamily="34" charset="0"/>
              </a:rPr>
              <a:t>kết</a:t>
            </a:r>
            <a:r>
              <a:rPr lang="en-US" sz="2000" dirty="0" smtClean="0">
                <a:cs typeface="Arial" pitchFamily="34" charset="0"/>
              </a:rPr>
              <a:t> quả </a:t>
            </a:r>
            <a:r>
              <a:rPr lang="en-US" sz="2000" dirty="0" err="1" smtClean="0">
                <a:cs typeface="Arial" pitchFamily="34" charset="0"/>
              </a:rPr>
              <a:t>xét</a:t>
            </a:r>
            <a:r>
              <a:rPr lang="en-US" sz="2000" dirty="0" smtClean="0">
                <a:cs typeface="Arial" pitchFamily="34" charset="0"/>
              </a:rPr>
              <a:t> </a:t>
            </a:r>
            <a:r>
              <a:rPr lang="en-US" sz="2000" dirty="0" err="1" smtClean="0">
                <a:cs typeface="Arial" pitchFamily="34" charset="0"/>
              </a:rPr>
              <a:t>nghiệm</a:t>
            </a:r>
            <a:r>
              <a:rPr lang="en-US" sz="2000" dirty="0" smtClean="0">
                <a:cs typeface="Arial" pitchFamily="34" charset="0"/>
              </a:rPr>
              <a:t> song có </a:t>
            </a:r>
            <a:r>
              <a:rPr lang="en-US" sz="2000" dirty="0" err="1" smtClean="0">
                <a:cs typeface="Arial" pitchFamily="34" charset="0"/>
              </a:rPr>
              <a:t>người</a:t>
            </a:r>
            <a:r>
              <a:rPr lang="en-US" sz="2000" dirty="0" smtClean="0">
                <a:cs typeface="Arial" pitchFamily="34" charset="0"/>
              </a:rPr>
              <a:t> bị </a:t>
            </a:r>
            <a:r>
              <a:rPr lang="en-US" sz="2000" dirty="0" err="1" smtClean="0">
                <a:cs typeface="Arial" pitchFamily="34" charset="0"/>
              </a:rPr>
              <a:t>bệnh</a:t>
            </a:r>
            <a:r>
              <a:rPr lang="en-US" sz="2000" dirty="0" smtClean="0">
                <a:cs typeface="Arial" pitchFamily="34" charset="0"/>
              </a:rPr>
              <a:t>, có </a:t>
            </a:r>
            <a:r>
              <a:rPr lang="en-US" sz="2000" dirty="0" err="1" smtClean="0">
                <a:cs typeface="Arial" pitchFamily="34" charset="0"/>
              </a:rPr>
              <a:t>người</a:t>
            </a:r>
            <a:r>
              <a:rPr lang="en-US" sz="2000" dirty="0" smtClean="0">
                <a:cs typeface="Arial" pitchFamily="34" charset="0"/>
              </a:rPr>
              <a:t> không bị </a:t>
            </a:r>
            <a:r>
              <a:rPr lang="en-US" sz="2000" dirty="0" err="1" smtClean="0">
                <a:cs typeface="Arial" pitchFamily="34" charset="0"/>
              </a:rPr>
              <a:t>bệnh</a:t>
            </a:r>
            <a:r>
              <a:rPr lang="en-US" sz="2000" dirty="0" smtClean="0">
                <a:cs typeface="Arial" pitchFamily="34" charset="0"/>
              </a:rPr>
              <a:t>. </a:t>
            </a:r>
            <a:r>
              <a:rPr lang="en-US" sz="2000" b="1" dirty="0" err="1" smtClean="0">
                <a:solidFill>
                  <a:srgbClr val="D60093"/>
                </a:solidFill>
                <a:cs typeface="Arial" pitchFamily="34" charset="0"/>
              </a:rPr>
              <a:t>Nhận</a:t>
            </a:r>
            <a:r>
              <a:rPr lang="en-US" sz="2000" b="1" dirty="0" smtClean="0">
                <a:solidFill>
                  <a:srgbClr val="D60093"/>
                </a:solidFill>
                <a:cs typeface="Arial" pitchFamily="34" charset="0"/>
              </a:rPr>
              <a:t> </a:t>
            </a:r>
            <a:r>
              <a:rPr lang="en-US" sz="2000" b="1" dirty="0" err="1" smtClean="0">
                <a:solidFill>
                  <a:srgbClr val="D60093"/>
                </a:solidFill>
                <a:cs typeface="Arial" pitchFamily="34" charset="0"/>
              </a:rPr>
              <a:t>thức</a:t>
            </a:r>
            <a:r>
              <a:rPr lang="en-US" sz="2000" b="1" dirty="0" smtClean="0">
                <a:solidFill>
                  <a:srgbClr val="D60093"/>
                </a:solidFill>
                <a:cs typeface="Arial" pitchFamily="34" charset="0"/>
              </a:rPr>
              <a:t> rõ </a:t>
            </a:r>
            <a:r>
              <a:rPr lang="en-US" sz="2000" b="1" dirty="0" err="1" smtClean="0">
                <a:solidFill>
                  <a:srgbClr val="D60093"/>
                </a:solidFill>
                <a:cs typeface="Arial" pitchFamily="34" charset="0"/>
              </a:rPr>
              <a:t>ràng</a:t>
            </a:r>
            <a:r>
              <a:rPr lang="en-US" sz="2000" dirty="0" smtClean="0">
                <a:cs typeface="Arial" pitchFamily="34" charset="0"/>
              </a:rPr>
              <a:t> về </a:t>
            </a:r>
            <a:r>
              <a:rPr lang="en-US" sz="2000" dirty="0" err="1" smtClean="0">
                <a:cs typeface="Arial" pitchFamily="34" charset="0"/>
              </a:rPr>
              <a:t>người</a:t>
            </a:r>
            <a:r>
              <a:rPr lang="en-US" sz="2000" dirty="0" smtClean="0">
                <a:cs typeface="Arial" pitchFamily="34" charset="0"/>
              </a:rPr>
              <a:t> bị </a:t>
            </a:r>
            <a:r>
              <a:rPr lang="en-US" sz="2000" dirty="0" err="1" smtClean="0">
                <a:cs typeface="Arial" pitchFamily="34" charset="0"/>
              </a:rPr>
              <a:t>bệnh</a:t>
            </a:r>
            <a:r>
              <a:rPr lang="en-US" sz="2000" dirty="0" smtClean="0">
                <a:cs typeface="Arial" pitchFamily="34" charset="0"/>
              </a:rPr>
              <a:t>/</a:t>
            </a:r>
            <a:r>
              <a:rPr lang="en-US" sz="2000" dirty="0" err="1" smtClean="0">
                <a:cs typeface="Arial" pitchFamily="34" charset="0"/>
              </a:rPr>
              <a:t>người</a:t>
            </a:r>
            <a:r>
              <a:rPr lang="en-US" sz="2000" dirty="0" smtClean="0">
                <a:cs typeface="Arial" pitchFamily="34" charset="0"/>
              </a:rPr>
              <a:t> không bị </a:t>
            </a:r>
            <a:r>
              <a:rPr lang="en-US" sz="2000" dirty="0" err="1" smtClean="0">
                <a:cs typeface="Arial" pitchFamily="34" charset="0"/>
              </a:rPr>
              <a:t>bệnh</a:t>
            </a: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Tập</a:t>
            </a:r>
            <a:r>
              <a:rPr lang="en-US" sz="2000" dirty="0" smtClean="0">
                <a:cs typeface="Arial" pitchFamily="34" charset="0"/>
              </a:rPr>
              <a:t> thô </a:t>
            </a:r>
            <a:r>
              <a:rPr lang="en-US" sz="2000" dirty="0" err="1" smtClean="0">
                <a:cs typeface="Arial" pitchFamily="34" charset="0"/>
              </a:rPr>
              <a:t>thực</a:t>
            </a:r>
            <a:r>
              <a:rPr lang="en-US" sz="2000" dirty="0" smtClean="0">
                <a:cs typeface="Arial" pitchFamily="34" charset="0"/>
              </a:rPr>
              <a:t> </a:t>
            </a:r>
            <a:r>
              <a:rPr lang="en-US" sz="2000" dirty="0" err="1" smtClean="0">
                <a:cs typeface="Arial" pitchFamily="34" charset="0"/>
              </a:rPr>
              <a:t>chất</a:t>
            </a:r>
            <a:r>
              <a:rPr lang="en-US" sz="2000" dirty="0" smtClean="0">
                <a:cs typeface="Arial" pitchFamily="34" charset="0"/>
              </a:rPr>
              <a:t> là </a:t>
            </a:r>
            <a:r>
              <a:rPr lang="en-US" sz="2000" b="1" dirty="0" err="1" smtClean="0">
                <a:solidFill>
                  <a:srgbClr val="D60093"/>
                </a:solidFill>
                <a:cs typeface="Arial" pitchFamily="34" charset="0"/>
              </a:rPr>
              <a:t>tập</a:t>
            </a:r>
            <a:r>
              <a:rPr lang="en-US" sz="2000" b="1" dirty="0" smtClean="0">
                <a:solidFill>
                  <a:srgbClr val="D60093"/>
                </a:solidFill>
                <a:cs typeface="Arial" pitchFamily="34" charset="0"/>
              </a:rPr>
              <a:t> theo quan </a:t>
            </a:r>
            <a:r>
              <a:rPr lang="en-US" sz="2000" b="1" dirty="0" err="1" smtClean="0">
                <a:solidFill>
                  <a:srgbClr val="D60093"/>
                </a:solidFill>
                <a:cs typeface="Arial" pitchFamily="34" charset="0"/>
              </a:rPr>
              <a:t>niệm</a:t>
            </a:r>
            <a:r>
              <a:rPr lang="en-US" sz="2000" b="1" dirty="0" smtClean="0">
                <a:solidFill>
                  <a:srgbClr val="D60093"/>
                </a:solidFill>
                <a:cs typeface="Arial" pitchFamily="34" charset="0"/>
              </a:rPr>
              <a:t> thông </a:t>
            </a:r>
            <a:r>
              <a:rPr lang="en-US" sz="2000" b="1" dirty="0" err="1" smtClean="0">
                <a:solidFill>
                  <a:srgbClr val="D60093"/>
                </a:solidFill>
                <a:cs typeface="Arial" pitchFamily="34" charset="0"/>
              </a:rPr>
              <a:t>thường</a:t>
            </a:r>
            <a:endParaRPr lang="en-US" sz="2000" b="1" dirty="0" smtClean="0">
              <a:solidFill>
                <a:srgbClr val="D60093"/>
              </a:solidFill>
              <a:cs typeface="Arial" pitchFamily="34" charset="0"/>
            </a:endParaRPr>
          </a:p>
          <a:p>
            <a:pPr eaLnBrk="1" hangingPunct="1">
              <a:lnSpc>
                <a:spcPct val="120000"/>
              </a:lnSpc>
              <a:defRPr/>
            </a:pPr>
            <a:r>
              <a:rPr lang="en-US" sz="2800" b="1" dirty="0" err="1" smtClean="0">
                <a:solidFill>
                  <a:srgbClr val="D60093"/>
                </a:solidFill>
              </a:rPr>
              <a:t>Xuất</a:t>
            </a:r>
            <a:r>
              <a:rPr lang="en-US" sz="2800" b="1" dirty="0" smtClean="0">
                <a:solidFill>
                  <a:srgbClr val="D60093"/>
                </a:solidFill>
              </a:rPr>
              <a:t> </a:t>
            </a:r>
            <a:r>
              <a:rPr lang="en-US" sz="2800" b="1" dirty="0" err="1" smtClean="0">
                <a:solidFill>
                  <a:srgbClr val="D60093"/>
                </a:solidFill>
              </a:rPr>
              <a:t>xư</a:t>
            </a:r>
            <a:r>
              <a:rPr lang="en-US" sz="2800" b="1" dirty="0" smtClean="0">
                <a:solidFill>
                  <a:srgbClr val="D60093"/>
                </a:solidFill>
              </a:rPr>
              <a:t>́ là </a:t>
            </a:r>
            <a:r>
              <a:rPr lang="en-US" sz="2800" b="1" dirty="0" err="1" smtClean="0">
                <a:solidFill>
                  <a:srgbClr val="D60093"/>
                </a:solidFill>
              </a:rPr>
              <a:t>lịch</a:t>
            </a:r>
            <a:r>
              <a:rPr lang="en-US" sz="2800" b="1" dirty="0" smtClean="0">
                <a:solidFill>
                  <a:srgbClr val="D60093"/>
                </a:solidFill>
              </a:rPr>
              <a:t> sử </a:t>
            </a:r>
            <a:r>
              <a:rPr lang="en-US" sz="2800" b="1" dirty="0" err="1" smtClean="0">
                <a:solidFill>
                  <a:srgbClr val="D60093"/>
                </a:solidFill>
              </a:rPr>
              <a:t>phát</a:t>
            </a:r>
            <a:r>
              <a:rPr lang="en-US" sz="2800" b="1" dirty="0" smtClean="0">
                <a:solidFill>
                  <a:srgbClr val="D60093"/>
                </a:solidFill>
              </a:rPr>
              <a:t> </a:t>
            </a:r>
            <a:r>
              <a:rPr lang="en-US" sz="2800" b="1" dirty="0" err="1" smtClean="0">
                <a:solidFill>
                  <a:srgbClr val="D60093"/>
                </a:solidFill>
              </a:rPr>
              <a:t>triển</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a:t>Zdzislaw</a:t>
            </a:r>
            <a:r>
              <a:rPr lang="en-US" sz="2000" dirty="0"/>
              <a:t> I</a:t>
            </a:r>
            <a:r>
              <a:rPr lang="en-US" sz="2000" dirty="0" smtClean="0"/>
              <a:t>.</a:t>
            </a:r>
            <a:r>
              <a:rPr lang="en-US" sz="2000" dirty="0" smtClean="0">
                <a:sym typeface="Symbol"/>
              </a:rPr>
              <a:t> </a:t>
            </a:r>
            <a:r>
              <a:rPr lang="en-US" sz="2000" dirty="0" err="1" smtClean="0">
                <a:sym typeface="Symbol"/>
              </a:rPr>
              <a:t>Pawlak</a:t>
            </a:r>
            <a:r>
              <a:rPr lang="en-US" sz="2000" dirty="0" smtClean="0">
                <a:sym typeface="Symbol"/>
              </a:rPr>
              <a:t> 1981-1982, sau đó </a:t>
            </a:r>
            <a:r>
              <a:rPr lang="en-US" sz="2000" dirty="0" err="1" smtClean="0">
                <a:sym typeface="Symbol"/>
              </a:rPr>
              <a:t>được</a:t>
            </a:r>
            <a:r>
              <a:rPr lang="en-US" sz="2000" dirty="0" smtClean="0">
                <a:sym typeface="Symbol"/>
              </a:rPr>
              <a:t> </a:t>
            </a:r>
            <a:r>
              <a:rPr lang="en-US" sz="2000" dirty="0" err="1" smtClean="0">
                <a:sym typeface="Symbol"/>
              </a:rPr>
              <a:t>cộng</a:t>
            </a:r>
            <a:r>
              <a:rPr lang="en-US" sz="2000" dirty="0" smtClean="0">
                <a:sym typeface="Symbol"/>
              </a:rPr>
              <a:t> </a:t>
            </a:r>
            <a:r>
              <a:rPr lang="en-US" sz="2000" dirty="0" err="1" smtClean="0">
                <a:sym typeface="Symbol"/>
              </a:rPr>
              <a:t>đồng</a:t>
            </a:r>
            <a:r>
              <a:rPr lang="en-US" sz="2000" dirty="0" smtClean="0">
                <a:sym typeface="Symbol"/>
              </a:rPr>
              <a:t> </a:t>
            </a:r>
            <a:r>
              <a:rPr lang="en-US" sz="2000" dirty="0" err="1" smtClean="0">
                <a:sym typeface="Symbol"/>
              </a:rPr>
              <a:t>phát</a:t>
            </a:r>
            <a:r>
              <a:rPr lang="en-US" sz="2000" dirty="0" smtClean="0">
                <a:sym typeface="Symbol"/>
              </a:rPr>
              <a:t> </a:t>
            </a:r>
            <a:r>
              <a:rPr lang="en-US" sz="2000" dirty="0" err="1" smtClean="0">
                <a:sym typeface="Symbol"/>
              </a:rPr>
              <a:t>triển</a:t>
            </a: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sym typeface="Symbol"/>
              </a:rPr>
              <a:t>1926-2006</a:t>
            </a: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9AB068E-C9F1-4349-8AAC-434F8A1E1AF8}" type="slidenum">
              <a:rPr lang="en-US" altLang="en-US" sz="1000" smtClean="0"/>
              <a:pPr>
                <a:spcBef>
                  <a:spcPct val="0"/>
                </a:spcBef>
                <a:buClrTx/>
                <a:buSzTx/>
                <a:buFontTx/>
                <a:buNone/>
              </a:pPr>
              <a:t>3</a:t>
            </a:fld>
            <a:endParaRPr lang="en-US" altLang="en-US" sz="1000" smtClean="0"/>
          </a:p>
        </p:txBody>
      </p:sp>
    </p:spTree>
    <p:extLst>
      <p:ext uri="{BB962C8B-B14F-4D97-AF65-F5344CB8AC3E}">
        <p14:creationId xmlns:p14="http://schemas.microsoft.com/office/powerpoint/2010/main" val="1853182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Khai phá luật kết hợp mờ</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609600"/>
            <a:ext cx="7848600" cy="4191000"/>
          </a:xfrm>
        </p:spPr>
        <p:txBody>
          <a:bodyPr/>
          <a:lstStyle/>
          <a:p>
            <a:pPr eaLnBrk="1" hangingPunct="1">
              <a:lnSpc>
                <a:spcPct val="120000"/>
              </a:lnSpc>
              <a:defRPr/>
            </a:pPr>
            <a:r>
              <a:rPr lang="en-US" sz="2800" b="1" dirty="0" err="1" smtClean="0">
                <a:solidFill>
                  <a:srgbClr val="D60093"/>
                </a:solidFill>
              </a:rPr>
              <a:t>Một</a:t>
            </a:r>
            <a:r>
              <a:rPr lang="en-US" sz="2800" b="1" dirty="0" smtClean="0">
                <a:solidFill>
                  <a:srgbClr val="D60093"/>
                </a:solidFill>
              </a:rPr>
              <a:t> </a:t>
            </a:r>
            <a:r>
              <a:rPr lang="en-US" sz="2800" b="1" dirty="0" err="1" smtClean="0">
                <a:solidFill>
                  <a:srgbClr val="D60093"/>
                </a:solidFill>
              </a:rPr>
              <a:t>sô</a:t>
            </a:r>
            <a:r>
              <a:rPr lang="en-US" sz="2800" b="1" dirty="0" smtClean="0">
                <a:solidFill>
                  <a:srgbClr val="D60093"/>
                </a:solidFill>
              </a:rPr>
              <a:t>́ </a:t>
            </a:r>
            <a:r>
              <a:rPr lang="en-US" sz="2800" b="1" dirty="0" err="1" smtClean="0">
                <a:solidFill>
                  <a:srgbClr val="D60093"/>
                </a:solidFill>
              </a:rPr>
              <a:t>nghiên</a:t>
            </a:r>
            <a:r>
              <a:rPr lang="en-US" sz="2800" b="1" dirty="0" smtClean="0">
                <a:solidFill>
                  <a:srgbClr val="D60093"/>
                </a:solidFill>
              </a:rPr>
              <a:t> </a:t>
            </a:r>
            <a:r>
              <a:rPr lang="en-US" sz="2800" b="1" dirty="0" err="1" smtClean="0">
                <a:solidFill>
                  <a:srgbClr val="D60093"/>
                </a:solidFill>
              </a:rPr>
              <a:t>cứu</a:t>
            </a:r>
            <a:r>
              <a:rPr lang="en-US" sz="2800" b="1" dirty="0" smtClean="0">
                <a:solidFill>
                  <a:srgbClr val="D60093"/>
                </a:solidFill>
              </a:rPr>
              <a:t> </a:t>
            </a:r>
            <a:r>
              <a:rPr lang="en-US" sz="2800" b="1" dirty="0" err="1" smtClean="0">
                <a:solidFill>
                  <a:srgbClr val="D60093"/>
                </a:solidFill>
              </a:rPr>
              <a:t>gần</a:t>
            </a:r>
            <a:r>
              <a:rPr lang="en-US" sz="2800" b="1" dirty="0" smtClean="0">
                <a:solidFill>
                  <a:srgbClr val="D60093"/>
                </a:solidFill>
              </a:rPr>
              <a:t> </a:t>
            </a:r>
            <a:r>
              <a:rPr lang="en-US" sz="2800" b="1" dirty="0" err="1" smtClean="0">
                <a:solidFill>
                  <a:srgbClr val="D60093"/>
                </a:solidFill>
              </a:rPr>
              <a:t>đây</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altLang="en-US" sz="2000" dirty="0" err="1">
                <a:cs typeface="Times New Roman" panose="02020603050405020304" pitchFamily="18" charset="0"/>
              </a:rPr>
              <a:t>Tzung</a:t>
            </a:r>
            <a:r>
              <a:rPr lang="en-US" altLang="en-US" sz="2000" dirty="0">
                <a:cs typeface="Times New Roman" panose="02020603050405020304" pitchFamily="18" charset="0"/>
              </a:rPr>
              <a:t>-Pei </a:t>
            </a:r>
            <a:r>
              <a:rPr lang="en-US" altLang="en-US" sz="2000" dirty="0" smtClean="0">
                <a:cs typeface="Times New Roman" panose="02020603050405020304" pitchFamily="18" charset="0"/>
              </a:rPr>
              <a:t>Hong </a:t>
            </a:r>
            <a:r>
              <a:rPr lang="en-US" altLang="en-US" sz="2000" dirty="0" err="1" smtClean="0">
                <a:cs typeface="Times New Roman" panose="02020603050405020304" pitchFamily="18" charset="0"/>
              </a:rPr>
              <a:t>va</a:t>
            </a:r>
            <a:r>
              <a:rPr lang="en-US" altLang="en-US" sz="2000" dirty="0" smtClean="0">
                <a:cs typeface="Times New Roman" panose="02020603050405020304" pitchFamily="18" charset="0"/>
              </a:rPr>
              <a:t>̀ </a:t>
            </a:r>
            <a:r>
              <a:rPr lang="en-US" altLang="en-US" sz="2000" dirty="0" err="1" smtClean="0">
                <a:cs typeface="Times New Roman" panose="02020603050405020304" pitchFamily="18" charset="0"/>
              </a:rPr>
              <a:t>cộng</a:t>
            </a:r>
            <a:r>
              <a:rPr lang="en-US" altLang="en-US" sz="2000" dirty="0" smtClean="0">
                <a:cs typeface="Times New Roman" panose="02020603050405020304" pitchFamily="18" charset="0"/>
              </a:rPr>
              <a:t> </a:t>
            </a:r>
            <a:r>
              <a:rPr lang="en-US" altLang="en-US" sz="2000" dirty="0" err="1" smtClean="0">
                <a:cs typeface="Times New Roman" panose="02020603050405020304" pitchFamily="18" charset="0"/>
              </a:rPr>
              <a:t>sư</a:t>
            </a:r>
            <a:r>
              <a:rPr lang="en-US" altLang="en-US" sz="2000" dirty="0" smtClean="0">
                <a:cs typeface="Times New Roman" panose="02020603050405020304" pitchFamily="18" charset="0"/>
              </a:rPr>
              <a:t>̣</a:t>
            </a: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Xem</a:t>
            </a:r>
            <a:r>
              <a:rPr lang="en-US" sz="2000" dirty="0" smtClean="0">
                <a:cs typeface="Arial" pitchFamily="34" charset="0"/>
              </a:rPr>
              <a:t> </a:t>
            </a:r>
            <a:r>
              <a:rPr lang="en-US" sz="2000" dirty="0" err="1" smtClean="0">
                <a:cs typeface="Arial" pitchFamily="34" charset="0"/>
              </a:rPr>
              <a:t>danh</a:t>
            </a:r>
            <a:r>
              <a:rPr lang="en-US" sz="2000" dirty="0" smtClean="0">
                <a:cs typeface="Arial" pitchFamily="34" charset="0"/>
              </a:rPr>
              <a:t> </a:t>
            </a:r>
            <a:r>
              <a:rPr lang="en-US" sz="2000" dirty="0" err="1" smtClean="0">
                <a:cs typeface="Arial" pitchFamily="34" charset="0"/>
              </a:rPr>
              <a:t>sách</a:t>
            </a:r>
            <a:r>
              <a:rPr lang="en-US" sz="2000" dirty="0" smtClean="0">
                <a:cs typeface="Arial" pitchFamily="34" charset="0"/>
              </a:rPr>
              <a:t> </a:t>
            </a:r>
            <a:r>
              <a:rPr lang="en-US" sz="2000" dirty="0" err="1" smtClean="0">
                <a:cs typeface="Arial" pitchFamily="34" charset="0"/>
              </a:rPr>
              <a:t>phía</a:t>
            </a:r>
            <a:r>
              <a:rPr lang="en-US" sz="2000" dirty="0" smtClean="0">
                <a:cs typeface="Arial" pitchFamily="34" charset="0"/>
              </a:rPr>
              <a:t> </a:t>
            </a:r>
            <a:r>
              <a:rPr lang="en-US" sz="2000" dirty="0" err="1" smtClean="0">
                <a:cs typeface="Arial" pitchFamily="34" charset="0"/>
              </a:rPr>
              <a:t>dưới</a:t>
            </a: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AD11BBA-BC49-4B79-8A04-CAB3742F3443}" type="slidenum">
              <a:rPr lang="en-US" altLang="en-US" sz="1000" smtClean="0"/>
              <a:pPr>
                <a:spcBef>
                  <a:spcPct val="0"/>
                </a:spcBef>
                <a:buClrTx/>
                <a:buSzTx/>
                <a:buFontTx/>
                <a:buNone/>
              </a:pPr>
              <a:t>30</a:t>
            </a:fld>
            <a:endParaRPr lang="en-US" altLang="en-US" sz="1000" smtClean="0"/>
          </a:p>
        </p:txBody>
      </p:sp>
      <p:sp>
        <p:nvSpPr>
          <p:cNvPr id="29703" name="Rectangle 6"/>
          <p:cNvSpPr>
            <a:spLocks noChangeArrowheads="1"/>
          </p:cNvSpPr>
          <p:nvPr/>
        </p:nvSpPr>
        <p:spPr bwMode="auto">
          <a:xfrm>
            <a:off x="228600" y="2057400"/>
            <a:ext cx="8534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822960" indent="-822960" algn="just">
              <a:defRPr/>
            </a:pPr>
            <a:r>
              <a:rPr lang="en-US" altLang="en-US" sz="1600" dirty="0" err="1" smtClean="0">
                <a:latin typeface="+mn-lt"/>
                <a:cs typeface="Times New Roman" panose="02020603050405020304" pitchFamily="18" charset="0"/>
              </a:rPr>
              <a:t>Tzung</a:t>
            </a:r>
            <a:r>
              <a:rPr lang="en-US" altLang="en-US" sz="1600" dirty="0" smtClean="0">
                <a:latin typeface="+mn-lt"/>
                <a:cs typeface="Times New Roman" panose="02020603050405020304" pitchFamily="18" charset="0"/>
              </a:rPr>
              <a:t>-Pei Hong, </a:t>
            </a:r>
            <a:r>
              <a:rPr lang="en-US" altLang="en-US" sz="1600" dirty="0" err="1" smtClean="0">
                <a:latin typeface="+mn-lt"/>
                <a:cs typeface="Times New Roman" panose="02020603050405020304" pitchFamily="18" charset="0"/>
              </a:rPr>
              <a:t>Guo</a:t>
            </a:r>
            <a:r>
              <a:rPr lang="en-US" altLang="en-US" sz="1600" dirty="0" smtClean="0">
                <a:latin typeface="+mn-lt"/>
                <a:cs typeface="Times New Roman" panose="02020603050405020304" pitchFamily="18" charset="0"/>
              </a:rPr>
              <a:t>-Cheng Lan, Yi-</a:t>
            </a:r>
            <a:r>
              <a:rPr lang="en-US" altLang="en-US" sz="1600" dirty="0" err="1" smtClean="0">
                <a:latin typeface="+mn-lt"/>
                <a:cs typeface="Times New Roman" panose="02020603050405020304" pitchFamily="18" charset="0"/>
              </a:rPr>
              <a:t>Hsin</a:t>
            </a:r>
            <a:r>
              <a:rPr lang="en-US" altLang="en-US" sz="1600" dirty="0" smtClean="0">
                <a:latin typeface="+mn-lt"/>
                <a:cs typeface="Times New Roman" panose="02020603050405020304" pitchFamily="18" charset="0"/>
              </a:rPr>
              <a:t> Lin, and </a:t>
            </a:r>
            <a:r>
              <a:rPr lang="en-US" altLang="en-US" sz="1600" dirty="0" err="1" smtClean="0">
                <a:latin typeface="+mn-lt"/>
                <a:cs typeface="Times New Roman" panose="02020603050405020304" pitchFamily="18" charset="0"/>
              </a:rPr>
              <a:t>Shing</a:t>
            </a:r>
            <a:r>
              <a:rPr lang="en-US" altLang="en-US" sz="1600" dirty="0" smtClean="0">
                <a:latin typeface="+mn-lt"/>
                <a:cs typeface="Times New Roman" panose="02020603050405020304" pitchFamily="18" charset="0"/>
              </a:rPr>
              <a:t>-Tai Pan. </a:t>
            </a:r>
            <a:r>
              <a:rPr lang="en-US" altLang="en-US" sz="1600" i="1" dirty="0" smtClean="0">
                <a:latin typeface="+mn-lt"/>
                <a:cs typeface="Times New Roman" panose="02020603050405020304" pitchFamily="18" charset="0"/>
              </a:rPr>
              <a:t>An Effective Gradual Data-</a:t>
            </a:r>
            <a:r>
              <a:rPr lang="en-US" altLang="en-US" sz="1600" i="1" dirty="0" err="1" smtClean="0">
                <a:latin typeface="+mn-lt"/>
                <a:cs typeface="Times New Roman" panose="02020603050405020304" pitchFamily="18" charset="0"/>
              </a:rPr>
              <a:t>ReductionStrategy</a:t>
            </a:r>
            <a:r>
              <a:rPr lang="en-US" altLang="en-US" sz="1600" i="1" dirty="0" smtClean="0">
                <a:latin typeface="+mn-lt"/>
                <a:cs typeface="Times New Roman" panose="02020603050405020304" pitchFamily="18" charset="0"/>
              </a:rPr>
              <a:t> for Fuzzy </a:t>
            </a:r>
            <a:r>
              <a:rPr lang="en-US" altLang="en-US" sz="1600" i="1" dirty="0" err="1" smtClean="0">
                <a:latin typeface="+mn-lt"/>
                <a:cs typeface="Times New Roman" panose="02020603050405020304" pitchFamily="18" charset="0"/>
              </a:rPr>
              <a:t>Itemset</a:t>
            </a:r>
            <a:r>
              <a:rPr lang="en-US" altLang="en-US" sz="1600" i="1" dirty="0" smtClean="0">
                <a:latin typeface="+mn-lt"/>
                <a:cs typeface="Times New Roman" panose="02020603050405020304" pitchFamily="18" charset="0"/>
              </a:rPr>
              <a:t> Mining</a:t>
            </a:r>
            <a:r>
              <a:rPr lang="en-US" altLang="en-US" sz="1600" dirty="0" smtClean="0">
                <a:latin typeface="+mn-lt"/>
                <a:cs typeface="Times New Roman" panose="02020603050405020304" pitchFamily="18" charset="0"/>
              </a:rPr>
              <a:t>. International Journal of Fuzzy Systems, Vol. 15, No. 2, June 2013.</a:t>
            </a:r>
          </a:p>
          <a:p>
            <a:pPr marL="822960" indent="-822960" algn="just">
              <a:defRPr/>
            </a:pPr>
            <a:r>
              <a:rPr lang="en-US" altLang="en-US" sz="1600" dirty="0" smtClean="0">
                <a:latin typeface="+mn-lt"/>
                <a:cs typeface="Times New Roman" panose="02020603050405020304" pitchFamily="18" charset="0"/>
              </a:rPr>
              <a:t>Chun-</a:t>
            </a:r>
            <a:r>
              <a:rPr lang="en-US" altLang="en-US" sz="1600" dirty="0" err="1" smtClean="0">
                <a:latin typeface="+mn-lt"/>
                <a:cs typeface="Times New Roman" panose="02020603050405020304" pitchFamily="18" charset="0"/>
              </a:rPr>
              <a:t>Hao</a:t>
            </a:r>
            <a:r>
              <a:rPr lang="en-US" altLang="en-US" sz="1600" dirty="0" smtClean="0">
                <a:latin typeface="+mn-lt"/>
                <a:cs typeface="Times New Roman" panose="02020603050405020304" pitchFamily="18" charset="0"/>
              </a:rPr>
              <a:t> Chen, </a:t>
            </a:r>
            <a:r>
              <a:rPr lang="en-US" altLang="en-US" sz="1600" dirty="0" err="1" smtClean="0">
                <a:latin typeface="+mn-lt"/>
                <a:cs typeface="Times New Roman" panose="02020603050405020304" pitchFamily="18" charset="0"/>
              </a:rPr>
              <a:t>Guo</a:t>
            </a:r>
            <a:r>
              <a:rPr lang="en-US" altLang="en-US" sz="1600" dirty="0" smtClean="0">
                <a:latin typeface="+mn-lt"/>
                <a:cs typeface="Times New Roman" panose="02020603050405020304" pitchFamily="18" charset="0"/>
              </a:rPr>
              <a:t>-Cheng Lan, </a:t>
            </a:r>
            <a:r>
              <a:rPr lang="en-US" altLang="en-US" sz="1600" dirty="0" err="1" smtClean="0">
                <a:latin typeface="+mn-lt"/>
                <a:cs typeface="Times New Roman" panose="02020603050405020304" pitchFamily="18" charset="0"/>
              </a:rPr>
              <a:t>Tzung</a:t>
            </a:r>
            <a:r>
              <a:rPr lang="en-US" altLang="en-US" sz="1600" dirty="0" smtClean="0">
                <a:latin typeface="+mn-lt"/>
                <a:cs typeface="Times New Roman" panose="02020603050405020304" pitchFamily="18" charset="0"/>
              </a:rPr>
              <a:t>-Pei Hong, Shih-Bin Lin. </a:t>
            </a:r>
            <a:r>
              <a:rPr lang="en-US" altLang="en-US" sz="1600" i="1" dirty="0" smtClean="0">
                <a:latin typeface="+mn-lt"/>
                <a:cs typeface="Times New Roman" panose="02020603050405020304" pitchFamily="18" charset="0"/>
              </a:rPr>
              <a:t>Mining fuzzy temporal association rules by item lifespans</a:t>
            </a:r>
            <a:r>
              <a:rPr lang="en-US" altLang="en-US" sz="1600" dirty="0" smtClean="0">
                <a:latin typeface="+mn-lt"/>
                <a:cs typeface="Times New Roman" panose="02020603050405020304" pitchFamily="18" charset="0"/>
              </a:rPr>
              <a:t>. Appl. Soft </a:t>
            </a:r>
            <a:r>
              <a:rPr lang="en-US" altLang="en-US" sz="1600" dirty="0" err="1" smtClean="0">
                <a:latin typeface="+mn-lt"/>
                <a:cs typeface="Times New Roman" panose="02020603050405020304" pitchFamily="18" charset="0"/>
              </a:rPr>
              <a:t>Comput</a:t>
            </a:r>
            <a:r>
              <a:rPr lang="en-US" altLang="en-US" sz="1600" dirty="0" smtClean="0">
                <a:latin typeface="+mn-lt"/>
                <a:cs typeface="Times New Roman" panose="02020603050405020304" pitchFamily="18" charset="0"/>
              </a:rPr>
              <a:t>. 41: 265-274 (2016)</a:t>
            </a:r>
          </a:p>
          <a:p>
            <a:pPr marL="822960" indent="-822960" algn="just">
              <a:defRPr/>
            </a:pPr>
            <a:r>
              <a:rPr lang="en-US" altLang="en-US" sz="1600" dirty="0" smtClean="0">
                <a:latin typeface="+mn-lt"/>
                <a:cs typeface="Times New Roman" panose="02020603050405020304" pitchFamily="18" charset="0"/>
              </a:rPr>
              <a:t>Jerry Chun-Wei Lin, </a:t>
            </a:r>
            <a:r>
              <a:rPr lang="en-US" altLang="en-US" sz="1600" dirty="0" err="1" smtClean="0">
                <a:latin typeface="+mn-lt"/>
                <a:cs typeface="Times New Roman" panose="02020603050405020304" pitchFamily="18" charset="0"/>
              </a:rPr>
              <a:t>Xianbiao</a:t>
            </a:r>
            <a:r>
              <a:rPr lang="en-US" altLang="en-US" sz="1600" dirty="0" smtClean="0">
                <a:latin typeface="+mn-lt"/>
                <a:cs typeface="Times New Roman" panose="02020603050405020304" pitchFamily="18" charset="0"/>
              </a:rPr>
              <a:t> </a:t>
            </a:r>
            <a:r>
              <a:rPr lang="en-US" altLang="en-US" sz="1600" dirty="0" err="1" smtClean="0">
                <a:latin typeface="+mn-lt"/>
                <a:cs typeface="Times New Roman" panose="02020603050405020304" pitchFamily="18" charset="0"/>
              </a:rPr>
              <a:t>Lv</a:t>
            </a:r>
            <a:r>
              <a:rPr lang="en-US" altLang="en-US" sz="1600" dirty="0" smtClean="0">
                <a:latin typeface="+mn-lt"/>
                <a:cs typeface="Times New Roman" panose="02020603050405020304" pitchFamily="18" charset="0"/>
              </a:rPr>
              <a:t>, Philippe Fournier-</a:t>
            </a:r>
            <a:r>
              <a:rPr lang="en-US" altLang="en-US" sz="1600" dirty="0" err="1" smtClean="0">
                <a:latin typeface="+mn-lt"/>
                <a:cs typeface="Times New Roman" panose="02020603050405020304" pitchFamily="18" charset="0"/>
              </a:rPr>
              <a:t>Viger</a:t>
            </a:r>
            <a:r>
              <a:rPr lang="en-US" altLang="en-US" sz="1600" dirty="0" smtClean="0">
                <a:latin typeface="+mn-lt"/>
                <a:cs typeface="Times New Roman" panose="02020603050405020304" pitchFamily="18" charset="0"/>
              </a:rPr>
              <a:t>, </a:t>
            </a:r>
            <a:r>
              <a:rPr lang="en-US" altLang="en-US" sz="1600" dirty="0" err="1" smtClean="0">
                <a:latin typeface="+mn-lt"/>
                <a:cs typeface="Times New Roman" panose="02020603050405020304" pitchFamily="18" charset="0"/>
              </a:rPr>
              <a:t>Tsu</a:t>
            </a:r>
            <a:r>
              <a:rPr lang="en-US" altLang="en-US" sz="1600" dirty="0" smtClean="0">
                <a:latin typeface="+mn-lt"/>
                <a:cs typeface="Times New Roman" panose="02020603050405020304" pitchFamily="18" charset="0"/>
              </a:rPr>
              <a:t>-Yang Wu, </a:t>
            </a:r>
            <a:r>
              <a:rPr lang="en-US" altLang="en-US" sz="1600" dirty="0" err="1" smtClean="0">
                <a:latin typeface="+mn-lt"/>
                <a:cs typeface="Times New Roman" panose="02020603050405020304" pitchFamily="18" charset="0"/>
              </a:rPr>
              <a:t>Tzung</a:t>
            </a:r>
            <a:r>
              <a:rPr lang="en-US" altLang="en-US" sz="1600" dirty="0" smtClean="0">
                <a:latin typeface="+mn-lt"/>
                <a:cs typeface="Times New Roman" panose="02020603050405020304" pitchFamily="18" charset="0"/>
              </a:rPr>
              <a:t>-Pei Hong. </a:t>
            </a:r>
            <a:r>
              <a:rPr lang="en-US" altLang="en-US" sz="1600" i="1" dirty="0" smtClean="0">
                <a:latin typeface="+mn-lt"/>
                <a:cs typeface="Times New Roman" panose="02020603050405020304" pitchFamily="18" charset="0"/>
              </a:rPr>
              <a:t>Efficient Mining of Fuzzy Frequent </a:t>
            </a:r>
            <a:r>
              <a:rPr lang="en-US" altLang="en-US" sz="1600" i="1" dirty="0" err="1" smtClean="0">
                <a:latin typeface="+mn-lt"/>
                <a:cs typeface="Times New Roman" panose="02020603050405020304" pitchFamily="18" charset="0"/>
              </a:rPr>
              <a:t>Itemsets</a:t>
            </a:r>
            <a:r>
              <a:rPr lang="en-US" altLang="en-US" sz="1600" i="1" dirty="0" smtClean="0">
                <a:latin typeface="+mn-lt"/>
                <a:cs typeface="Times New Roman" panose="02020603050405020304" pitchFamily="18" charset="0"/>
              </a:rPr>
              <a:t> with Type-2 Membership Functions</a:t>
            </a:r>
            <a:r>
              <a:rPr lang="en-US" altLang="en-US" sz="1600" dirty="0" smtClean="0">
                <a:latin typeface="+mn-lt"/>
                <a:cs typeface="Times New Roman" panose="02020603050405020304" pitchFamily="18" charset="0"/>
              </a:rPr>
              <a:t>. ACIIDS (2) 2016: 191-200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0"/>
            <a:ext cx="8229600" cy="655638"/>
          </a:xfrm>
        </p:spPr>
        <p:txBody>
          <a:bodyPr/>
          <a:lstStyle/>
          <a:p>
            <a:pPr eaLnBrk="1" hangingPunct="1"/>
            <a:r>
              <a:rPr lang="en-US" altLang="en-US" sz="3200" dirty="0" smtClean="0">
                <a:solidFill>
                  <a:srgbClr val="C00000"/>
                </a:solidFill>
              </a:rPr>
              <a:t>3. </a:t>
            </a:r>
            <a:r>
              <a:rPr lang="en-US" altLang="en-US" sz="3200" dirty="0" err="1" smtClean="0">
                <a:solidFill>
                  <a:srgbClr val="C00000"/>
                </a:solidFill>
              </a:rPr>
              <a:t>Tập</a:t>
            </a:r>
            <a:r>
              <a:rPr lang="en-US" altLang="en-US" sz="3200" dirty="0" smtClean="0">
                <a:solidFill>
                  <a:srgbClr val="C00000"/>
                </a:solidFill>
              </a:rPr>
              <a:t> </a:t>
            </a:r>
            <a:r>
              <a:rPr lang="en-US" altLang="en-US" sz="3200" dirty="0" err="1" smtClean="0">
                <a:solidFill>
                  <a:srgbClr val="C00000"/>
                </a:solidFill>
              </a:rPr>
              <a:t>mơ</a:t>
            </a:r>
            <a:r>
              <a:rPr lang="en-US" altLang="en-US" sz="3200" dirty="0" smtClean="0">
                <a:solidFill>
                  <a:srgbClr val="C00000"/>
                </a:solidFill>
              </a:rPr>
              <a:t>̀-</a:t>
            </a:r>
            <a:r>
              <a:rPr lang="en-US" altLang="en-US" sz="3200" dirty="0" err="1" smtClean="0">
                <a:solidFill>
                  <a:srgbClr val="C00000"/>
                </a:solidFill>
              </a:rPr>
              <a:t>thô</a:t>
            </a:r>
            <a:endParaRPr lang="en-US" altLang="en-US" sz="2300" dirty="0" smtClean="0">
              <a:solidFill>
                <a:srgbClr val="C00000"/>
              </a:solidFill>
            </a:endParaRPr>
          </a:p>
        </p:txBody>
      </p:sp>
      <p:sp>
        <p:nvSpPr>
          <p:cNvPr id="216067" name="Rectangle 3"/>
          <p:cNvSpPr>
            <a:spLocks noGrp="1" noChangeArrowheads="1"/>
          </p:cNvSpPr>
          <p:nvPr>
            <p:ph type="body" idx="1"/>
          </p:nvPr>
        </p:nvSpPr>
        <p:spPr>
          <a:xfrm>
            <a:off x="304800" y="609600"/>
            <a:ext cx="8839200" cy="4191000"/>
          </a:xfrm>
        </p:spPr>
        <p:txBody>
          <a:bodyPr/>
          <a:lstStyle/>
          <a:p>
            <a:pPr eaLnBrk="1" hangingPunct="1">
              <a:lnSpc>
                <a:spcPct val="120000"/>
              </a:lnSpc>
              <a:defRPr/>
            </a:pPr>
            <a:r>
              <a:rPr lang="en-US" sz="2800" b="1" dirty="0" err="1" smtClean="0">
                <a:solidFill>
                  <a:srgbClr val="D60093"/>
                </a:solidFill>
              </a:rPr>
              <a:t>Giới</a:t>
            </a:r>
            <a:r>
              <a:rPr lang="en-US" sz="2800" b="1" dirty="0" smtClean="0">
                <a:solidFill>
                  <a:srgbClr val="D60093"/>
                </a:solidFill>
              </a:rPr>
              <a:t> </a:t>
            </a:r>
            <a:r>
              <a:rPr lang="en-US" sz="2800" b="1" dirty="0" err="1" smtClean="0">
                <a:solidFill>
                  <a:srgbClr val="D60093"/>
                </a:solidFill>
              </a:rPr>
              <a:t>thiệu</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Một</a:t>
            </a:r>
            <a:r>
              <a:rPr lang="en-US" sz="2000" dirty="0" smtClean="0">
                <a:cs typeface="Arial" pitchFamily="34" charset="0"/>
              </a:rPr>
              <a:t> </a:t>
            </a:r>
            <a:r>
              <a:rPr lang="en-US" sz="2000" dirty="0" err="1" smtClean="0">
                <a:cs typeface="Arial" pitchFamily="34" charset="0"/>
              </a:rPr>
              <a:t>tập</a:t>
            </a:r>
            <a:r>
              <a:rPr lang="en-US" sz="2000" dirty="0" smtClean="0">
                <a:cs typeface="Arial" pitchFamily="34" charset="0"/>
              </a:rPr>
              <a:t> X, </a:t>
            </a:r>
            <a:r>
              <a:rPr lang="en-US" sz="2000" dirty="0" err="1" smtClean="0">
                <a:cs typeface="Arial" pitchFamily="34" charset="0"/>
              </a:rPr>
              <a:t>một</a:t>
            </a:r>
            <a:r>
              <a:rPr lang="en-US" sz="2000" dirty="0" smtClean="0">
                <a:cs typeface="Arial" pitchFamily="34" charset="0"/>
              </a:rPr>
              <a:t> QH tương đương R, </a:t>
            </a:r>
            <a:r>
              <a:rPr lang="en-US" sz="2000" dirty="0" err="1" smtClean="0">
                <a:cs typeface="Arial" pitchFamily="34" charset="0"/>
              </a:rPr>
              <a:t>một</a:t>
            </a:r>
            <a:r>
              <a:rPr lang="en-US" sz="2000" dirty="0" smtClean="0">
                <a:cs typeface="Arial" pitchFamily="34" charset="0"/>
              </a:rPr>
              <a:t> </a:t>
            </a:r>
            <a:r>
              <a:rPr lang="en-US" sz="2000" dirty="0" err="1" smtClean="0">
                <a:cs typeface="Arial" pitchFamily="34" charset="0"/>
              </a:rPr>
              <a:t>phép</a:t>
            </a:r>
            <a:r>
              <a:rPr lang="en-US" sz="2000" dirty="0" smtClean="0">
                <a:cs typeface="Arial" pitchFamily="34" charset="0"/>
              </a:rPr>
              <a:t> </a:t>
            </a:r>
            <a:r>
              <a:rPr lang="en-US" sz="2000" dirty="0" err="1" smtClean="0">
                <a:cs typeface="Arial" pitchFamily="34" charset="0"/>
              </a:rPr>
              <a:t>toán</a:t>
            </a:r>
            <a:r>
              <a:rPr lang="en-US" sz="2000" dirty="0" smtClean="0">
                <a:cs typeface="Arial" pitchFamily="34" charset="0"/>
              </a:rPr>
              <a:t> “</a:t>
            </a:r>
            <a:r>
              <a:rPr lang="en-US" sz="2000" dirty="0" err="1" smtClean="0">
                <a:cs typeface="Arial" pitchFamily="34" charset="0"/>
              </a:rPr>
              <a:t>thuộc</a:t>
            </a:r>
            <a:r>
              <a:rPr lang="en-US" sz="2000" dirty="0" smtClean="0">
                <a:cs typeface="Arial" pitchFamily="34" charset="0"/>
              </a:rPr>
              <a:t>” </a:t>
            </a:r>
            <a:r>
              <a:rPr lang="en-US" sz="2000" dirty="0" smtClean="0">
                <a:cs typeface="Arial" pitchFamily="34" charset="0"/>
                <a:sym typeface="Symbol" panose="05050102010706020507" pitchFamily="18" charset="2"/>
              </a:rPr>
              <a:t> </a:t>
            </a:r>
            <a:r>
              <a:rPr lang="en-US" sz="2000" dirty="0" err="1">
                <a:cs typeface="Arial" pitchFamily="34" charset="0"/>
              </a:rPr>
              <a:t>Tập</a:t>
            </a:r>
            <a:r>
              <a:rPr lang="en-US" sz="2000" dirty="0">
                <a:cs typeface="Arial" pitchFamily="34" charset="0"/>
              </a:rPr>
              <a:t> thô: </a:t>
            </a:r>
            <a:r>
              <a:rPr lang="en-US" sz="2000" dirty="0" err="1">
                <a:cs typeface="Arial" pitchFamily="34" charset="0"/>
              </a:rPr>
              <a:t>cặp</a:t>
            </a:r>
            <a:r>
              <a:rPr lang="en-US" sz="2000" dirty="0">
                <a:cs typeface="Arial" pitchFamily="34" charset="0"/>
              </a:rPr>
              <a:t> </a:t>
            </a:r>
            <a:r>
              <a:rPr lang="en-US" sz="2000" dirty="0" err="1">
                <a:cs typeface="Arial" pitchFamily="34" charset="0"/>
              </a:rPr>
              <a:t>tập</a:t>
            </a:r>
            <a:r>
              <a:rPr lang="en-US" sz="2000" dirty="0">
                <a:cs typeface="Arial" pitchFamily="34" charset="0"/>
              </a:rPr>
              <a:t> </a:t>
            </a:r>
            <a:r>
              <a:rPr lang="en-US" sz="2000" dirty="0" err="1">
                <a:cs typeface="Arial" pitchFamily="34" charset="0"/>
              </a:rPr>
              <a:t>xấp</a:t>
            </a:r>
            <a:r>
              <a:rPr lang="en-US" sz="2000" dirty="0">
                <a:cs typeface="Arial" pitchFamily="34" charset="0"/>
              </a:rPr>
              <a:t> xỉ </a:t>
            </a:r>
            <a:r>
              <a:rPr lang="en-US" sz="2000" dirty="0" err="1" smtClean="0">
                <a:cs typeface="Arial" pitchFamily="34" charset="0"/>
              </a:rPr>
              <a:t>trên-dưới</a:t>
            </a:r>
            <a:endParaRPr lang="en-US" sz="2000" dirty="0" smtClean="0">
              <a:cs typeface="Arial" pitchFamily="34" charset="0"/>
            </a:endParaRPr>
          </a:p>
          <a:p>
            <a:pPr marL="205740" lvl="1" indent="0" algn="just" eaLnBrk="1" hangingPunct="1">
              <a:spcBef>
                <a:spcPts val="0"/>
              </a:spcBef>
              <a:buClr>
                <a:schemeClr val="tx2"/>
              </a:buClr>
              <a:buSzPct val="110000"/>
              <a:buFont typeface="Wingdings" panose="05000000000000000000" pitchFamily="2" charset="2"/>
              <a:buNone/>
              <a:defRPr/>
            </a:pP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smtClean="0">
                <a:cs typeface="Arial" pitchFamily="34" charset="0"/>
              </a:rPr>
              <a:t>Một</a:t>
            </a:r>
            <a:r>
              <a:rPr lang="en-US" sz="2000" dirty="0" smtClean="0">
                <a:cs typeface="Arial" pitchFamily="34" charset="0"/>
              </a:rPr>
              <a:t> </a:t>
            </a:r>
            <a:r>
              <a:rPr lang="en-US" sz="2000" dirty="0" err="1" smtClean="0">
                <a:cs typeface="Arial" pitchFamily="34" charset="0"/>
              </a:rPr>
              <a:t>tập</a:t>
            </a:r>
            <a:r>
              <a:rPr lang="en-US" sz="2000" dirty="0" smtClean="0">
                <a:cs typeface="Arial" pitchFamily="34" charset="0"/>
              </a:rPr>
              <a:t> mờ X, </a:t>
            </a:r>
            <a:r>
              <a:rPr lang="en-US" sz="2000" dirty="0" err="1" smtClean="0">
                <a:cs typeface="Arial" pitchFamily="34" charset="0"/>
              </a:rPr>
              <a:t>một</a:t>
            </a:r>
            <a:r>
              <a:rPr lang="en-US" sz="2000" dirty="0" smtClean="0">
                <a:cs typeface="Arial" pitchFamily="34" charset="0"/>
              </a:rPr>
              <a:t> QH hai ngôi mờ R, </a:t>
            </a:r>
            <a:r>
              <a:rPr lang="en-US" sz="2000" dirty="0" err="1" smtClean="0">
                <a:cs typeface="Arial" pitchFamily="34" charset="0"/>
              </a:rPr>
              <a:t>phép</a:t>
            </a:r>
            <a:r>
              <a:rPr lang="en-US" sz="2000" dirty="0" smtClean="0">
                <a:cs typeface="Arial" pitchFamily="34" charset="0"/>
              </a:rPr>
              <a:t> </a:t>
            </a:r>
            <a:r>
              <a:rPr lang="en-US" sz="2000" dirty="0" err="1" smtClean="0">
                <a:cs typeface="Arial" pitchFamily="34" charset="0"/>
              </a:rPr>
              <a:t>toán</a:t>
            </a:r>
            <a:r>
              <a:rPr lang="en-US" sz="2000" dirty="0" smtClean="0">
                <a:cs typeface="Arial" pitchFamily="34" charset="0"/>
              </a:rPr>
              <a:t> </a:t>
            </a:r>
            <a:r>
              <a:rPr lang="en-US" sz="2000" dirty="0" err="1" smtClean="0">
                <a:cs typeface="Arial" pitchFamily="34" charset="0"/>
              </a:rPr>
              <a:t>kéo</a:t>
            </a:r>
            <a:r>
              <a:rPr lang="en-US" sz="2000" dirty="0" smtClean="0">
                <a:cs typeface="Arial" pitchFamily="34" charset="0"/>
              </a:rPr>
              <a:t> theo mờ </a:t>
            </a:r>
            <a:r>
              <a:rPr lang="en-US" sz="2000" dirty="0">
                <a:cs typeface="Arial" pitchFamily="34" charset="0"/>
                <a:sym typeface="Symbol" panose="05050102010706020507" pitchFamily="18" charset="2"/>
              </a:rPr>
              <a:t> </a:t>
            </a:r>
            <a:r>
              <a:rPr lang="en-US" sz="2000" dirty="0" err="1" smtClean="0">
                <a:cs typeface="Arial" pitchFamily="34" charset="0"/>
              </a:rPr>
              <a:t>Tập</a:t>
            </a:r>
            <a:r>
              <a:rPr lang="en-US" sz="2000" dirty="0" smtClean="0">
                <a:cs typeface="Arial" pitchFamily="34" charset="0"/>
              </a:rPr>
              <a:t> </a:t>
            </a:r>
            <a:r>
              <a:rPr lang="en-US" sz="2000" dirty="0">
                <a:cs typeface="Arial" pitchFamily="34" charset="0"/>
              </a:rPr>
              <a:t>mờ-thô: </a:t>
            </a:r>
            <a:r>
              <a:rPr lang="en-US" sz="2000" dirty="0" err="1">
                <a:cs typeface="Arial" pitchFamily="34" charset="0"/>
              </a:rPr>
              <a:t>cặp</a:t>
            </a:r>
            <a:r>
              <a:rPr lang="en-US" sz="2000" dirty="0">
                <a:cs typeface="Arial" pitchFamily="34" charset="0"/>
              </a:rPr>
              <a:t> </a:t>
            </a:r>
            <a:r>
              <a:rPr lang="en-US" sz="2000" dirty="0" err="1">
                <a:cs typeface="Arial" pitchFamily="34" charset="0"/>
              </a:rPr>
              <a:t>tập</a:t>
            </a:r>
            <a:r>
              <a:rPr lang="en-US" sz="2000" dirty="0">
                <a:cs typeface="Arial" pitchFamily="34" charset="0"/>
              </a:rPr>
              <a:t> </a:t>
            </a:r>
            <a:r>
              <a:rPr lang="en-US" sz="2000" dirty="0" err="1">
                <a:cs typeface="Arial" pitchFamily="34" charset="0"/>
              </a:rPr>
              <a:t>xấp</a:t>
            </a:r>
            <a:r>
              <a:rPr lang="en-US" sz="2000" dirty="0">
                <a:cs typeface="Arial" pitchFamily="34" charset="0"/>
              </a:rPr>
              <a:t> xỉ </a:t>
            </a:r>
            <a:r>
              <a:rPr lang="en-US" sz="2000" dirty="0" smtClean="0">
                <a:cs typeface="Arial" pitchFamily="34" charset="0"/>
              </a:rPr>
              <a:t>mờ </a:t>
            </a:r>
            <a:r>
              <a:rPr lang="en-US" sz="2000" dirty="0" err="1">
                <a:cs typeface="Arial" pitchFamily="34" charset="0"/>
              </a:rPr>
              <a:t>trên-dưới</a:t>
            </a:r>
            <a:endParaRPr lang="en-US" sz="2000" dirty="0" smtClean="0">
              <a:cs typeface="Arial" pitchFamily="34" charset="0"/>
            </a:endParaRPr>
          </a:p>
          <a:p>
            <a:pPr eaLnBrk="1" hangingPunct="1">
              <a:lnSpc>
                <a:spcPct val="120000"/>
              </a:lnSpc>
              <a:defRPr/>
            </a:pPr>
            <a:r>
              <a:rPr lang="en-US" sz="2800" b="1" dirty="0" err="1" smtClean="0">
                <a:solidFill>
                  <a:srgbClr val="D60093"/>
                </a:solidFill>
              </a:rPr>
              <a:t>Một</a:t>
            </a:r>
            <a:r>
              <a:rPr lang="en-US" sz="2800" b="1" dirty="0" smtClean="0">
                <a:solidFill>
                  <a:srgbClr val="D60093"/>
                </a:solidFill>
              </a:rPr>
              <a:t> </a:t>
            </a:r>
            <a:r>
              <a:rPr lang="en-US" sz="2800" b="1" dirty="0" err="1" smtClean="0">
                <a:solidFill>
                  <a:srgbClr val="D60093"/>
                </a:solidFill>
              </a:rPr>
              <a:t>cách</a:t>
            </a:r>
            <a:r>
              <a:rPr lang="en-US" sz="2800" b="1" dirty="0" smtClean="0">
                <a:solidFill>
                  <a:srgbClr val="D60093"/>
                </a:solidFill>
              </a:rPr>
              <a:t> xây </a:t>
            </a:r>
            <a:r>
              <a:rPr lang="en-US" sz="2800" b="1" dirty="0" err="1" smtClean="0">
                <a:solidFill>
                  <a:srgbClr val="D60093"/>
                </a:solidFill>
              </a:rPr>
              <a:t>dựng</a:t>
            </a:r>
            <a:r>
              <a:rPr lang="en-US" sz="2800" b="1" dirty="0" smtClean="0">
                <a:solidFill>
                  <a:srgbClr val="D60093"/>
                </a:solidFill>
              </a:rPr>
              <a:t> </a:t>
            </a:r>
            <a:r>
              <a:rPr lang="en-US" sz="2800" b="1" dirty="0" err="1" smtClean="0">
                <a:solidFill>
                  <a:srgbClr val="D60093"/>
                </a:solidFill>
              </a:rPr>
              <a:t>tập</a:t>
            </a:r>
            <a:r>
              <a:rPr lang="en-US" sz="2800" b="1" dirty="0" smtClean="0">
                <a:solidFill>
                  <a:srgbClr val="D60093"/>
                </a:solidFill>
              </a:rPr>
              <a:t> mờ -thô</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Theo </a:t>
            </a:r>
            <a:r>
              <a:rPr lang="en-US" sz="2000" dirty="0" err="1" smtClean="0">
                <a:cs typeface="Arial" pitchFamily="34" charset="0"/>
              </a:rPr>
              <a:t>tiếp</a:t>
            </a:r>
            <a:r>
              <a:rPr lang="en-US" sz="2000" dirty="0" smtClean="0">
                <a:cs typeface="Arial" pitchFamily="34" charset="0"/>
              </a:rPr>
              <a:t> </a:t>
            </a:r>
            <a:r>
              <a:rPr lang="en-US" sz="2000" dirty="0" err="1" smtClean="0">
                <a:cs typeface="Arial" pitchFamily="34" charset="0"/>
              </a:rPr>
              <a:t>cận</a:t>
            </a:r>
            <a:r>
              <a:rPr lang="en-US" sz="2000" dirty="0" smtClean="0">
                <a:cs typeface="Arial" pitchFamily="34" charset="0"/>
              </a:rPr>
              <a:t> trên và </a:t>
            </a:r>
            <a:r>
              <a:rPr lang="en-US" sz="2000" dirty="0" err="1" smtClean="0">
                <a:cs typeface="Arial" pitchFamily="34" charset="0"/>
              </a:rPr>
              <a:t>cách</a:t>
            </a:r>
            <a:r>
              <a:rPr lang="en-US" sz="2000" dirty="0" smtClean="0">
                <a:cs typeface="Arial" pitchFamily="34" charset="0"/>
              </a:rPr>
              <a:t> </a:t>
            </a:r>
            <a:r>
              <a:rPr lang="en-US" sz="2000" dirty="0" err="1" smtClean="0">
                <a:cs typeface="Arial" pitchFamily="34" charset="0"/>
              </a:rPr>
              <a:t>chọn</a:t>
            </a:r>
            <a:r>
              <a:rPr lang="en-US" sz="2000" dirty="0" smtClean="0">
                <a:cs typeface="Arial" pitchFamily="34" charset="0"/>
              </a:rPr>
              <a:t> </a:t>
            </a:r>
            <a:r>
              <a:rPr lang="en-US" sz="2000" dirty="0" err="1" smtClean="0">
                <a:cs typeface="Arial" pitchFamily="34" charset="0"/>
              </a:rPr>
              <a:t>các</a:t>
            </a:r>
            <a:r>
              <a:rPr lang="en-US" sz="2000" dirty="0" smtClean="0">
                <a:cs typeface="Arial" pitchFamily="34" charset="0"/>
              </a:rPr>
              <a:t> </a:t>
            </a:r>
            <a:r>
              <a:rPr lang="en-US" sz="2000" dirty="0" err="1" smtClean="0">
                <a:cs typeface="Arial" pitchFamily="34" charset="0"/>
              </a:rPr>
              <a:t>phép</a:t>
            </a:r>
            <a:r>
              <a:rPr lang="en-US" sz="2000" dirty="0" smtClean="0">
                <a:cs typeface="Arial" pitchFamily="34" charset="0"/>
              </a:rPr>
              <a:t> </a:t>
            </a:r>
            <a:r>
              <a:rPr lang="en-US" sz="2000" dirty="0" err="1" smtClean="0">
                <a:cs typeface="Arial" pitchFamily="34" charset="0"/>
              </a:rPr>
              <a:t>toán</a:t>
            </a:r>
            <a:r>
              <a:rPr lang="en-US" sz="2000" dirty="0" smtClean="0">
                <a:cs typeface="Arial" pitchFamily="34" charset="0"/>
              </a:rPr>
              <a:t> giao và </a:t>
            </a:r>
            <a:r>
              <a:rPr lang="en-US" sz="2000" dirty="0" err="1" smtClean="0">
                <a:cs typeface="Arial" pitchFamily="34" charset="0"/>
              </a:rPr>
              <a:t>kéo</a:t>
            </a:r>
            <a:r>
              <a:rPr lang="en-US" sz="2000" dirty="0" smtClean="0">
                <a:cs typeface="Arial" pitchFamily="34" charset="0"/>
              </a:rPr>
              <a:t> theo</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err="1">
                <a:cs typeface="Arial" pitchFamily="34" charset="0"/>
                <a:sym typeface="Symbol" panose="05050102010706020507" pitchFamily="18" charset="2"/>
              </a:rPr>
              <a:t>R</a:t>
            </a:r>
            <a:r>
              <a:rPr lang="en-US" sz="2000" dirty="0" err="1" smtClean="0">
                <a:cs typeface="Arial" pitchFamily="34" charset="0"/>
                <a:sym typeface="Symbol" panose="05050102010706020507" pitchFamily="18" charset="2"/>
              </a:rPr>
              <a:t>X:</a:t>
            </a:r>
            <a:r>
              <a:rPr lang="en-US" sz="2000" dirty="0" err="1" smtClean="0">
                <a:cs typeface="Arial" pitchFamily="34" charset="0"/>
              </a:rPr>
              <a:t>u</a:t>
            </a:r>
            <a:r>
              <a:rPr lang="en-US" sz="2000" dirty="0" err="1">
                <a:cs typeface="Arial" pitchFamily="34" charset="0"/>
                <a:sym typeface="Symbol" panose="05050102010706020507" pitchFamily="18" charset="2"/>
              </a:rPr>
              <a:t>RX</a:t>
            </a:r>
            <a:r>
              <a:rPr lang="en-US" sz="2000" dirty="0" smtClean="0">
                <a:cs typeface="Arial" pitchFamily="34" charset="0"/>
                <a:sym typeface="Symbol" panose="05050102010706020507" pitchFamily="18" charset="2"/>
              </a:rPr>
              <a:t>[u]X</a:t>
            </a:r>
            <a:r>
              <a:rPr lang="en-US" sz="2000" b="1" dirty="0" smtClean="0">
                <a:solidFill>
                  <a:srgbClr val="D60093"/>
                </a:solidFill>
                <a:cs typeface="Arial" pitchFamily="34" charset="0"/>
                <a:sym typeface="Symbol" panose="05050102010706020507" pitchFamily="18" charset="2"/>
              </a:rPr>
              <a:t></a:t>
            </a:r>
            <a:r>
              <a:rPr lang="en-US" sz="2000" b="1" dirty="0" err="1">
                <a:solidFill>
                  <a:srgbClr val="D60093"/>
                </a:solidFill>
                <a:cs typeface="Arial" pitchFamily="34" charset="0"/>
                <a:sym typeface="Symbol" panose="05050102010706020507" pitchFamily="18" charset="2"/>
              </a:rPr>
              <a:t>yU</a:t>
            </a:r>
            <a:r>
              <a:rPr lang="en-US" sz="2000" b="1" dirty="0" smtClean="0">
                <a:solidFill>
                  <a:srgbClr val="D60093"/>
                </a:solidFill>
                <a:cs typeface="Arial" pitchFamily="34" charset="0"/>
                <a:sym typeface="Symbol" panose="05050102010706020507" pitchFamily="18" charset="2"/>
              </a:rPr>
              <a:t>:(</a:t>
            </a:r>
            <a:r>
              <a:rPr lang="en-US" sz="2000" b="1" dirty="0" err="1">
                <a:solidFill>
                  <a:srgbClr val="D60093"/>
                </a:solidFill>
                <a:cs typeface="Arial" pitchFamily="34" charset="0"/>
                <a:sym typeface="Symbol" panose="05050102010706020507" pitchFamily="18" charset="2"/>
              </a:rPr>
              <a:t>y,u</a:t>
            </a:r>
            <a:r>
              <a:rPr lang="en-US" sz="2000" b="1" dirty="0">
                <a:solidFill>
                  <a:srgbClr val="D60093"/>
                </a:solidFill>
                <a:cs typeface="Arial" pitchFamily="34" charset="0"/>
                <a:sym typeface="Symbol" panose="05050102010706020507" pitchFamily="18" charset="2"/>
              </a:rPr>
              <a:t>)</a:t>
            </a:r>
            <a:r>
              <a:rPr lang="en-US" sz="2000" b="1" dirty="0" err="1">
                <a:solidFill>
                  <a:srgbClr val="D60093"/>
                </a:solidFill>
                <a:cs typeface="Arial" pitchFamily="34" charset="0"/>
                <a:sym typeface="Symbol" panose="05050102010706020507" pitchFamily="18" charset="2"/>
              </a:rPr>
              <a:t>Ry</a:t>
            </a:r>
            <a:r>
              <a:rPr lang="en-US" sz="2000" b="1" dirty="0" err="1" smtClean="0">
                <a:solidFill>
                  <a:srgbClr val="D60093"/>
                </a:solidFill>
                <a:cs typeface="Arial" pitchFamily="34" charset="0"/>
                <a:sym typeface="Symbol" panose="05050102010706020507" pitchFamily="18" charset="2"/>
              </a:rPr>
              <a:t>X</a:t>
            </a:r>
            <a:r>
              <a:rPr lang="en-US" sz="2000" dirty="0" smtClean="0">
                <a:cs typeface="Arial" pitchFamily="34" charset="0"/>
                <a:sym typeface="Symbol" panose="05050102010706020507" pitchFamily="18" charset="2"/>
              </a:rPr>
              <a:t></a:t>
            </a:r>
            <a:r>
              <a:rPr lang="en-US" sz="2000" b="1" dirty="0" smtClean="0">
                <a:solidFill>
                  <a:srgbClr val="D60093"/>
                </a:solidFill>
                <a:cs typeface="Arial" pitchFamily="34" charset="0"/>
                <a:sym typeface="Symbol" panose="05050102010706020507" pitchFamily="18" charset="2"/>
              </a:rPr>
              <a:t></a:t>
            </a:r>
            <a:r>
              <a:rPr lang="en-US" sz="2000" b="1" dirty="0" err="1">
                <a:solidFill>
                  <a:srgbClr val="D60093"/>
                </a:solidFill>
                <a:cs typeface="Arial" pitchFamily="34" charset="0"/>
                <a:sym typeface="Symbol" panose="05050102010706020507" pitchFamily="18" charset="2"/>
              </a:rPr>
              <a:t>yU</a:t>
            </a:r>
            <a:r>
              <a:rPr lang="en-US" sz="2000" b="1" dirty="0" smtClean="0">
                <a:solidFill>
                  <a:srgbClr val="D60093"/>
                </a:solidFill>
                <a:cs typeface="Arial" pitchFamily="34" charset="0"/>
                <a:sym typeface="Symbol" panose="05050102010706020507" pitchFamily="18" charset="2"/>
              </a:rPr>
              <a:t>:((</a:t>
            </a:r>
            <a:r>
              <a:rPr lang="en-US" sz="2000" b="1" dirty="0" err="1">
                <a:solidFill>
                  <a:srgbClr val="D60093"/>
                </a:solidFill>
                <a:cs typeface="Arial" pitchFamily="34" charset="0"/>
                <a:sym typeface="Symbol" panose="05050102010706020507" pitchFamily="18" charset="2"/>
              </a:rPr>
              <a:t>y,u</a:t>
            </a:r>
            <a:r>
              <a:rPr lang="en-US" sz="2000" b="1" dirty="0">
                <a:solidFill>
                  <a:srgbClr val="D60093"/>
                </a:solidFill>
                <a:cs typeface="Arial" pitchFamily="34" charset="0"/>
                <a:sym typeface="Symbol" panose="05050102010706020507" pitchFamily="18" charset="2"/>
              </a:rPr>
              <a:t>)</a:t>
            </a:r>
            <a:r>
              <a:rPr lang="en-US" sz="2000" b="1" dirty="0" smtClean="0">
                <a:solidFill>
                  <a:srgbClr val="D60093"/>
                </a:solidFill>
                <a:cs typeface="Arial" pitchFamily="34" charset="0"/>
                <a:sym typeface="Symbol" panose="05050102010706020507" pitchFamily="18" charset="2"/>
              </a:rPr>
              <a:t>R, </a:t>
            </a:r>
            <a:r>
              <a:rPr lang="en-US" sz="2000" b="1" dirty="0" err="1" smtClean="0">
                <a:solidFill>
                  <a:srgbClr val="D60093"/>
                </a:solidFill>
                <a:cs typeface="Arial" pitchFamily="34" charset="0"/>
                <a:sym typeface="Symbol" panose="05050102010706020507" pitchFamily="18" charset="2"/>
              </a:rPr>
              <a:t>y</a:t>
            </a:r>
            <a:r>
              <a:rPr lang="en-US" sz="2000" b="1" dirty="0" err="1">
                <a:solidFill>
                  <a:srgbClr val="D60093"/>
                </a:solidFill>
                <a:cs typeface="Arial" pitchFamily="34" charset="0"/>
                <a:sym typeface="Symbol" panose="05050102010706020507" pitchFamily="18" charset="2"/>
              </a:rPr>
              <a:t></a:t>
            </a:r>
            <a:r>
              <a:rPr lang="en-US" sz="2000" b="1" dirty="0" err="1" smtClean="0">
                <a:solidFill>
                  <a:srgbClr val="D60093"/>
                </a:solidFill>
                <a:cs typeface="Arial" pitchFamily="34" charset="0"/>
                <a:sym typeface="Symbol" panose="05050102010706020507" pitchFamily="18" charset="2"/>
              </a:rPr>
              <a:t>X</a:t>
            </a:r>
            <a:r>
              <a:rPr lang="en-US" sz="2000" b="1" dirty="0" smtClean="0">
                <a:solidFill>
                  <a:srgbClr val="D60093"/>
                </a:solidFill>
                <a:cs typeface="Arial" pitchFamily="34" charset="0"/>
                <a:sym typeface="Symbol" panose="05050102010706020507" pitchFamily="18" charset="2"/>
              </a:rPr>
              <a:t>) </a:t>
            </a:r>
            <a:endParaRPr lang="en-US" sz="2000" b="1" dirty="0">
              <a:solidFill>
                <a:srgbClr val="D60093"/>
              </a:solidFill>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dirty="0" smtClean="0">
                <a:cs typeface="Arial" pitchFamily="34" charset="0"/>
              </a:rPr>
              <a:t>Q/mờ R, </a:t>
            </a:r>
            <a:r>
              <a:rPr lang="en-US" sz="2000" dirty="0" err="1" smtClean="0">
                <a:cs typeface="Arial" pitchFamily="34" charset="0"/>
              </a:rPr>
              <a:t>tập</a:t>
            </a:r>
            <a:r>
              <a:rPr lang="en-US" sz="2000" dirty="0" smtClean="0">
                <a:cs typeface="Arial" pitchFamily="34" charset="0"/>
              </a:rPr>
              <a:t> mờ X, </a:t>
            </a:r>
            <a:r>
              <a:rPr lang="en-US" sz="2000" dirty="0" err="1" smtClean="0">
                <a:cs typeface="Arial" pitchFamily="34" charset="0"/>
              </a:rPr>
              <a:t>kéo</a:t>
            </a:r>
            <a:r>
              <a:rPr lang="en-US" sz="2000" dirty="0" smtClean="0">
                <a:cs typeface="Arial" pitchFamily="34" charset="0"/>
              </a:rPr>
              <a:t> theo mờ T: </a:t>
            </a:r>
            <a:r>
              <a:rPr lang="en-US" sz="2000" dirty="0" err="1" smtClean="0">
                <a:cs typeface="Arial" pitchFamily="34" charset="0"/>
              </a:rPr>
              <a:t>u</a:t>
            </a:r>
            <a:r>
              <a:rPr lang="en-US" sz="2000" dirty="0" err="1" smtClean="0">
                <a:cs typeface="Arial" pitchFamily="34" charset="0"/>
                <a:sym typeface="Symbol" panose="05050102010706020507" pitchFamily="18" charset="2"/>
              </a:rPr>
              <a:t>RX</a:t>
            </a:r>
            <a:r>
              <a:rPr lang="en-US" sz="2000" dirty="0" smtClean="0">
                <a:cs typeface="Arial" pitchFamily="34" charset="0"/>
                <a:sym typeface="Symbol" panose="05050102010706020507" pitchFamily="18" charset="2"/>
              </a:rPr>
              <a:t></a:t>
            </a:r>
            <a:r>
              <a:rPr lang="en-US" sz="2000" b="1" dirty="0" smtClean="0">
                <a:solidFill>
                  <a:srgbClr val="D60093"/>
                </a:solidFill>
                <a:cs typeface="Arial" pitchFamily="34" charset="0"/>
                <a:sym typeface="Symbol" panose="05050102010706020507" pitchFamily="18" charset="2"/>
              </a:rPr>
              <a:t></a:t>
            </a:r>
            <a:r>
              <a:rPr lang="en-US" sz="2000" b="1" dirty="0" err="1" smtClean="0">
                <a:solidFill>
                  <a:srgbClr val="D60093"/>
                </a:solidFill>
                <a:cs typeface="Arial" pitchFamily="34" charset="0"/>
                <a:sym typeface="Symbol" panose="05050102010706020507" pitchFamily="18" charset="2"/>
              </a:rPr>
              <a:t>yU</a:t>
            </a:r>
            <a:r>
              <a:rPr lang="en-US" sz="2000" b="1" dirty="0" smtClean="0">
                <a:solidFill>
                  <a:srgbClr val="D60093"/>
                </a:solidFill>
                <a:cs typeface="Arial" pitchFamily="34" charset="0"/>
                <a:sym typeface="Symbol" panose="05050102010706020507" pitchFamily="18" charset="2"/>
              </a:rPr>
              <a:t>: T(R(</a:t>
            </a:r>
            <a:r>
              <a:rPr lang="en-US" sz="2000" b="1" dirty="0" err="1" smtClean="0">
                <a:solidFill>
                  <a:srgbClr val="D60093"/>
                </a:solidFill>
                <a:cs typeface="Arial" pitchFamily="34" charset="0"/>
                <a:sym typeface="Symbol" panose="05050102010706020507" pitchFamily="18" charset="2"/>
              </a:rPr>
              <a:t>y,u</a:t>
            </a:r>
            <a:r>
              <a:rPr lang="en-US" sz="2000" b="1" dirty="0" smtClean="0">
                <a:solidFill>
                  <a:srgbClr val="D60093"/>
                </a:solidFill>
                <a:cs typeface="Arial" pitchFamily="34" charset="0"/>
                <a:sym typeface="Symbol" panose="05050102010706020507" pitchFamily="18" charset="2"/>
              </a:rPr>
              <a:t>), X(y))</a:t>
            </a:r>
            <a:endParaRPr lang="en-US" sz="2000" b="1" dirty="0">
              <a:solidFill>
                <a:srgbClr val="D60093"/>
              </a:solidFill>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501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963162C-41C5-47A3-9C9C-DB47687F8CC0}" type="slidenum">
              <a:rPr lang="en-US" altLang="en-US" sz="1000" smtClean="0"/>
              <a:pPr>
                <a:spcBef>
                  <a:spcPct val="0"/>
                </a:spcBef>
                <a:buClrTx/>
                <a:buSzTx/>
                <a:buFontTx/>
                <a:buNone/>
              </a:pPr>
              <a:t>31</a:t>
            </a:fld>
            <a:endParaRPr lang="en-US" altLang="en-US" sz="1000" smtClean="0"/>
          </a:p>
        </p:txBody>
      </p:sp>
      <p:sp>
        <p:nvSpPr>
          <p:cNvPr id="50181" name="Rectangle 1"/>
          <p:cNvSpPr>
            <a:spLocks noChangeArrowheads="1"/>
          </p:cNvSpPr>
          <p:nvPr/>
        </p:nvSpPr>
        <p:spPr bwMode="auto">
          <a:xfrm>
            <a:off x="457200" y="4999038"/>
            <a:ext cx="807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Anna Maria Radzikowska, Etienne E. Kerre. </a:t>
            </a:r>
            <a:r>
              <a:rPr lang="en-US" altLang="en-US" i="1"/>
              <a:t>A comparative study of fuzzy rough sets</a:t>
            </a:r>
            <a:r>
              <a:rPr lang="en-US" altLang="en-US"/>
              <a:t>. Fuzzy Sets and Systems 126(2): 137-155 (2002)</a:t>
            </a:r>
          </a:p>
        </p:txBody>
      </p:sp>
    </p:spTree>
    <p:extLst>
      <p:ext uri="{BB962C8B-B14F-4D97-AF65-F5344CB8AC3E}">
        <p14:creationId xmlns:p14="http://schemas.microsoft.com/office/powerpoint/2010/main" val="1401656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Ứng dụng tập mờ-thô trong học máy</a:t>
            </a:r>
            <a:endParaRPr lang="en-US" altLang="en-US" sz="2300" smtClean="0">
              <a:solidFill>
                <a:srgbClr val="C00000"/>
              </a:solidFill>
            </a:endParaRPr>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A9E3FD4-60B1-47EB-8867-058BA5EEBB6D}" type="slidenum">
              <a:rPr lang="en-US" altLang="en-US" sz="1000" smtClean="0"/>
              <a:pPr>
                <a:spcBef>
                  <a:spcPct val="0"/>
                </a:spcBef>
                <a:buClrTx/>
                <a:buSzTx/>
                <a:buFontTx/>
                <a:buNone/>
              </a:pPr>
              <a:t>32</a:t>
            </a:fld>
            <a:endParaRPr lang="en-US" altLang="en-US" sz="1000" smtClean="0"/>
          </a:p>
        </p:txBody>
      </p:sp>
      <p:sp>
        <p:nvSpPr>
          <p:cNvPr id="51205" name="Rectangle 1"/>
          <p:cNvSpPr>
            <a:spLocks noChangeArrowheads="1"/>
          </p:cNvSpPr>
          <p:nvPr/>
        </p:nvSpPr>
        <p:spPr bwMode="auto">
          <a:xfrm>
            <a:off x="304800" y="6197600"/>
            <a:ext cx="853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600" b="1">
                <a:solidFill>
                  <a:srgbClr val="7030A0"/>
                </a:solidFill>
              </a:rPr>
              <a:t>Sarah Vluymans, Lynn D'eer, Yvan Saeys, Chris Cornelis. </a:t>
            </a:r>
            <a:r>
              <a:rPr lang="en-US" altLang="en-US" sz="1600" b="1" i="1">
                <a:solidFill>
                  <a:srgbClr val="7030A0"/>
                </a:solidFill>
              </a:rPr>
              <a:t>Applications of Fuzzy Rough Set Theory in Machine Learning: a Survey</a:t>
            </a:r>
            <a:r>
              <a:rPr lang="en-US" altLang="en-US" sz="1600" b="1">
                <a:solidFill>
                  <a:srgbClr val="7030A0"/>
                </a:solidFill>
              </a:rPr>
              <a:t>. Fundam. Inform. 142(1-4): 53-86 (2015)</a:t>
            </a:r>
          </a:p>
        </p:txBody>
      </p:sp>
      <p:pic>
        <p:nvPicPr>
          <p:cNvPr id="5120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238250"/>
            <a:ext cx="743902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607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Tập thô: Nghiên cứu và ứng dụng</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609600"/>
            <a:ext cx="8229600" cy="4191000"/>
          </a:xfrm>
        </p:spPr>
        <p:txBody>
          <a:bodyPr/>
          <a:lstStyle/>
          <a:p>
            <a:pPr eaLnBrk="1" hangingPunct="1">
              <a:spcBef>
                <a:spcPts val="0"/>
              </a:spcBef>
              <a:defRPr/>
            </a:pPr>
            <a:r>
              <a:rPr lang="en-US" sz="2800" b="1" u="sng" smtClean="0">
                <a:solidFill>
                  <a:srgbClr val="D60093"/>
                </a:solidFill>
                <a:cs typeface="Arial" pitchFamily="34" charset="0"/>
              </a:rPr>
              <a:t>http://www.sciencedirect.com </a:t>
            </a:r>
            <a:r>
              <a:rPr lang="en-US" sz="2800" b="1" u="sng" smtClean="0">
                <a:solidFill>
                  <a:srgbClr val="D60093"/>
                </a:solidFill>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 5000+ bài báo ~ "rough set"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     60+ bài báo ~ "rough reduction"</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     30+ bài báo ~ “rough classifier“</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   150+ bài báo  ~ “rough cluster“</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    280+ bài báo ~ "rough pattern“</a:t>
            </a:r>
          </a:p>
          <a:p>
            <a:pPr eaLnBrk="1" hangingPunct="1">
              <a:spcBef>
                <a:spcPts val="0"/>
              </a:spcBef>
              <a:defRPr/>
            </a:pPr>
            <a:r>
              <a:rPr lang="en-US" sz="2800" b="1" smtClean="0">
                <a:solidFill>
                  <a:srgbClr val="D60093"/>
                </a:solidFill>
              </a:rPr>
              <a:t>Tính toán hạt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a:rPr>
              <a:t>Granular computing (GrC</a:t>
            </a:r>
            <a:r>
              <a:rPr lang="en-US" sz="2000" smtClean="0">
                <a:sym typeface="Symbol"/>
              </a:rPr>
              <a:t>). Tập thô và tập mờ phổ biến</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Mô hình xử lý thông tin mới nổi: nghiên cứu đa ngành với mục tiêu để khảo sát và mô hình cách tư duy, một họ các phương pháp giải bài toán định hướng tính toán hạt, và một giai đoạn xử lý thông tin. Tính toán hạt nghiên cứu một lý thuyết chung giải bài toán dựa trên các mức khác nhau của hạt và cụ thể.</a:t>
            </a:r>
            <a:endParaRPr lang="en-US" sz="2000" smtClean="0"/>
          </a:p>
          <a:p>
            <a:pPr marL="548640" lvl="1" indent="-342900" algn="just" eaLnBrk="1" hangingPunct="1">
              <a:spcBef>
                <a:spcPts val="0"/>
              </a:spcBef>
              <a:buClr>
                <a:schemeClr val="tx2"/>
              </a:buClr>
              <a:buSzPct val="110000"/>
              <a:buFont typeface="Wingdings" panose="05000000000000000000" pitchFamily="2" charset="2"/>
              <a:buChar char="§"/>
              <a:defRPr/>
            </a:pPr>
            <a:r>
              <a:rPr lang="en-US" sz="2000"/>
              <a:t>Rule representation/interpretation; Rule mining; </a:t>
            </a:r>
            <a:r>
              <a:rPr lang="en-US" sz="2000" smtClean="0"/>
              <a:t>Combination </a:t>
            </a:r>
            <a:r>
              <a:rPr lang="en-US" sz="2000"/>
              <a:t>with other </a:t>
            </a:r>
            <a:r>
              <a:rPr lang="en-US" sz="2000" smtClean="0"/>
              <a:t>methods;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t>Khung KPDL theo tính toán hạt: Knowledge granule (mẩu tri thức), tri thức cấu trúc hóa </a:t>
            </a:r>
            <a:r>
              <a:rPr lang="en-US" sz="2000" smtClean="0"/>
              <a:t>(Structural </a:t>
            </a:r>
            <a:r>
              <a:rPr lang="en-US" sz="2000"/>
              <a:t>knowledge</a:t>
            </a:r>
            <a:r>
              <a:rPr lang="en-US" sz="2000" smtClean="0"/>
              <a:t>), thuật toán khai phá </a:t>
            </a:r>
          </a:p>
          <a:p>
            <a:pPr marL="548640" algn="just" eaLnBrk="1" hangingPunct="1">
              <a:buSzPct val="110000"/>
              <a:buFont typeface="Wingdings" panose="05000000000000000000" pitchFamily="2" charset="2"/>
              <a:buChar char="§"/>
              <a:defRPr/>
            </a:pPr>
            <a:endParaRPr lang="en-US" sz="2000" dirty="0" smtClean="0"/>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C9EA08F-C9A1-48A6-BA20-2E1D7AD17C28}" type="slidenum">
              <a:rPr lang="en-US" altLang="en-US" sz="1000" smtClean="0"/>
              <a:pPr>
                <a:spcBef>
                  <a:spcPct val="0"/>
                </a:spcBef>
                <a:buClrTx/>
                <a:buSzTx/>
                <a:buFontTx/>
                <a:buNone/>
              </a:pPr>
              <a:t>4</a:t>
            </a:fld>
            <a:endParaRPr lang="en-US" altLang="en-US" sz="1000" smtClean="0"/>
          </a:p>
        </p:txBody>
      </p:sp>
      <p:sp>
        <p:nvSpPr>
          <p:cNvPr id="34821" name="Rectangle 2"/>
          <p:cNvSpPr>
            <a:spLocks noChangeArrowheads="1"/>
          </p:cNvSpPr>
          <p:nvPr/>
        </p:nvSpPr>
        <p:spPr bwMode="auto">
          <a:xfrm>
            <a:off x="457200" y="62738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22325" indent="-8223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600" b="1">
                <a:solidFill>
                  <a:srgbClr val="7030A0"/>
                </a:solidFill>
              </a:rPr>
              <a:t>Yiyu Yao. </a:t>
            </a:r>
            <a:r>
              <a:rPr lang="en-US" altLang="en-US" sz="1600" b="1" i="1">
                <a:solidFill>
                  <a:srgbClr val="7030A0"/>
                </a:solidFill>
              </a:rPr>
              <a:t>Granular computing for data mining</a:t>
            </a:r>
            <a:r>
              <a:rPr lang="en-US" altLang="en-US" sz="1600" b="1">
                <a:solidFill>
                  <a:srgbClr val="7030A0"/>
                </a:solidFill>
              </a:rPr>
              <a:t>. Data Mining, Intrusion Detection, Information Assurance, and Data Networks Security 2006: 624105</a:t>
            </a:r>
          </a:p>
        </p:txBody>
      </p:sp>
    </p:spTree>
    <p:extLst>
      <p:ext uri="{BB962C8B-B14F-4D97-AF65-F5344CB8AC3E}">
        <p14:creationId xmlns:p14="http://schemas.microsoft.com/office/powerpoint/2010/main" val="3080098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Hệ thông tin</a:t>
            </a:r>
            <a:endParaRPr lang="en-US" altLang="en-US" sz="2300" smtClean="0">
              <a:solidFill>
                <a:srgbClr val="C00000"/>
              </a:solidFill>
            </a:endParaRPr>
          </a:p>
        </p:txBody>
      </p:sp>
      <p:sp>
        <p:nvSpPr>
          <p:cNvPr id="35843" name="Rectangle 3"/>
          <p:cNvSpPr>
            <a:spLocks noGrp="1" noChangeArrowheads="1"/>
          </p:cNvSpPr>
          <p:nvPr>
            <p:ph type="body" idx="1"/>
          </p:nvPr>
        </p:nvSpPr>
        <p:spPr>
          <a:xfrm>
            <a:off x="304800" y="609600"/>
            <a:ext cx="5638800" cy="5867400"/>
          </a:xfrm>
        </p:spPr>
        <p:txBody>
          <a:bodyPr/>
          <a:lstStyle/>
          <a:p>
            <a:pPr eaLnBrk="1" hangingPunct="1">
              <a:lnSpc>
                <a:spcPct val="120000"/>
              </a:lnSpc>
            </a:pPr>
            <a:r>
              <a:rPr lang="en-US" altLang="en-US" sz="2800" b="1" smtClean="0">
                <a:solidFill>
                  <a:srgbClr val="D60093"/>
                </a:solidFill>
              </a:rPr>
              <a:t>Hệ thông tin</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rPr>
              <a:t>Hệ thông tin S=&lt;U, A, V, </a:t>
            </a:r>
            <a:r>
              <a:rPr lang="en-US" altLang="en-US" sz="2000" smtClean="0">
                <a:cs typeface="Arial" panose="020B0604020202020204" pitchFamily="34" charset="0"/>
                <a:sym typeface="Symbol" panose="05050102010706020507" pitchFamily="18" charset="2"/>
              </a:rPr>
              <a:t>&gt;</a:t>
            </a:r>
            <a:endParaRPr lang="en-US" altLang="en-US" sz="2000" smtClean="0">
              <a:cs typeface="Arial" panose="020B0604020202020204" pitchFamily="34" charset="0"/>
            </a:endParaRP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rPr>
              <a:t>Tập U khác rỗng các đối tượng. Ví dụ, U={x1, x2, x3, x4, x5}</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rPr>
              <a:t>Tập A khác rỗng các thuộc tính. Ví dụ, A={SEX, SALARY, AGE}</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rPr>
              <a:t>V tập các giá trị, V={V</a:t>
            </a:r>
            <a:r>
              <a:rPr lang="en-US" altLang="en-US" sz="2000" baseline="-25000" smtClean="0">
                <a:cs typeface="Arial" panose="020B0604020202020204" pitchFamily="34" charset="0"/>
              </a:rPr>
              <a:t>sex</a:t>
            </a:r>
            <a:r>
              <a:rPr lang="en-US" altLang="en-US" sz="2000" smtClean="0">
                <a:cs typeface="Arial" panose="020B0604020202020204" pitchFamily="34" charset="0"/>
                <a:sym typeface="Symbol" panose="05050102010706020507" pitchFamily="18" charset="2"/>
              </a:rPr>
              <a:t>V</a:t>
            </a:r>
            <a:r>
              <a:rPr lang="en-US" altLang="en-US" sz="2000" baseline="-25000" smtClean="0">
                <a:cs typeface="Arial" panose="020B0604020202020204" pitchFamily="34" charset="0"/>
                <a:sym typeface="Symbol" panose="05050102010706020507" pitchFamily="18" charset="2"/>
              </a:rPr>
              <a:t>sal</a:t>
            </a:r>
            <a:r>
              <a:rPr lang="en-US" altLang="en-US" sz="2000" smtClean="0">
                <a:cs typeface="Arial" panose="020B0604020202020204" pitchFamily="34" charset="0"/>
                <a:sym typeface="Symbol" panose="05050102010706020507" pitchFamily="18" charset="2"/>
              </a:rPr>
              <a:t> V</a:t>
            </a:r>
            <a:r>
              <a:rPr lang="en-US" altLang="en-US" sz="2000" baseline="-25000" smtClean="0">
                <a:cs typeface="Arial" panose="020B0604020202020204" pitchFamily="34" charset="0"/>
                <a:sym typeface="Symbol" panose="05050102010706020507" pitchFamily="18" charset="2"/>
              </a:rPr>
              <a:t>age</a:t>
            </a:r>
            <a:r>
              <a:rPr lang="en-US" altLang="en-US" sz="2000" smtClean="0">
                <a:cs typeface="Arial" panose="020B0604020202020204" pitchFamily="34" charset="0"/>
                <a:sym typeface="Symbol" panose="05050102010706020507" pitchFamily="18" charset="2"/>
              </a:rPr>
              <a:t>}</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 UAV; aA xU đặt a(x)=</a:t>
            </a:r>
            <a:r>
              <a:rPr lang="en-US" altLang="en-US" sz="2000" smtClean="0">
                <a:cs typeface="Arial" panose="020B0604020202020204" pitchFamily="34" charset="0"/>
                <a:sym typeface="Wingdings" panose="05000000000000000000" pitchFamily="2" charset="2"/>
              </a:rPr>
              <a:t>(x,a)</a:t>
            </a:r>
            <a:endParaRPr lang="en-US" altLang="en-US" sz="2000" smtClean="0">
              <a:cs typeface="Arial" panose="020B0604020202020204" pitchFamily="34" charset="0"/>
            </a:endParaRPr>
          </a:p>
          <a:p>
            <a:pPr eaLnBrk="1" hangingPunct="1">
              <a:lnSpc>
                <a:spcPct val="120000"/>
              </a:lnSpc>
            </a:pPr>
            <a:r>
              <a:rPr lang="en-US" altLang="en-US" sz="2800" b="1" smtClean="0">
                <a:solidFill>
                  <a:srgbClr val="D60093"/>
                </a:solidFill>
              </a:rPr>
              <a:t>Ví dụ hệ thông tin</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u="sng" smtClean="0">
                <a:cs typeface="Arial" panose="020B0604020202020204" pitchFamily="34" charset="0"/>
              </a:rPr>
              <a:t>Bảng trên</a:t>
            </a:r>
            <a:r>
              <a:rPr lang="en-US" altLang="en-US" sz="2000" smtClean="0">
                <a:cs typeface="Arial" panose="020B0604020202020204" pitchFamily="34" charset="0"/>
              </a:rPr>
              <a:t>. Salary = “low” là dưới $6000 năm, “medium” là từ $6000 tới $24000 năm, “high” trên $24000. Age : các độ tuổi &lt;21; [21, 40], 40&lt;. Sex(x5)=female …</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u="sng" smtClean="0">
                <a:cs typeface="Arial" panose="020B0604020202020204" pitchFamily="34" charset="0"/>
              </a:rPr>
              <a:t>Bảng giữa</a:t>
            </a:r>
            <a:r>
              <a:rPr lang="en-US" altLang="en-US" sz="2000" smtClean="0">
                <a:cs typeface="Arial" panose="020B0604020202020204" pitchFamily="34" charset="0"/>
              </a:rPr>
              <a:t> một ví dụ khác: 7 học viên với các các độ tuổi và chỉ số luyện</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u="sng" smtClean="0">
                <a:cs typeface="Arial" panose="020B0604020202020204" pitchFamily="34" charset="0"/>
              </a:rPr>
              <a:t>Bảng dưới</a:t>
            </a:r>
            <a:r>
              <a:rPr lang="en-US" altLang="en-US" sz="2000" smtClean="0">
                <a:cs typeface="Arial" panose="020B0604020202020204" pitchFamily="34" charset="0"/>
              </a:rPr>
              <a:t>: tình trạng của 8 bệnh nhân với đau-đầu, đau-cơ và thân nhiệt. Giá trị thuộc tính thân nhiệt theo quy định ngành y tế.</a:t>
            </a:r>
            <a:endParaRPr lang="en-US" altLang="en-US" sz="2000" smtClean="0"/>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D838DC8-7FC7-499F-88DB-4D688993BAC5}" type="slidenum">
              <a:rPr lang="en-US" altLang="en-US" sz="1000" smtClean="0"/>
              <a:pPr>
                <a:spcBef>
                  <a:spcPct val="0"/>
                </a:spcBef>
                <a:buClrTx/>
                <a:buSzTx/>
                <a:buFontTx/>
                <a:buNone/>
              </a:pPr>
              <a:t>5</a:t>
            </a:fld>
            <a:endParaRPr lang="en-US" altLang="en-US" sz="1000" smtClean="0"/>
          </a:p>
        </p:txBody>
      </p:sp>
      <p:pic>
        <p:nvPicPr>
          <p:cNvPr id="3584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762000"/>
            <a:ext cx="264795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638675"/>
            <a:ext cx="2667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14600"/>
            <a:ext cx="26479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92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Ngôn ngữ hỏi và tập mô tả được</a:t>
            </a:r>
            <a:endParaRPr lang="en-US" altLang="en-US" sz="2300" smtClean="0">
              <a:solidFill>
                <a:srgbClr val="C00000"/>
              </a:solidFill>
            </a:endParaRPr>
          </a:p>
        </p:txBody>
      </p:sp>
      <p:sp>
        <p:nvSpPr>
          <p:cNvPr id="36867" name="Rectangle 3"/>
          <p:cNvSpPr>
            <a:spLocks noGrp="1" noChangeArrowheads="1"/>
          </p:cNvSpPr>
          <p:nvPr>
            <p:ph type="body" idx="1"/>
          </p:nvPr>
        </p:nvSpPr>
        <p:spPr>
          <a:xfrm>
            <a:off x="53975" y="609600"/>
            <a:ext cx="5280025" cy="3352800"/>
          </a:xfrm>
        </p:spPr>
        <p:txBody>
          <a:bodyPr/>
          <a:lstStyle/>
          <a:p>
            <a:pPr eaLnBrk="1" hangingPunct="1">
              <a:spcBef>
                <a:spcPct val="0"/>
              </a:spcBef>
            </a:pPr>
            <a:r>
              <a:rPr lang="en-US" altLang="en-US" sz="2800" b="1" smtClean="0">
                <a:solidFill>
                  <a:srgbClr val="D60093"/>
                </a:solidFill>
              </a:rPr>
              <a:t>Ngôn ngữ hỏi</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rPr>
              <a:t>0, 1 là truy vấn</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aA, vV</a:t>
            </a:r>
            <a:r>
              <a:rPr lang="en-US" altLang="en-US" sz="2000" baseline="-25000" smtClean="0">
                <a:cs typeface="Arial" panose="020B0604020202020204" pitchFamily="34" charset="0"/>
                <a:sym typeface="Symbol" panose="05050102010706020507" pitchFamily="18" charset="2"/>
              </a:rPr>
              <a:t>a</a:t>
            </a:r>
            <a:r>
              <a:rPr lang="en-US" altLang="en-US" sz="2000" smtClean="0">
                <a:cs typeface="Arial" panose="020B0604020202020204" pitchFamily="34" charset="0"/>
                <a:sym typeface="Symbol" panose="05050102010706020507" pitchFamily="18" charset="2"/>
              </a:rPr>
              <a:t> : a=v là một truy vấn</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t1, t2 t/vấn: t1t2, t1t2, t1 là tr/vấn</a:t>
            </a:r>
            <a:endParaRPr lang="en-US" altLang="en-US" sz="2000" smtClean="0">
              <a:cs typeface="Arial" panose="020B0604020202020204" pitchFamily="34" charset="0"/>
            </a:endParaRPr>
          </a:p>
          <a:p>
            <a:pPr eaLnBrk="1" hangingPunct="1">
              <a:spcBef>
                <a:spcPct val="0"/>
              </a:spcBef>
            </a:pPr>
            <a:r>
              <a:rPr lang="en-US" altLang="en-US" sz="2800" b="1" smtClean="0">
                <a:solidFill>
                  <a:srgbClr val="D60093"/>
                </a:solidFill>
              </a:rPr>
              <a:t>Ngữ nghĩa của truy vấn</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(0)=, (1)=U</a:t>
            </a:r>
            <a:endParaRPr lang="en-US" altLang="en-US" sz="2000" smtClean="0">
              <a:cs typeface="Arial" panose="020B0604020202020204" pitchFamily="34" charset="0"/>
            </a:endParaRP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(a=v)={uU: u(a)=v}</a:t>
            </a:r>
          </a:p>
          <a:p>
            <a:pPr marL="547688" lvl="1" indent="-342900" algn="just" eaLnBrk="1" hangingPunct="1">
              <a:spcBef>
                <a:spcPct val="0"/>
              </a:spcBef>
              <a:buClr>
                <a:schemeClr val="tx2"/>
              </a:buClr>
              <a:buSzPct val="110000"/>
              <a:buFont typeface="Wingdings" panose="05000000000000000000" pitchFamily="2" charset="2"/>
              <a:buChar char="§"/>
            </a:pPr>
            <a:r>
              <a:rPr lang="en-US" altLang="en-US" sz="2000" smtClean="0">
                <a:cs typeface="Arial" panose="020B0604020202020204" pitchFamily="34" charset="0"/>
                <a:sym typeface="Symbol" panose="05050102010706020507" pitchFamily="18" charset="2"/>
              </a:rPr>
              <a:t>(t1t2)=(t1)(t2), (t1t2)=(t1)(t2), (t1)=U\(t1)</a:t>
            </a:r>
            <a:endParaRPr lang="en-US" altLang="en-US" sz="2000" smtClean="0">
              <a:cs typeface="Arial" panose="020B0604020202020204" pitchFamily="34" charset="0"/>
            </a:endParaRP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6C08E46-A850-4DE1-A365-53A11E70A739}" type="slidenum">
              <a:rPr lang="en-US" altLang="en-US" sz="1000" smtClean="0"/>
              <a:pPr>
                <a:spcBef>
                  <a:spcPct val="0"/>
                </a:spcBef>
                <a:buClrTx/>
                <a:buSzTx/>
                <a:buFontTx/>
                <a:buNone/>
              </a:pPr>
              <a:t>6</a:t>
            </a:fld>
            <a:endParaRPr lang="en-US" altLang="en-US" sz="1000" smtClean="0"/>
          </a:p>
        </p:txBody>
      </p:sp>
      <p:pic>
        <p:nvPicPr>
          <p:cNvPr id="3686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2514600"/>
            <a:ext cx="2914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53975" y="3962400"/>
            <a:ext cx="8423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eaLnBrk="1" hangingPunct="1">
              <a:spcBef>
                <a:spcPts val="0"/>
              </a:spcBef>
              <a:defRPr/>
            </a:pPr>
            <a:r>
              <a:rPr lang="en-US" sz="2800" b="1" kern="0" smtClean="0">
                <a:solidFill>
                  <a:srgbClr val="D60093"/>
                </a:solidFill>
              </a:rPr>
              <a:t>Tập sơ cấp và tập mô tả được</a:t>
            </a:r>
            <a:endParaRPr lang="en-US" sz="2800" b="1" i="1" kern="0" smtClean="0">
              <a:solidFill>
                <a:srgbClr val="D60093"/>
              </a:solidFill>
            </a:endParaRPr>
          </a:p>
          <a:p>
            <a:pPr marL="548640" lvl="1" indent="-342900" algn="just" eaLnBrk="1" hangingPunct="1">
              <a:spcBef>
                <a:spcPts val="200"/>
              </a:spcBef>
              <a:buClr>
                <a:schemeClr val="tx2"/>
              </a:buClr>
              <a:buSzPct val="110000"/>
              <a:buFont typeface="Wingdings" panose="05000000000000000000" pitchFamily="2" charset="2"/>
              <a:buChar char="§"/>
              <a:defRPr/>
            </a:pPr>
            <a:r>
              <a:rPr lang="en-US" sz="2000" kern="0" smtClean="0">
                <a:cs typeface="Arial" pitchFamily="34" charset="0"/>
                <a:sym typeface="Symbol" panose="05050102010706020507" pitchFamily="18" charset="2"/>
              </a:rPr>
              <a:t>(</a:t>
            </a:r>
            <a:r>
              <a:rPr lang="en-US" sz="2000" kern="0" smtClean="0">
                <a:sym typeface="Symbol" panose="05050102010706020507" pitchFamily="18" charset="2"/>
              </a:rPr>
              <a:t></a:t>
            </a:r>
            <a:r>
              <a:rPr lang="en-US" sz="2000" kern="0" baseline="-25000" smtClean="0">
                <a:sym typeface="Symbol" panose="05050102010706020507" pitchFamily="18" charset="2"/>
              </a:rPr>
              <a:t>aA </a:t>
            </a:r>
            <a:r>
              <a:rPr lang="en-US" sz="2000" kern="0" smtClean="0">
                <a:sym typeface="Symbol" panose="05050102010706020507" pitchFamily="18" charset="2"/>
              </a:rPr>
              <a:t>(a=v)): tập sơ cấp. Ví dụ, </a:t>
            </a:r>
            <a:r>
              <a:rPr lang="en-US" sz="2000" kern="0" smtClean="0">
                <a:cs typeface="Arial" pitchFamily="34" charset="0"/>
                <a:sym typeface="Symbol" panose="05050102010706020507" pitchFamily="18" charset="2"/>
              </a:rPr>
              <a:t>(Age=‘31-45’</a:t>
            </a:r>
            <a:r>
              <a:rPr lang="en-US" sz="2000" kern="0" smtClean="0">
                <a:sym typeface="Symbol" panose="05050102010706020507" pitchFamily="18" charset="2"/>
              </a:rPr>
              <a:t>LEMS=‘1-25”) = {x3, x4}, </a:t>
            </a:r>
            <a:r>
              <a:rPr lang="en-US" sz="2000" kern="0" smtClean="0">
                <a:cs typeface="Arial" pitchFamily="34" charset="0"/>
                <a:sym typeface="Symbol" panose="05050102010706020507" pitchFamily="18" charset="2"/>
              </a:rPr>
              <a:t>(Đau-đầu=‘có’</a:t>
            </a:r>
            <a:r>
              <a:rPr lang="en-US" sz="2000" kern="0" smtClean="0">
                <a:sym typeface="Symbol" panose="05050102010706020507" pitchFamily="18" charset="2"/>
              </a:rPr>
              <a:t>Đau-cơ=‘có”Thân-nhiệt=‘cao”) = {u3, u5} </a:t>
            </a:r>
          </a:p>
          <a:p>
            <a:pPr marL="548640" lvl="1" indent="-342900" algn="just" eaLnBrk="1" hangingPunct="1">
              <a:spcBef>
                <a:spcPts val="200"/>
              </a:spcBef>
              <a:buClr>
                <a:schemeClr val="tx2"/>
              </a:buClr>
              <a:buSzPct val="110000"/>
              <a:buFont typeface="Wingdings" panose="05000000000000000000" pitchFamily="2" charset="2"/>
              <a:buChar char="§"/>
              <a:defRPr/>
            </a:pPr>
            <a:r>
              <a:rPr lang="en-US" sz="2000" kern="0" smtClean="0">
                <a:sym typeface="Symbol" panose="05050102010706020507" pitchFamily="18" charset="2"/>
              </a:rPr>
              <a:t>Tập </a:t>
            </a:r>
            <a:r>
              <a:rPr lang="en-US" sz="2000" kern="0">
                <a:sym typeface="Symbol" panose="05050102010706020507" pitchFamily="18" charset="2"/>
              </a:rPr>
              <a:t>sơ cấp </a:t>
            </a:r>
            <a:r>
              <a:rPr lang="en-US" sz="2000" kern="0" smtClean="0">
                <a:sym typeface="Symbol" panose="05050102010706020507" pitchFamily="18" charset="2"/>
              </a:rPr>
              <a:t> = {đối tượng có giá trị trùng nhau ở mọi thuộc tính}</a:t>
            </a:r>
          </a:p>
          <a:p>
            <a:pPr marL="548640" lvl="1" indent="-342900" algn="just" eaLnBrk="1" hangingPunct="1">
              <a:spcBef>
                <a:spcPts val="200"/>
              </a:spcBef>
              <a:buClr>
                <a:schemeClr val="tx2"/>
              </a:buClr>
              <a:buSzPct val="110000"/>
              <a:buFont typeface="Wingdings" panose="05000000000000000000" pitchFamily="2" charset="2"/>
              <a:buChar char="§"/>
              <a:defRPr/>
            </a:pPr>
            <a:r>
              <a:rPr lang="en-US" sz="2000" kern="0" smtClean="0">
                <a:sym typeface="Symbol" panose="05050102010706020507" pitchFamily="18" charset="2"/>
              </a:rPr>
              <a:t>Tập mô tả được (</a:t>
            </a:r>
            <a:r>
              <a:rPr lang="en-US" sz="2000" b="1" kern="0" smtClean="0">
                <a:solidFill>
                  <a:srgbClr val="D60093"/>
                </a:solidFill>
                <a:sym typeface="Symbol" panose="05050102010706020507" pitchFamily="18" charset="2"/>
              </a:rPr>
              <a:t>tập rõ</a:t>
            </a:r>
            <a:r>
              <a:rPr lang="en-US" sz="2000" kern="0" smtClean="0">
                <a:sym typeface="Symbol" panose="05050102010706020507" pitchFamily="18" charset="2"/>
              </a:rPr>
              <a:t>): hợp các tập sơ cấp  là ngữ nghĩa của một truy vấn. </a:t>
            </a:r>
            <a:r>
              <a:rPr lang="en-US" sz="2000" b="1" kern="0" smtClean="0">
                <a:solidFill>
                  <a:srgbClr val="D60093"/>
                </a:solidFill>
                <a:sym typeface="Symbol" panose="05050102010706020507" pitchFamily="18" charset="2"/>
              </a:rPr>
              <a:t>Truy vấn đó chính là “mô tả” tập</a:t>
            </a:r>
          </a:p>
          <a:p>
            <a:pPr marL="548640" lvl="1" indent="-342900" algn="just" eaLnBrk="1" hangingPunct="1">
              <a:spcBef>
                <a:spcPts val="200"/>
              </a:spcBef>
              <a:buClr>
                <a:schemeClr val="tx2"/>
              </a:buClr>
              <a:buSzPct val="110000"/>
              <a:buFont typeface="Wingdings" panose="05000000000000000000" pitchFamily="2" charset="2"/>
              <a:buChar char="§"/>
              <a:defRPr/>
            </a:pPr>
            <a:r>
              <a:rPr lang="en-US" sz="2000" kern="0" smtClean="0">
                <a:sym typeface="Symbol" panose="05050102010706020507" pitchFamily="18" charset="2"/>
              </a:rPr>
              <a:t>Tập không mô tả được: không thể biểu diễn hợp các tập sơ cấp. Ví du, {x1, x3} hoặc {u2, u6}. Vài </a:t>
            </a:r>
            <a:r>
              <a:rPr lang="en-US" sz="2000" kern="0">
                <a:sym typeface="Symbol" panose="05050102010706020507" pitchFamily="18" charset="2"/>
              </a:rPr>
              <a:t>trường hợp được gọi là “</a:t>
            </a:r>
            <a:r>
              <a:rPr lang="en-US" sz="2000" b="1" kern="0">
                <a:solidFill>
                  <a:srgbClr val="D60093"/>
                </a:solidFill>
                <a:sym typeface="Symbol" panose="05050102010706020507" pitchFamily="18" charset="2"/>
              </a:rPr>
              <a:t>tập thô</a:t>
            </a:r>
            <a:r>
              <a:rPr lang="en-US" sz="2000" kern="0" smtClean="0">
                <a:sym typeface="Symbol" panose="05050102010706020507" pitchFamily="18" charset="2"/>
              </a:rPr>
              <a:t>”.</a:t>
            </a:r>
            <a:endParaRPr lang="en-US" sz="2000" kern="0" dirty="0" smtClean="0"/>
          </a:p>
        </p:txBody>
      </p:sp>
      <p:pic>
        <p:nvPicPr>
          <p:cNvPr id="3687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576263"/>
            <a:ext cx="28384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723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Tập không mô tả được “tập thô”</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685800"/>
            <a:ext cx="5715000" cy="2667000"/>
          </a:xfrm>
        </p:spPr>
        <p:txBody>
          <a:bodyPr/>
          <a:lstStyle/>
          <a:p>
            <a:pPr eaLnBrk="1" hangingPunct="1">
              <a:spcBef>
                <a:spcPts val="0"/>
              </a:spcBef>
              <a:defRPr/>
            </a:pPr>
            <a:r>
              <a:rPr lang="en-US" sz="2800" b="1" smtClean="0">
                <a:solidFill>
                  <a:srgbClr val="D60093"/>
                </a:solidFill>
              </a:rPr>
              <a:t>Ví dụ tập không mô tả được</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Xét một hệ thông tin đã cho</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Xét hai tập con X1, X2 </a:t>
            </a:r>
            <a:r>
              <a:rPr lang="en-US" sz="2000" smtClean="0">
                <a:cs typeface="Arial" pitchFamily="34" charset="0"/>
                <a:sym typeface="Symbol" panose="05050102010706020507" pitchFamily="18" charset="2"/>
              </a:rPr>
              <a:t>U</a:t>
            </a:r>
          </a:p>
          <a:p>
            <a:pPr marL="137160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X1 </a:t>
            </a:r>
            <a:r>
              <a:rPr lang="en-US" sz="2000" smtClean="0">
                <a:cs typeface="Arial" pitchFamily="34" charset="0"/>
                <a:sym typeface="Symbol" panose="05050102010706020507" pitchFamily="18" charset="2"/>
              </a:rPr>
              <a:t>= {x: Walk=‘yes”}={u1,u4,u6}</a:t>
            </a:r>
          </a:p>
          <a:p>
            <a:pPr marL="137160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X2 </a:t>
            </a:r>
            <a:r>
              <a:rPr lang="en-US" sz="2000" smtClean="0">
                <a:cs typeface="Arial" pitchFamily="34" charset="0"/>
                <a:sym typeface="Symbol" panose="05050102010706020507" pitchFamily="18" charset="2"/>
              </a:rPr>
              <a:t>= </a:t>
            </a:r>
            <a:r>
              <a:rPr lang="en-US" sz="2000">
                <a:cs typeface="Arial" pitchFamily="34" charset="0"/>
                <a:sym typeface="Symbol" panose="05050102010706020507" pitchFamily="18" charset="2"/>
              </a:rPr>
              <a:t>{x: Walk</a:t>
            </a:r>
            <a:r>
              <a:rPr lang="en-US" sz="2000" smtClean="0">
                <a:cs typeface="Arial" pitchFamily="34" charset="0"/>
                <a:sym typeface="Symbol" panose="05050102010706020507" pitchFamily="18" charset="2"/>
              </a:rPr>
              <a:t>=‘no”}</a:t>
            </a:r>
            <a:r>
              <a:rPr lang="en-US" sz="2000">
                <a:cs typeface="Arial" pitchFamily="34" charset="0"/>
                <a:sym typeface="Symbol" panose="05050102010706020507" pitchFamily="18" charset="2"/>
              </a:rPr>
              <a:t> ={</a:t>
            </a:r>
            <a:r>
              <a:rPr lang="en-US" sz="2000" smtClean="0">
                <a:cs typeface="Arial" pitchFamily="34" charset="0"/>
                <a:sym typeface="Symbol" panose="05050102010706020507" pitchFamily="18" charset="2"/>
              </a:rPr>
              <a:t>u2,u3,u5,u7} </a:t>
            </a:r>
            <a:endParaRPr lang="en-US" sz="2000" dirty="0">
              <a:cs typeface="Arial" pitchFamily="34" charset="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X1, X2 là hai “tập thô”.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“Yes” và “No” là </a:t>
            </a:r>
            <a:r>
              <a:rPr lang="en-US" sz="2000" b="1" smtClean="0">
                <a:solidFill>
                  <a:srgbClr val="D60093"/>
                </a:solidFill>
                <a:cs typeface="Arial" pitchFamily="34" charset="0"/>
                <a:sym typeface="Symbol" panose="05050102010706020507" pitchFamily="18" charset="2"/>
              </a:rPr>
              <a:t>nhãn lớp</a:t>
            </a:r>
            <a:r>
              <a:rPr lang="en-US" sz="2000" smtClean="0">
                <a:cs typeface="Arial" pitchFamily="34" charset="0"/>
                <a:sym typeface="Symbol" panose="05050102010706020507" pitchFamily="18" charset="2"/>
              </a:rPr>
              <a:t>!  Xây dựng mô hình phân lớp cho “Yes” hoặc “No”</a:t>
            </a:r>
            <a:endParaRPr lang="en-US" sz="2000" dirty="0" smtClean="0"/>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E68B032-D790-4029-AF09-B187422D6CDB}" type="slidenum">
              <a:rPr lang="en-US" altLang="en-US" sz="1000" smtClean="0"/>
              <a:pPr>
                <a:spcBef>
                  <a:spcPct val="0"/>
                </a:spcBef>
                <a:buClrTx/>
                <a:buSzTx/>
                <a:buFontTx/>
                <a:buNone/>
              </a:pPr>
              <a:t>7</a:t>
            </a:fld>
            <a:endParaRPr lang="en-US" altLang="en-US" sz="1000" smtClean="0"/>
          </a:p>
        </p:txBody>
      </p:sp>
      <p:pic>
        <p:nvPicPr>
          <p:cNvPr id="3789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5550" y="762000"/>
            <a:ext cx="2381250"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2"/>
          <p:cNvSpPr>
            <a:spLocks noChangeArrowheads="1"/>
          </p:cNvSpPr>
          <p:nvPr/>
        </p:nvSpPr>
        <p:spPr bwMode="auto">
          <a:xfrm>
            <a:off x="8077200" y="762000"/>
            <a:ext cx="609600" cy="2481263"/>
          </a:xfrm>
          <a:prstGeom prst="rect">
            <a:avLst/>
          </a:prstGeom>
          <a:noFill/>
          <a:ln w="381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sp>
        <p:nvSpPr>
          <p:cNvPr id="10" name="Rectangle 3"/>
          <p:cNvSpPr txBox="1">
            <a:spLocks noChangeArrowheads="1"/>
          </p:cNvSpPr>
          <p:nvPr/>
        </p:nvSpPr>
        <p:spPr bwMode="auto">
          <a:xfrm>
            <a:off x="415925" y="3352800"/>
            <a:ext cx="8423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eaLnBrk="1" hangingPunct="1">
              <a:spcBef>
                <a:spcPts val="0"/>
              </a:spcBef>
              <a:defRPr/>
            </a:pPr>
            <a:r>
              <a:rPr lang="en-US" sz="2800" b="1" smtClean="0">
                <a:solidFill>
                  <a:srgbClr val="D60093"/>
                </a:solidFill>
              </a:rPr>
              <a:t>Tập </a:t>
            </a:r>
            <a:r>
              <a:rPr lang="en-US" sz="2800" b="1">
                <a:solidFill>
                  <a:srgbClr val="D60093"/>
                </a:solidFill>
              </a:rPr>
              <a:t>xấp xỉ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a:rPr>
              <a:t>Hệ thông tin </a:t>
            </a:r>
            <a:r>
              <a:rPr lang="en-US" altLang="en-US" sz="2000">
                <a:cs typeface="Arial" panose="020B0604020202020204" pitchFamily="34" charset="0"/>
              </a:rPr>
              <a:t>S=&lt;U, A, V, </a:t>
            </a:r>
            <a:r>
              <a:rPr lang="en-US" altLang="en-US" sz="2000">
                <a:cs typeface="Arial" panose="020B0604020202020204" pitchFamily="34" charset="0"/>
                <a:sym typeface="Symbol" panose="05050102010706020507" pitchFamily="18" charset="2"/>
              </a:rPr>
              <a:t>}</a:t>
            </a:r>
            <a:endParaRPr lang="en-US" sz="2000" kern="0" smtClean="0">
              <a:cs typeface="Arial" pitchFamily="34" charset="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b="1" kern="0" smtClean="0">
                <a:solidFill>
                  <a:srgbClr val="D60093"/>
                </a:solidFill>
                <a:cs typeface="Arial" pitchFamily="34" charset="0"/>
                <a:sym typeface="Symbol" panose="05050102010706020507" pitchFamily="18" charset="2"/>
              </a:rPr>
              <a:t>S~ một quan hệ tương đương R</a:t>
            </a:r>
            <a:r>
              <a:rPr lang="en-US" sz="2000" b="1" kern="0" baseline="-25000" smtClean="0">
                <a:solidFill>
                  <a:srgbClr val="D60093"/>
                </a:solidFill>
                <a:cs typeface="Arial" pitchFamily="34" charset="0"/>
                <a:sym typeface="Symbol" panose="05050102010706020507" pitchFamily="18" charset="2"/>
              </a:rPr>
              <a:t>A</a:t>
            </a:r>
            <a:r>
              <a:rPr lang="en-US" sz="2000" b="1" kern="0" smtClean="0">
                <a:solidFill>
                  <a:srgbClr val="D60093"/>
                </a:solidFill>
                <a:cs typeface="Arial" pitchFamily="34" charset="0"/>
                <a:sym typeface="Symbol" panose="05050102010706020507" pitchFamily="18" charset="2"/>
              </a:rPr>
              <a:t> trên tập U</a:t>
            </a:r>
          </a:p>
          <a:p>
            <a:pPr marL="548640" lvl="1" indent="0" algn="just" eaLnBrk="1" hangingPunct="1">
              <a:spcBef>
                <a:spcPts val="0"/>
              </a:spcBef>
              <a:buClr>
                <a:schemeClr val="tx2"/>
              </a:buClr>
              <a:buSzPct val="110000"/>
              <a:buFont typeface="Wingdings" panose="05000000000000000000" pitchFamily="2" charset="2"/>
              <a:buNone/>
              <a:defRPr/>
            </a:pPr>
            <a:r>
              <a:rPr lang="en-US" sz="2000" kern="0" smtClean="0">
                <a:cs typeface="Arial" pitchFamily="34" charset="0"/>
                <a:sym typeface="Symbol" panose="05050102010706020507" pitchFamily="18" charset="2"/>
              </a:rPr>
              <a:t>(x,y)UU: </a:t>
            </a:r>
            <a:r>
              <a:rPr lang="en-US" sz="2000" kern="0">
                <a:cs typeface="Arial" pitchFamily="34" charset="0"/>
                <a:sym typeface="Symbol" panose="05050102010706020507" pitchFamily="18" charset="2"/>
              </a:rPr>
              <a:t>(x,y) </a:t>
            </a:r>
            <a:r>
              <a:rPr lang="en-US" sz="2000" kern="0" smtClean="0">
                <a:cs typeface="Arial" pitchFamily="34" charset="0"/>
                <a:sym typeface="Symbol" panose="05050102010706020507" pitchFamily="18" charset="2"/>
              </a:rPr>
              <a:t>R</a:t>
            </a:r>
            <a:r>
              <a:rPr lang="en-US" sz="2000" kern="0" baseline="-25000" smtClean="0">
                <a:cs typeface="Arial" pitchFamily="34" charset="0"/>
                <a:sym typeface="Symbol" panose="05050102010706020507" pitchFamily="18" charset="2"/>
              </a:rPr>
              <a:t>A</a:t>
            </a:r>
            <a:r>
              <a:rPr lang="en-US" sz="2000" kern="0" smtClean="0">
                <a:cs typeface="Arial" pitchFamily="34" charset="0"/>
                <a:sym typeface="Symbol" panose="05050102010706020507" pitchFamily="18" charset="2"/>
              </a:rPr>
              <a:t> aA: a(x)=a(y). Có thể bỏ qua A: viết R</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b="1" kern="0" smtClean="0">
                <a:solidFill>
                  <a:srgbClr val="D60093"/>
                </a:solidFill>
                <a:cs typeface="Arial" pitchFamily="34" charset="0"/>
                <a:sym typeface="Symbol" panose="05050102010706020507" pitchFamily="18" charset="2"/>
              </a:rPr>
              <a:t>Ví dụ: tập các tập sơ cấp </a:t>
            </a:r>
            <a:r>
              <a:rPr lang="en-US" sz="2000" kern="0" smtClean="0">
                <a:cs typeface="Arial" pitchFamily="34" charset="0"/>
                <a:sym typeface="Symbol" panose="05050102010706020507" pitchFamily="18" charset="2"/>
              </a:rPr>
              <a:t>{{u1}, </a:t>
            </a:r>
            <a:r>
              <a:rPr lang="en-US" sz="2000" kern="0">
                <a:cs typeface="Arial" pitchFamily="34" charset="0"/>
                <a:sym typeface="Symbol" panose="05050102010706020507" pitchFamily="18" charset="2"/>
              </a:rPr>
              <a:t>{</a:t>
            </a:r>
            <a:r>
              <a:rPr lang="en-US" sz="2000" kern="0" smtClean="0">
                <a:cs typeface="Arial" pitchFamily="34" charset="0"/>
                <a:sym typeface="Symbol" panose="05050102010706020507" pitchFamily="18" charset="2"/>
              </a:rPr>
              <a:t>u2},</a:t>
            </a:r>
            <a:r>
              <a:rPr lang="en-US" sz="2000" kern="0">
                <a:cs typeface="Arial" pitchFamily="34" charset="0"/>
                <a:sym typeface="Symbol" panose="05050102010706020507" pitchFamily="18" charset="2"/>
              </a:rPr>
              <a:t> {</a:t>
            </a:r>
            <a:r>
              <a:rPr lang="en-US" sz="2000" kern="0" smtClean="0">
                <a:cs typeface="Arial" pitchFamily="34" charset="0"/>
                <a:sym typeface="Symbol" panose="05050102010706020507" pitchFamily="18" charset="2"/>
              </a:rPr>
              <a:t>u3,u4},{u5,u7}, {u6}}</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kern="0" smtClean="0">
                <a:cs typeface="Arial" pitchFamily="34" charset="0"/>
                <a:sym typeface="Symbol" panose="05050102010706020507" pitchFamily="18" charset="2"/>
              </a:rPr>
              <a:t>XU: có hai xấp xỉ. X  R(X)={uU: [u]X} tập mô tả nhỏ nhất chứa X; </a:t>
            </a:r>
            <a:r>
              <a:rPr lang="en-US" sz="2000" u="sng" kern="0" smtClean="0">
                <a:cs typeface="Arial" pitchFamily="34" charset="0"/>
                <a:sym typeface="Symbol" panose="05050102010706020507" pitchFamily="18" charset="2"/>
              </a:rPr>
              <a:t>X</a:t>
            </a:r>
            <a:r>
              <a:rPr lang="en-US" sz="2000" kern="0" smtClean="0">
                <a:cs typeface="Arial" pitchFamily="34" charset="0"/>
                <a:sym typeface="Symbol" panose="05050102010706020507" pitchFamily="18" charset="2"/>
              </a:rPr>
              <a:t>R(X</a:t>
            </a:r>
            <a:r>
              <a:rPr lang="en-US" sz="2000" kern="0">
                <a:cs typeface="Arial" pitchFamily="34" charset="0"/>
                <a:sym typeface="Symbol" panose="05050102010706020507" pitchFamily="18" charset="2"/>
              </a:rPr>
              <a:t>)={uU: [</a:t>
            </a:r>
            <a:r>
              <a:rPr lang="en-US" sz="2000" kern="0" smtClean="0">
                <a:cs typeface="Arial" pitchFamily="34" charset="0"/>
                <a:sym typeface="Symbol" panose="05050102010706020507" pitchFamily="18" charset="2"/>
              </a:rPr>
              <a:t>u]</a:t>
            </a:r>
            <a:r>
              <a:rPr lang="en-US" sz="2000" kern="0">
                <a:cs typeface="Arial" pitchFamily="34" charset="0"/>
                <a:sym typeface="Symbol" panose="05050102010706020507" pitchFamily="18" charset="2"/>
              </a:rPr>
              <a:t> </a:t>
            </a:r>
            <a:r>
              <a:rPr lang="en-US" sz="2000" kern="0" smtClean="0">
                <a:cs typeface="Arial" pitchFamily="34" charset="0"/>
                <a:sym typeface="Symbol" panose="05050102010706020507" pitchFamily="18" charset="2"/>
              </a:rPr>
              <a:t>X} </a:t>
            </a:r>
            <a:r>
              <a:rPr lang="en-US" sz="2000" kern="0">
                <a:cs typeface="Arial" pitchFamily="34" charset="0"/>
                <a:sym typeface="Symbol" panose="05050102010706020507" pitchFamily="18" charset="2"/>
              </a:rPr>
              <a:t>tập mô tả </a:t>
            </a:r>
            <a:r>
              <a:rPr lang="en-US" sz="2000" kern="0" smtClean="0">
                <a:cs typeface="Arial" pitchFamily="34" charset="0"/>
                <a:sym typeface="Symbol" panose="05050102010706020507" pitchFamily="18" charset="2"/>
              </a:rPr>
              <a:t>lớn nhất nằm trong X.</a:t>
            </a:r>
            <a:endParaRPr lang="en-US" sz="2000">
              <a:cs typeface="Arial" pitchFamily="34" charset="0"/>
            </a:endParaRPr>
          </a:p>
          <a:p>
            <a:pPr eaLnBrk="1" hangingPunct="1">
              <a:spcBef>
                <a:spcPts val="0"/>
              </a:spcBef>
              <a:defRPr/>
            </a:pPr>
            <a:r>
              <a:rPr lang="en-US" sz="2800" b="1" smtClean="0">
                <a:solidFill>
                  <a:srgbClr val="D60093"/>
                </a:solidFill>
              </a:rPr>
              <a:t>Ví dụ (bỏ qua ngoặc </a:t>
            </a:r>
            <a:r>
              <a:rPr lang="en-US" sz="2800" b="1" kern="0" smtClean="0">
                <a:solidFill>
                  <a:srgbClr val="D60093"/>
                </a:solidFill>
                <a:cs typeface="Arial" pitchFamily="34" charset="0"/>
                <a:sym typeface="Symbol" panose="05050102010706020507" pitchFamily="18" charset="2"/>
              </a:rPr>
              <a:t>RX1, RX2)</a:t>
            </a:r>
            <a:endParaRPr lang="en-US" sz="2800" b="1">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X1={u1,u4,u6}: 	</a:t>
            </a:r>
            <a:r>
              <a:rPr lang="en-US" sz="2000" kern="0" smtClean="0">
                <a:cs typeface="Arial" pitchFamily="34" charset="0"/>
                <a:sym typeface="Symbol" panose="05050102010706020507" pitchFamily="18" charset="2"/>
              </a:rPr>
              <a:t>RX1={u1,u6}	</a:t>
            </a:r>
            <a:r>
              <a:rPr lang="en-US" sz="2000" kern="0">
                <a:cs typeface="Arial" pitchFamily="34" charset="0"/>
                <a:sym typeface="Symbol" panose="05050102010706020507" pitchFamily="18" charset="2"/>
              </a:rPr>
              <a:t> R</a:t>
            </a:r>
            <a:r>
              <a:rPr lang="en-US" sz="2000" kern="0" smtClean="0">
                <a:cs typeface="Arial" pitchFamily="34" charset="0"/>
                <a:sym typeface="Symbol" panose="05050102010706020507" pitchFamily="18" charset="2"/>
              </a:rPr>
              <a:t>X1={u1,u6,u3,u4}</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X2={u2,u3,u5,u7}: 	</a:t>
            </a:r>
            <a:r>
              <a:rPr lang="en-US" sz="2000" kern="0" smtClean="0">
                <a:cs typeface="Arial" pitchFamily="34" charset="0"/>
                <a:sym typeface="Symbol" panose="05050102010706020507" pitchFamily="18" charset="2"/>
              </a:rPr>
              <a:t>RX2={u2,u5,u7}  RX2={u2,u5,u7,u3,u4}</a:t>
            </a:r>
            <a:endParaRPr lang="en-US" sz="2000" kern="0"/>
          </a:p>
        </p:txBody>
      </p:sp>
      <p:cxnSp>
        <p:nvCxnSpPr>
          <p:cNvPr id="37896" name="Straight Connector 2"/>
          <p:cNvCxnSpPr>
            <a:cxnSpLocks noChangeShapeType="1"/>
          </p:cNvCxnSpPr>
          <p:nvPr/>
        </p:nvCxnSpPr>
        <p:spPr bwMode="auto">
          <a:xfrm>
            <a:off x="3443288" y="5078413"/>
            <a:ext cx="22860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3092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8229600" cy="655638"/>
          </a:xfrm>
        </p:spPr>
        <p:txBody>
          <a:bodyPr/>
          <a:lstStyle/>
          <a:p>
            <a:pPr eaLnBrk="1" hangingPunct="1"/>
            <a:r>
              <a:rPr lang="en-US" altLang="en-US" sz="3200" smtClean="0">
                <a:solidFill>
                  <a:srgbClr val="C00000"/>
                </a:solidFill>
              </a:rPr>
              <a:t>Quan hệ không phân biệt được</a:t>
            </a:r>
            <a:endParaRPr lang="en-US" altLang="en-US" sz="2300" smtClean="0">
              <a:solidFill>
                <a:srgbClr val="C00000"/>
              </a:solidFill>
            </a:endParaRPr>
          </a:p>
        </p:txBody>
      </p:sp>
      <p:sp>
        <p:nvSpPr>
          <p:cNvPr id="216067" name="Rectangle 3"/>
          <p:cNvSpPr>
            <a:spLocks noGrp="1" noChangeArrowheads="1"/>
          </p:cNvSpPr>
          <p:nvPr>
            <p:ph type="body" idx="1"/>
          </p:nvPr>
        </p:nvSpPr>
        <p:spPr>
          <a:xfrm>
            <a:off x="457200" y="609600"/>
            <a:ext cx="5562600" cy="4191000"/>
          </a:xfrm>
        </p:spPr>
        <p:txBody>
          <a:bodyPr/>
          <a:lstStyle/>
          <a:p>
            <a:pPr eaLnBrk="1" hangingPunct="1">
              <a:lnSpc>
                <a:spcPct val="120000"/>
              </a:lnSpc>
              <a:defRPr/>
            </a:pPr>
            <a:r>
              <a:rPr lang="en-US" sz="2800" b="1" smtClean="0">
                <a:solidFill>
                  <a:srgbClr val="D60093"/>
                </a:solidFill>
              </a:rPr>
              <a:t>Quan hệ R</a:t>
            </a:r>
            <a:r>
              <a:rPr lang="en-US" sz="2800" b="1" baseline="-25000" smtClean="0">
                <a:solidFill>
                  <a:srgbClr val="D60093"/>
                </a:solidFill>
              </a:rPr>
              <a:t>A</a:t>
            </a:r>
            <a:endParaRPr lang="en-US" sz="2800" b="1" baseline="-25000"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Quan hệ R</a:t>
            </a:r>
            <a:r>
              <a:rPr lang="en-US" sz="2000" baseline="-25000" smtClean="0">
                <a:cs typeface="Arial" pitchFamily="34" charset="0"/>
              </a:rPr>
              <a:t>A</a:t>
            </a:r>
            <a:r>
              <a:rPr lang="en-US" sz="2000" smtClean="0">
                <a:cs typeface="Arial" pitchFamily="34" charset="0"/>
              </a:rPr>
              <a:t> (hoặc </a:t>
            </a:r>
            <a:r>
              <a:rPr lang="en-US" sz="2000">
                <a:cs typeface="Arial" pitchFamily="34" charset="0"/>
              </a:rPr>
              <a:t>IND(A</a:t>
            </a:r>
            <a:r>
              <a:rPr lang="en-US" sz="2000" smtClean="0">
                <a:cs typeface="Arial" pitchFamily="34" charset="0"/>
              </a:rPr>
              <a:t>)) “</a:t>
            </a:r>
            <a:r>
              <a:rPr lang="en-US" sz="2000" b="1" smtClean="0">
                <a:solidFill>
                  <a:srgbClr val="D60093"/>
                </a:solidFill>
                <a:cs typeface="Arial" pitchFamily="34" charset="0"/>
              </a:rPr>
              <a:t>không phân biệt được</a:t>
            </a:r>
            <a:r>
              <a:rPr lang="en-US" sz="2000" smtClean="0">
                <a:cs typeface="Arial" pitchFamily="34" charset="0"/>
              </a:rPr>
              <a:t>” trong S: Thông tin tại S không phân biệt được hai điểm thuộc R</a:t>
            </a:r>
            <a:r>
              <a:rPr lang="en-US" sz="2000" baseline="-25000" smtClean="0">
                <a:cs typeface="Arial" pitchFamily="34" charset="0"/>
              </a:rPr>
              <a:t>A</a:t>
            </a:r>
            <a:r>
              <a:rPr lang="en-US" sz="2000" smtClean="0">
                <a:cs typeface="Arial" pitchFamily="34" charset="0"/>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Lớp tương đương [x]</a:t>
            </a:r>
            <a:r>
              <a:rPr lang="en-US" sz="2000" baseline="-25000" smtClean="0">
                <a:cs typeface="Arial" pitchFamily="34" charset="0"/>
              </a:rPr>
              <a:t>RA</a:t>
            </a:r>
            <a:r>
              <a:rPr lang="en-US" sz="2000" smtClean="0">
                <a:cs typeface="Arial" pitchFamily="34" charset="0"/>
              </a:rPr>
              <a:t> là tập sơ cấp</a:t>
            </a:r>
            <a:endParaRPr lang="en-US" sz="2000" dirty="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Ví dụ, 5 tập sơ cấp=5 lớp tương đương</a:t>
            </a:r>
            <a:endParaRPr lang="en-US" sz="2000" dirty="0" smtClean="0">
              <a:cs typeface="Arial" pitchFamily="34" charset="0"/>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rPr>
              <a:t>X1={u1,u4,u6}, X2</a:t>
            </a:r>
            <a:r>
              <a:rPr lang="en-US" sz="2000" smtClean="0">
                <a:cs typeface="Arial" pitchFamily="34" charset="0"/>
                <a:sym typeface="Symbol" panose="05050102010706020507" pitchFamily="18" charset="2"/>
              </a:rPr>
              <a:t>={</a:t>
            </a:r>
            <a:r>
              <a:rPr lang="en-US" sz="2000">
                <a:cs typeface="Arial" pitchFamily="34" charset="0"/>
                <a:sym typeface="Symbol" panose="05050102010706020507" pitchFamily="18" charset="2"/>
              </a:rPr>
              <a:t>u2,u3,u5,u7} </a:t>
            </a:r>
            <a:endParaRPr lang="en-US" sz="2000" smtClean="0">
              <a:cs typeface="Arial" pitchFamily="34" charset="0"/>
              <a:sym typeface="Symbol" panose="05050102010706020507" pitchFamily="18" charset="2"/>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cs typeface="Arial" pitchFamily="34" charset="0"/>
                <a:sym typeface="Symbol" panose="05050102010706020507" pitchFamily="18" charset="2"/>
              </a:rPr>
              <a:t>Xét lớp tương đương và tập X1, X2</a:t>
            </a:r>
            <a:endParaRPr lang="en-US" sz="2000" dirty="0" smtClean="0">
              <a:cs typeface="Arial" pitchFamily="34" charset="0"/>
            </a:endParaRPr>
          </a:p>
          <a:p>
            <a:pPr eaLnBrk="1" hangingPunct="1">
              <a:lnSpc>
                <a:spcPct val="120000"/>
              </a:lnSpc>
              <a:defRPr/>
            </a:pPr>
            <a:r>
              <a:rPr lang="en-US" sz="2800" b="1" smtClean="0">
                <a:solidFill>
                  <a:srgbClr val="D60093"/>
                </a:solidFill>
              </a:rPr>
              <a:t>Quan hệ mở rộng</a:t>
            </a:r>
            <a:endParaRPr lang="en-US" sz="2800" b="1" dirty="0" smtClean="0">
              <a:solidFill>
                <a:srgbClr val="D60093"/>
              </a:solidFil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a:rPr>
              <a:t>Q</a:t>
            </a:r>
            <a:r>
              <a:rPr lang="en-US" sz="2000" smtClean="0">
                <a:sym typeface="Symbol"/>
              </a:rPr>
              <a:t>uan hệ R: x</a:t>
            </a:r>
            <a:r>
              <a:rPr lang="en-US" sz="2000" smtClean="0">
                <a:cs typeface="Arial" pitchFamily="34" charset="0"/>
              </a:rPr>
              <a:t>R</a:t>
            </a:r>
            <a:r>
              <a:rPr lang="en-US" sz="2000" baseline="-25000" smtClean="0">
                <a:cs typeface="Arial" pitchFamily="34" charset="0"/>
              </a:rPr>
              <a:t>A</a:t>
            </a:r>
            <a:r>
              <a:rPr lang="en-US" sz="2000" smtClean="0">
                <a:sym typeface="Symbol"/>
              </a:rPr>
              <a:t>y </a:t>
            </a:r>
            <a:r>
              <a:rPr lang="en-US" sz="2000" smtClean="0">
                <a:sym typeface="Symbol" panose="05050102010706020507" pitchFamily="18" charset="2"/>
              </a:rPr>
              <a:t>aA: a(x) = a(y)</a:t>
            </a:r>
            <a:endParaRPr lang="en-US" sz="2000" smtClean="0">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a:rPr>
              <a:t>Tổng quát </a:t>
            </a:r>
            <a:r>
              <a:rPr lang="en-US" sz="2000" smtClean="0">
                <a:sym typeface="Symbol" panose="05050102010706020507" pitchFamily="18" charset="2"/>
              </a:rPr>
              <a:t></a:t>
            </a:r>
            <a:r>
              <a:rPr lang="en-US" sz="2000" b="1" smtClean="0">
                <a:solidFill>
                  <a:srgbClr val="D60093"/>
                </a:solidFill>
                <a:sym typeface="Symbol"/>
              </a:rPr>
              <a:t>B</a:t>
            </a:r>
            <a:r>
              <a:rPr lang="en-US" sz="2000" smtClean="0">
                <a:sym typeface="Symbol" panose="05050102010706020507" pitchFamily="18" charset="2"/>
              </a:rPr>
              <a:t>A: </a:t>
            </a:r>
            <a:r>
              <a:rPr lang="en-US" sz="2000" smtClean="0">
                <a:sym typeface="Symbol"/>
              </a:rPr>
              <a:t>x</a:t>
            </a:r>
            <a:r>
              <a:rPr lang="en-US" sz="2000" b="1" smtClean="0">
                <a:solidFill>
                  <a:srgbClr val="D60093"/>
                </a:solidFill>
                <a:cs typeface="Arial" pitchFamily="34" charset="0"/>
              </a:rPr>
              <a:t>R</a:t>
            </a:r>
            <a:r>
              <a:rPr lang="en-US" sz="2000" b="1" baseline="-25000" smtClean="0">
                <a:solidFill>
                  <a:srgbClr val="D60093"/>
                </a:solidFill>
                <a:cs typeface="Arial" pitchFamily="34" charset="0"/>
              </a:rPr>
              <a:t>B</a:t>
            </a:r>
            <a:r>
              <a:rPr lang="en-US" sz="2000" smtClean="0">
                <a:sym typeface="Symbol"/>
              </a:rPr>
              <a:t>y </a:t>
            </a:r>
            <a:r>
              <a:rPr lang="en-US" sz="2000">
                <a:sym typeface="Symbol" panose="05050102010706020507" pitchFamily="18" charset="2"/>
              </a:rPr>
              <a:t>a</a:t>
            </a:r>
            <a:r>
              <a:rPr lang="en-US" sz="2000" smtClean="0">
                <a:sym typeface="Symbol" panose="05050102010706020507" pitchFamily="18" charset="2"/>
              </a:rPr>
              <a:t></a:t>
            </a:r>
            <a:r>
              <a:rPr lang="en-US" sz="2000" b="1" smtClean="0">
                <a:solidFill>
                  <a:srgbClr val="D60093"/>
                </a:solidFill>
                <a:sym typeface="Symbol" panose="05050102010706020507" pitchFamily="18" charset="2"/>
              </a:rPr>
              <a:t>B</a:t>
            </a:r>
            <a:r>
              <a:rPr lang="en-US" sz="2000" smtClean="0">
                <a:sym typeface="Symbol" panose="05050102010706020507" pitchFamily="18" charset="2"/>
              </a:rPr>
              <a:t>: </a:t>
            </a:r>
            <a:r>
              <a:rPr lang="en-US" sz="2000">
                <a:sym typeface="Symbol" panose="05050102010706020507" pitchFamily="18" charset="2"/>
              </a:rPr>
              <a:t>a(x) = a(y</a:t>
            </a:r>
            <a:r>
              <a:rPr lang="en-US" sz="2000" smtClean="0">
                <a:sym typeface="Symbol" panose="05050102010706020507" pitchFamily="18" charset="2"/>
              </a:rPr>
              <a:t>). IND(B) và “</a:t>
            </a:r>
            <a:r>
              <a:rPr lang="en-US" sz="2000" b="1" smtClean="0">
                <a:solidFill>
                  <a:srgbClr val="D60093"/>
                </a:solidFill>
                <a:sym typeface="Symbol" panose="05050102010706020507" pitchFamily="18" charset="2"/>
              </a:rPr>
              <a:t>không phân biệt theo B</a:t>
            </a:r>
            <a:r>
              <a:rPr lang="en-US" sz="2000" smtClean="0">
                <a:sym typeface="Symbol" panose="05050102010706020507" pitchFamily="18" charset="2"/>
              </a:rPr>
              <a:t>”</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Tương tự có các ánh xạ R</a:t>
            </a:r>
            <a:r>
              <a:rPr lang="en-US" sz="2000" baseline="-25000" smtClean="0">
                <a:sym typeface="Symbol" panose="05050102010706020507" pitchFamily="18" charset="2"/>
              </a:rPr>
              <a:t>B</a:t>
            </a:r>
            <a:r>
              <a:rPr lang="en-US" sz="2000" smtClean="0">
                <a:sym typeface="Symbol" panose="05050102010706020507" pitchFamily="18" charset="2"/>
              </a:rPr>
              <a:t>, R</a:t>
            </a:r>
            <a:r>
              <a:rPr lang="en-US" sz="2000" baseline="-25000" smtClean="0">
                <a:sym typeface="Symbol" panose="05050102010706020507" pitchFamily="18" charset="2"/>
              </a:rPr>
              <a:t>B</a:t>
            </a:r>
            <a:r>
              <a:rPr lang="en-US" sz="2000" smtClean="0">
                <a:sym typeface="Symbol" panose="05050102010706020507" pitchFamily="18" charset="2"/>
              </a:rPr>
              <a:t>.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XU: </a:t>
            </a:r>
            <a:r>
              <a:rPr lang="en-US" sz="2000">
                <a:sym typeface="Symbol" panose="05050102010706020507" pitchFamily="18" charset="2"/>
              </a:rPr>
              <a:t>R</a:t>
            </a:r>
            <a:r>
              <a:rPr lang="en-US" sz="2000" baseline="-25000">
                <a:sym typeface="Symbol" panose="05050102010706020507" pitchFamily="18" charset="2"/>
              </a:rPr>
              <a:t>B</a:t>
            </a:r>
            <a:r>
              <a:rPr lang="en-US" sz="2000" smtClean="0">
                <a:sym typeface="Symbol" panose="05050102010706020507" pitchFamily="18" charset="2"/>
              </a:rPr>
              <a:t>X = {uU: [u]</a:t>
            </a:r>
            <a:r>
              <a:rPr lang="en-US" sz="2000" baseline="-25000" smtClean="0">
                <a:sym typeface="Symbol" panose="05050102010706020507" pitchFamily="18" charset="2"/>
              </a:rPr>
              <a:t>B</a:t>
            </a:r>
            <a:r>
              <a:rPr lang="en-US" sz="2000">
                <a:sym typeface="Symbol" panose="05050102010706020507" pitchFamily="18" charset="2"/>
              </a:rPr>
              <a:t> </a:t>
            </a:r>
            <a:r>
              <a:rPr lang="en-US" sz="2000" smtClean="0">
                <a:sym typeface="Symbol" panose="05050102010706020507" pitchFamily="18" charset="2"/>
              </a:rPr>
              <a:t>X}; R</a:t>
            </a:r>
            <a:r>
              <a:rPr lang="en-US" sz="2000" baseline="-25000" smtClean="0">
                <a:sym typeface="Symbol" panose="05050102010706020507" pitchFamily="18" charset="2"/>
              </a:rPr>
              <a:t>B</a:t>
            </a:r>
            <a:r>
              <a:rPr lang="en-US" sz="2000" smtClean="0">
                <a:sym typeface="Symbol" panose="05050102010706020507" pitchFamily="18" charset="2"/>
              </a:rPr>
              <a:t>X </a:t>
            </a:r>
            <a:r>
              <a:rPr lang="en-US" sz="2000">
                <a:sym typeface="Symbol" panose="05050102010706020507" pitchFamily="18" charset="2"/>
              </a:rPr>
              <a:t>= {uU: [u]</a:t>
            </a:r>
            <a:r>
              <a:rPr lang="en-US" sz="2000" baseline="-25000">
                <a:sym typeface="Symbol" panose="05050102010706020507" pitchFamily="18" charset="2"/>
              </a:rPr>
              <a:t>B</a:t>
            </a:r>
            <a:r>
              <a:rPr lang="en-US" sz="2000">
                <a:sym typeface="Symbol" panose="05050102010706020507" pitchFamily="18" charset="2"/>
              </a:rPr>
              <a:t> </a:t>
            </a:r>
            <a:r>
              <a:rPr lang="en-US" sz="2000" smtClean="0">
                <a:sym typeface="Symbol" panose="05050102010706020507" pitchFamily="18" charset="2"/>
              </a:rPr>
              <a:t>X }</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smtClean="0">
                <a:sym typeface="Symbol" panose="05050102010706020507" pitchFamily="18" charset="2"/>
              </a:rPr>
              <a:t>Một số tính chất của quan hệ mở rộng</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a:sym typeface="Symbol" panose="05050102010706020507" pitchFamily="18" charset="2"/>
              </a:rPr>
              <a:t> </a:t>
            </a:r>
            <a:r>
              <a:rPr lang="en-US" sz="2000" smtClean="0">
                <a:sym typeface="Symbol" panose="05050102010706020507" pitchFamily="18" charset="2"/>
              </a:rPr>
              <a:t>BCA  R</a:t>
            </a:r>
            <a:r>
              <a:rPr lang="en-US" sz="2000" baseline="-25000" smtClean="0">
                <a:sym typeface="Symbol" panose="05050102010706020507" pitchFamily="18" charset="2"/>
              </a:rPr>
              <a:t>B</a:t>
            </a:r>
            <a:r>
              <a:rPr lang="en-US" sz="2000" smtClean="0">
                <a:sym typeface="Symbol" panose="05050102010706020507" pitchFamily="18" charset="2"/>
              </a:rPr>
              <a:t>R</a:t>
            </a:r>
            <a:r>
              <a:rPr lang="en-US" sz="2000" baseline="-25000" smtClean="0">
                <a:sym typeface="Symbol" panose="05050102010706020507" pitchFamily="18" charset="2"/>
              </a:rPr>
              <a:t>C</a:t>
            </a:r>
            <a:r>
              <a:rPr lang="en-US" sz="2000" smtClean="0">
                <a:sym typeface="Symbol" panose="05050102010706020507" pitchFamily="18" charset="2"/>
              </a:rPr>
              <a:t>: đơn giản/lớn hơn</a:t>
            </a:r>
          </a:p>
          <a:p>
            <a:pPr marL="548640" lvl="1" indent="-342900" algn="just" eaLnBrk="1" hangingPunct="1">
              <a:spcBef>
                <a:spcPts val="0"/>
              </a:spcBef>
              <a:buClr>
                <a:schemeClr val="tx2"/>
              </a:buClr>
              <a:buSzPct val="110000"/>
              <a:buFont typeface="Wingdings" panose="05000000000000000000" pitchFamily="2" charset="2"/>
              <a:buChar char="§"/>
              <a:defRPr/>
            </a:pPr>
            <a:r>
              <a:rPr lang="en-US" sz="2000" b="1" smtClean="0">
                <a:solidFill>
                  <a:srgbClr val="D60093"/>
                </a:solidFill>
                <a:sym typeface="Symbol" panose="05050102010706020507" pitchFamily="18" charset="2"/>
              </a:rPr>
              <a:t>(U, R) với R là quan hệ tương đương</a:t>
            </a:r>
            <a:endParaRPr lang="en-US" sz="2000" b="1" dirty="0" smtClean="0">
              <a:solidFill>
                <a:srgbClr val="D60093"/>
              </a:solidFill>
              <a:sym typeface="Symbol"/>
            </a:endParaRPr>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a:p>
          <a:p>
            <a:pPr marL="548640" lvl="1" indent="-342900" algn="just" eaLnBrk="1" hangingPunct="1">
              <a:spcBef>
                <a:spcPts val="0"/>
              </a:spcBef>
              <a:buClr>
                <a:schemeClr val="tx2"/>
              </a:buClr>
              <a:buSzPct val="110000"/>
              <a:buFont typeface="Wingdings" panose="05000000000000000000" pitchFamily="2" charset="2"/>
              <a:buChar char="§"/>
              <a:defRPr/>
            </a:pPr>
            <a:endParaRPr lang="en-US" sz="2000" dirty="0" smtClean="0"/>
          </a:p>
          <a:p>
            <a:pPr marL="548640" algn="just" eaLnBrk="1" hangingPunct="1">
              <a:buSzPct val="110000"/>
              <a:buFont typeface="Wingdings" panose="05000000000000000000" pitchFamily="2" charset="2"/>
              <a:buChar char="§"/>
              <a:defRPr/>
            </a:pPr>
            <a:endParaRPr lang="en-US" sz="2000" dirty="0" smtClean="0"/>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4012798-DFD9-4B78-922B-2A7C24423818}" type="slidenum">
              <a:rPr lang="en-US" altLang="en-US" sz="1000" smtClean="0"/>
              <a:pPr>
                <a:spcBef>
                  <a:spcPct val="0"/>
                </a:spcBef>
                <a:buClrTx/>
                <a:buSzTx/>
                <a:buFontTx/>
                <a:buNone/>
              </a:pPr>
              <a:t>8</a:t>
            </a:fld>
            <a:endParaRPr lang="en-US" altLang="en-US" sz="1000" smtClean="0"/>
          </a:p>
        </p:txBody>
      </p:sp>
      <p:pic>
        <p:nvPicPr>
          <p:cNvPr id="389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3703638"/>
            <a:ext cx="283845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838200"/>
            <a:ext cx="2838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243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8229600" cy="655638"/>
          </a:xfrm>
        </p:spPr>
        <p:txBody>
          <a:bodyPr/>
          <a:lstStyle/>
          <a:p>
            <a:pPr eaLnBrk="1" hangingPunct="1"/>
            <a:r>
              <a:rPr lang="en-US" altLang="en-US" sz="3000" smtClean="0">
                <a:solidFill>
                  <a:srgbClr val="C00000"/>
                </a:solidFill>
              </a:rPr>
              <a:t>Ví dụ tập xấp xỉ, lớp không phân biệt được</a:t>
            </a:r>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4A915DD-35B4-4FEE-A6C7-C49DDC30747D}" type="slidenum">
              <a:rPr lang="en-US" altLang="en-US" sz="1000" smtClean="0"/>
              <a:pPr>
                <a:spcBef>
                  <a:spcPct val="0"/>
                </a:spcBef>
                <a:buClrTx/>
                <a:buSzTx/>
                <a:buFontTx/>
                <a:buNone/>
              </a:pPr>
              <a:t>9</a:t>
            </a:fld>
            <a:endParaRPr lang="en-US" altLang="en-US" sz="1000" smtClean="0"/>
          </a:p>
        </p:txBody>
      </p:sp>
      <p:sp>
        <p:nvSpPr>
          <p:cNvPr id="11" name="Text Box 3"/>
          <p:cNvSpPr txBox="1">
            <a:spLocks noChangeArrowheads="1"/>
          </p:cNvSpPr>
          <p:nvPr/>
        </p:nvSpPr>
        <p:spPr bwMode="auto">
          <a:xfrm>
            <a:off x="1143000" y="5257800"/>
            <a:ext cx="3636963" cy="1538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i="1" u="sng">
                <a:solidFill>
                  <a:srgbClr val="CC3300"/>
                </a:solidFill>
                <a:latin typeface="Times New Roman" panose="02020603050405020304" pitchFamily="18" charset="0"/>
                <a:ea typeface="ＭＳ Ｐゴシック" panose="020B0600070205080204" pitchFamily="34" charset="-128"/>
              </a:defRPr>
            </a:lvl1pPr>
            <a:lvl2pPr marL="742950" indent="-285750" eaLnBrk="0" hangingPunct="0">
              <a:defRPr kumimoji="1" sz="3200" i="1" u="sng">
                <a:solidFill>
                  <a:srgbClr val="CC3300"/>
                </a:solidFill>
                <a:latin typeface="Times New Roman" panose="02020603050405020304" pitchFamily="18" charset="0"/>
                <a:ea typeface="ＭＳ Ｐゴシック" panose="020B0600070205080204" pitchFamily="34" charset="-128"/>
              </a:defRPr>
            </a:lvl2pPr>
            <a:lvl3pPr marL="11430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3pPr>
            <a:lvl4pPr marL="16002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4pPr>
            <a:lvl5pPr marL="20574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50000"/>
              </a:spcBef>
              <a:defRPr/>
            </a:pPr>
            <a:r>
              <a:rPr lang="en-US" altLang="ja-JP" sz="2000" i="0" u="none" smtClean="0">
                <a:solidFill>
                  <a:schemeClr val="tx1"/>
                </a:solidFill>
              </a:rPr>
              <a:t> </a:t>
            </a:r>
            <a:r>
              <a:rPr lang="en-US" altLang="ja-JP" sz="2000" u="none" smtClean="0">
                <a:solidFill>
                  <a:schemeClr val="tx1"/>
                </a:solidFill>
                <a:latin typeface="+mn-lt"/>
              </a:rPr>
              <a:t>X1</a:t>
            </a:r>
            <a:r>
              <a:rPr lang="en-US" altLang="ja-JP" sz="2000" i="0" u="none" smtClean="0">
                <a:solidFill>
                  <a:schemeClr val="tx1"/>
                </a:solidFill>
                <a:latin typeface="+mn-lt"/>
              </a:rPr>
              <a:t> = {u | Flu(u) = yes}</a:t>
            </a:r>
          </a:p>
          <a:p>
            <a:pPr eaLnBrk="1" hangingPunct="1">
              <a:lnSpc>
                <a:spcPct val="80000"/>
              </a:lnSpc>
              <a:spcBef>
                <a:spcPct val="50000"/>
              </a:spcBef>
              <a:defRPr/>
            </a:pPr>
            <a:r>
              <a:rPr lang="en-US" altLang="ja-JP" sz="2000" i="0" u="none" smtClean="0">
                <a:solidFill>
                  <a:schemeClr val="tx1"/>
                </a:solidFill>
                <a:latin typeface="+mn-lt"/>
              </a:rPr>
              <a:t>      = </a:t>
            </a:r>
            <a:r>
              <a:rPr lang="en-US" altLang="ja-JP" sz="2000" u="none" smtClean="0">
                <a:solidFill>
                  <a:schemeClr val="tx1"/>
                </a:solidFill>
                <a:latin typeface="+mn-lt"/>
              </a:rPr>
              <a:t>{u2, u3, u6, u7}</a:t>
            </a:r>
          </a:p>
          <a:p>
            <a:pPr eaLnBrk="1" hangingPunct="1">
              <a:lnSpc>
                <a:spcPct val="60000"/>
              </a:lnSpc>
              <a:spcBef>
                <a:spcPct val="50000"/>
              </a:spcBef>
              <a:defRPr/>
            </a:pPr>
            <a:r>
              <a:rPr lang="en-US" altLang="ja-JP" sz="2000" i="0" u="none" smtClean="0">
                <a:solidFill>
                  <a:schemeClr val="tx1"/>
                </a:solidFill>
                <a:latin typeface="+mn-lt"/>
              </a:rPr>
              <a:t> </a:t>
            </a:r>
            <a:r>
              <a:rPr lang="en-US" altLang="ja-JP" sz="2000" smtClean="0">
                <a:solidFill>
                  <a:schemeClr val="tx1"/>
                </a:solidFill>
                <a:latin typeface="+mn-lt"/>
              </a:rPr>
              <a:t>R</a:t>
            </a:r>
            <a:r>
              <a:rPr lang="en-US" altLang="ja-JP" sz="2000" u="none" smtClean="0">
                <a:solidFill>
                  <a:schemeClr val="tx1"/>
                </a:solidFill>
                <a:latin typeface="+mn-lt"/>
              </a:rPr>
              <a:t>X1 = {u2, u3}</a:t>
            </a:r>
            <a:endParaRPr lang="en-US" altLang="ja-JP" sz="2000" i="0" u="none" smtClean="0">
              <a:solidFill>
                <a:schemeClr val="tx1"/>
              </a:solidFill>
              <a:latin typeface="+mn-lt"/>
            </a:endParaRPr>
          </a:p>
          <a:p>
            <a:pPr eaLnBrk="1" hangingPunct="1">
              <a:spcBef>
                <a:spcPct val="50000"/>
              </a:spcBef>
              <a:defRPr/>
            </a:pPr>
            <a:r>
              <a:rPr lang="en-US" altLang="ja-JP" sz="2000" i="0" u="none" smtClean="0">
                <a:solidFill>
                  <a:schemeClr val="tx1"/>
                </a:solidFill>
                <a:latin typeface="+mn-lt"/>
              </a:rPr>
              <a:t>         = </a:t>
            </a:r>
            <a:r>
              <a:rPr lang="en-US" altLang="ja-JP" sz="2000" u="none" smtClean="0">
                <a:solidFill>
                  <a:schemeClr val="tx1"/>
                </a:solidFill>
                <a:latin typeface="+mn-lt"/>
              </a:rPr>
              <a:t>{u2, u3, u6, u7, </a:t>
            </a:r>
            <a:r>
              <a:rPr lang="en-US" altLang="ja-JP" sz="2000" b="1" u="none" smtClean="0">
                <a:solidFill>
                  <a:schemeClr val="tx1"/>
                </a:solidFill>
                <a:latin typeface="+mn-lt"/>
              </a:rPr>
              <a:t>u8, u5</a:t>
            </a:r>
            <a:r>
              <a:rPr lang="en-US" altLang="ja-JP" sz="2000" u="none" smtClean="0">
                <a:solidFill>
                  <a:schemeClr val="tx1"/>
                </a:solidFill>
                <a:latin typeface="+mn-lt"/>
              </a:rPr>
              <a:t>}</a:t>
            </a:r>
          </a:p>
        </p:txBody>
      </p:sp>
      <p:sp>
        <p:nvSpPr>
          <p:cNvPr id="12" name="Rectangle 4"/>
          <p:cNvSpPr>
            <a:spLocks noChangeArrowheads="1"/>
          </p:cNvSpPr>
          <p:nvPr/>
        </p:nvSpPr>
        <p:spPr bwMode="auto">
          <a:xfrm>
            <a:off x="4800600" y="5210175"/>
            <a:ext cx="3886200" cy="149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i="1" u="sng">
                <a:solidFill>
                  <a:srgbClr val="CC3300"/>
                </a:solidFill>
                <a:latin typeface="Times New Roman" panose="02020603050405020304" pitchFamily="18" charset="0"/>
                <a:ea typeface="ＭＳ Ｐゴシック" panose="020B0600070205080204" pitchFamily="34" charset="-128"/>
              </a:defRPr>
            </a:lvl1pPr>
            <a:lvl2pPr marL="742950" indent="-285750" eaLnBrk="0" hangingPunct="0">
              <a:defRPr kumimoji="1" sz="3200" i="1" u="sng">
                <a:solidFill>
                  <a:srgbClr val="CC3300"/>
                </a:solidFill>
                <a:latin typeface="Times New Roman" panose="02020603050405020304" pitchFamily="18" charset="0"/>
                <a:ea typeface="ＭＳ Ｐゴシック" panose="020B0600070205080204" pitchFamily="34" charset="-128"/>
              </a:defRPr>
            </a:lvl2pPr>
            <a:lvl3pPr marL="11430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3pPr>
            <a:lvl4pPr marL="16002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4pPr>
            <a:lvl5pPr marL="20574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50000"/>
              </a:spcBef>
              <a:defRPr/>
            </a:pPr>
            <a:r>
              <a:rPr lang="en-US" altLang="ja-JP" sz="2000" u="none" smtClean="0">
                <a:solidFill>
                  <a:schemeClr val="tx1"/>
                </a:solidFill>
                <a:latin typeface="+mn-lt"/>
              </a:rPr>
              <a:t>X2</a:t>
            </a:r>
            <a:r>
              <a:rPr lang="en-US" altLang="ja-JP" sz="2000" i="0" u="none" smtClean="0">
                <a:solidFill>
                  <a:schemeClr val="tx1"/>
                </a:solidFill>
                <a:latin typeface="+mn-lt"/>
              </a:rPr>
              <a:t> = {u | Flu(u) = no}</a:t>
            </a:r>
          </a:p>
          <a:p>
            <a:pPr eaLnBrk="1" hangingPunct="1">
              <a:lnSpc>
                <a:spcPct val="80000"/>
              </a:lnSpc>
              <a:spcBef>
                <a:spcPct val="50000"/>
              </a:spcBef>
              <a:defRPr/>
            </a:pPr>
            <a:r>
              <a:rPr lang="en-US" altLang="ja-JP" sz="2000" i="0" u="none" smtClean="0">
                <a:solidFill>
                  <a:schemeClr val="tx1"/>
                </a:solidFill>
                <a:latin typeface="+mn-lt"/>
              </a:rPr>
              <a:t>     = </a:t>
            </a:r>
            <a:r>
              <a:rPr lang="en-US" altLang="ja-JP" sz="2000" u="none" smtClean="0">
                <a:solidFill>
                  <a:schemeClr val="tx1"/>
                </a:solidFill>
                <a:latin typeface="+mn-lt"/>
              </a:rPr>
              <a:t>{u1, u4, u5, u8}</a:t>
            </a:r>
          </a:p>
          <a:p>
            <a:pPr eaLnBrk="1" hangingPunct="1">
              <a:lnSpc>
                <a:spcPct val="80000"/>
              </a:lnSpc>
              <a:spcBef>
                <a:spcPct val="50000"/>
              </a:spcBef>
              <a:defRPr/>
            </a:pPr>
            <a:r>
              <a:rPr lang="en-US" altLang="ja-JP" sz="2000" i="0" u="none" smtClean="0">
                <a:solidFill>
                  <a:schemeClr val="tx1"/>
                </a:solidFill>
                <a:latin typeface="+mn-lt"/>
              </a:rPr>
              <a:t> </a:t>
            </a:r>
            <a:r>
              <a:rPr lang="en-US" altLang="ja-JP" sz="2000" smtClean="0">
                <a:solidFill>
                  <a:schemeClr val="tx1"/>
                </a:solidFill>
                <a:latin typeface="+mn-lt"/>
              </a:rPr>
              <a:t>R</a:t>
            </a:r>
            <a:r>
              <a:rPr lang="en-US" altLang="ja-JP" sz="2000" u="none" smtClean="0">
                <a:solidFill>
                  <a:schemeClr val="tx1"/>
                </a:solidFill>
                <a:latin typeface="+mn-lt"/>
              </a:rPr>
              <a:t>X2</a:t>
            </a:r>
            <a:r>
              <a:rPr lang="en-US" altLang="ja-JP" sz="2000" i="0" u="none" smtClean="0">
                <a:solidFill>
                  <a:schemeClr val="tx1"/>
                </a:solidFill>
                <a:latin typeface="+mn-lt"/>
              </a:rPr>
              <a:t> = </a:t>
            </a:r>
            <a:r>
              <a:rPr lang="en-US" altLang="ja-JP" sz="2000" u="none" smtClean="0">
                <a:solidFill>
                  <a:schemeClr val="tx1"/>
                </a:solidFill>
                <a:latin typeface="+mn-lt"/>
              </a:rPr>
              <a:t>{u1, u4}</a:t>
            </a:r>
            <a:endParaRPr lang="en-US" altLang="ja-JP" sz="2000" i="0" u="none" smtClean="0">
              <a:solidFill>
                <a:schemeClr val="tx1"/>
              </a:solidFill>
              <a:latin typeface="+mn-lt"/>
            </a:endParaRPr>
          </a:p>
          <a:p>
            <a:pPr eaLnBrk="1" hangingPunct="1">
              <a:spcBef>
                <a:spcPts val="500"/>
              </a:spcBef>
              <a:defRPr/>
            </a:pPr>
            <a:r>
              <a:rPr lang="en-US" altLang="ja-JP" sz="2000" u="none" smtClean="0">
                <a:solidFill>
                  <a:schemeClr val="tx1"/>
                </a:solidFill>
                <a:latin typeface="+mn-lt"/>
              </a:rPr>
              <a:t>         = {u1, u4, u5, u8, </a:t>
            </a:r>
            <a:r>
              <a:rPr lang="en-US" altLang="ja-JP" sz="2000" b="1" u="none" smtClean="0">
                <a:solidFill>
                  <a:schemeClr val="tx1"/>
                </a:solidFill>
                <a:latin typeface="+mn-lt"/>
              </a:rPr>
              <a:t>u7, u6</a:t>
            </a:r>
            <a:r>
              <a:rPr lang="en-US" altLang="ja-JP" sz="2000" u="none" smtClean="0">
                <a:solidFill>
                  <a:schemeClr val="tx1"/>
                </a:solidFill>
                <a:latin typeface="+mn-lt"/>
              </a:rPr>
              <a:t>}</a:t>
            </a:r>
          </a:p>
        </p:txBody>
      </p:sp>
      <p:sp>
        <p:nvSpPr>
          <p:cNvPr id="14" name="Text Box 9"/>
          <p:cNvSpPr txBox="1">
            <a:spLocks noChangeArrowheads="1"/>
          </p:cNvSpPr>
          <p:nvPr/>
        </p:nvSpPr>
        <p:spPr bwMode="auto">
          <a:xfrm>
            <a:off x="4246563" y="1219200"/>
            <a:ext cx="4613275" cy="1477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i="1" u="sng">
                <a:solidFill>
                  <a:srgbClr val="CC3300"/>
                </a:solidFill>
                <a:latin typeface="Times New Roman" panose="02020603050405020304" pitchFamily="18" charset="0"/>
                <a:ea typeface="ＭＳ Ｐゴシック" panose="020B0600070205080204" pitchFamily="34" charset="-128"/>
              </a:defRPr>
            </a:lvl1pPr>
            <a:lvl2pPr marL="742950" indent="-285750" eaLnBrk="0" hangingPunct="0">
              <a:defRPr kumimoji="1" sz="3200" i="1" u="sng">
                <a:solidFill>
                  <a:srgbClr val="CC3300"/>
                </a:solidFill>
                <a:latin typeface="Times New Roman" panose="02020603050405020304" pitchFamily="18" charset="0"/>
                <a:ea typeface="ＭＳ Ｐゴシック" panose="020B0600070205080204" pitchFamily="34" charset="-128"/>
              </a:defRPr>
            </a:lvl2pPr>
            <a:lvl3pPr marL="11430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3pPr>
            <a:lvl4pPr marL="16002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4pPr>
            <a:lvl5pPr marL="2057400" indent="-228600" eaLnBrk="0" hangingPunct="0">
              <a:defRPr kumimoji="1" sz="3200" i="1" u="sng">
                <a:solidFill>
                  <a:srgbClr val="CC3300"/>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3200" i="1" u="sng">
                <a:solidFill>
                  <a:srgbClr val="CC3300"/>
                </a:solidFill>
                <a:latin typeface="Times New Roman" panose="02020603050405020304" pitchFamily="18" charset="0"/>
                <a:ea typeface="ＭＳ Ｐゴシック" panose="020B0600070205080204" pitchFamily="34" charset="-128"/>
              </a:defRPr>
            </a:lvl9pPr>
          </a:lstStyle>
          <a:p>
            <a:pPr eaLnBrk="1" hangingPunct="1">
              <a:spcBef>
                <a:spcPct val="50000"/>
              </a:spcBef>
              <a:defRPr/>
            </a:pPr>
            <a:r>
              <a:rPr lang="en-US" altLang="ja-JP" sz="2000" i="0" u="none" smtClean="0">
                <a:solidFill>
                  <a:schemeClr val="tx1"/>
                </a:solidFill>
                <a:latin typeface="+mn-lt"/>
              </a:rPr>
              <a:t>Các lớp không phân biệt (lớp tương đương) được theo </a:t>
            </a:r>
            <a:br>
              <a:rPr lang="en-US" altLang="ja-JP" sz="2000" i="0" u="none" smtClean="0">
                <a:solidFill>
                  <a:schemeClr val="tx1"/>
                </a:solidFill>
                <a:latin typeface="+mn-lt"/>
              </a:rPr>
            </a:br>
            <a:r>
              <a:rPr lang="en-US" altLang="ja-JP" sz="2000" u="none" smtClean="0">
                <a:solidFill>
                  <a:schemeClr val="tx1"/>
                </a:solidFill>
                <a:latin typeface="+mn-lt"/>
              </a:rPr>
              <a:t>R</a:t>
            </a:r>
            <a:r>
              <a:rPr lang="en-US" altLang="ja-JP" sz="2000" i="0" u="none" smtClean="0">
                <a:solidFill>
                  <a:schemeClr val="tx1"/>
                </a:solidFill>
                <a:latin typeface="+mn-lt"/>
              </a:rPr>
              <a:t> </a:t>
            </a:r>
            <a:r>
              <a:rPr lang="en-US" altLang="ja-JP" sz="2000" u="none" baseline="-25000" smtClean="0">
                <a:solidFill>
                  <a:schemeClr val="tx1"/>
                </a:solidFill>
                <a:latin typeface="+mn-lt"/>
              </a:rPr>
              <a:t>{Headache, Temp.}</a:t>
            </a:r>
            <a:r>
              <a:rPr lang="en-US" altLang="ja-JP" sz="2000" i="0" u="none" smtClean="0">
                <a:solidFill>
                  <a:schemeClr val="tx1"/>
                </a:solidFill>
                <a:latin typeface="+mn-lt"/>
              </a:rPr>
              <a:t> là </a:t>
            </a:r>
          </a:p>
          <a:p>
            <a:pPr eaLnBrk="1" hangingPunct="1">
              <a:spcBef>
                <a:spcPct val="50000"/>
              </a:spcBef>
              <a:defRPr/>
            </a:pPr>
            <a:r>
              <a:rPr lang="en-US" altLang="ja-JP" sz="2000" u="none" smtClean="0">
                <a:solidFill>
                  <a:schemeClr val="tx1"/>
                </a:solidFill>
                <a:latin typeface="+mn-lt"/>
              </a:rPr>
              <a:t>{u1}, {u2}, {u3}, {u4}, {u5, u7}, {u6, u8}.</a:t>
            </a:r>
          </a:p>
        </p:txBody>
      </p:sp>
      <p:pic>
        <p:nvPicPr>
          <p:cNvPr id="399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0"/>
            <a:ext cx="388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24200"/>
            <a:ext cx="42672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Rectangle 2"/>
          <p:cNvSpPr>
            <a:spLocks noChangeArrowheads="1"/>
          </p:cNvSpPr>
          <p:nvPr/>
        </p:nvSpPr>
        <p:spPr bwMode="auto">
          <a:xfrm>
            <a:off x="3429000" y="762000"/>
            <a:ext cx="609600" cy="2286000"/>
          </a:xfrm>
          <a:prstGeom prst="rect">
            <a:avLst/>
          </a:prstGeom>
          <a:noFill/>
          <a:ln w="4445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graphicFrame>
        <p:nvGraphicFramePr>
          <p:cNvPr id="39946" name="Object 0"/>
          <p:cNvGraphicFramePr>
            <a:graphicFrameLocks noChangeAspect="1"/>
          </p:cNvGraphicFramePr>
          <p:nvPr/>
        </p:nvGraphicFramePr>
        <p:xfrm>
          <a:off x="1260475" y="6370638"/>
          <a:ext cx="533400" cy="357187"/>
        </p:xfrm>
        <a:graphic>
          <a:graphicData uri="http://schemas.openxmlformats.org/presentationml/2006/ole">
            <mc:AlternateContent xmlns:mc="http://schemas.openxmlformats.org/markup-compatibility/2006">
              <mc:Choice xmlns:v="urn:schemas-microsoft-com:vml" Requires="v">
                <p:oleObj spid="_x0000_s69642" name="数式" r:id="rId5" imgW="317225" imgH="203024" progId="Equation.3">
                  <p:embed/>
                </p:oleObj>
              </mc:Choice>
              <mc:Fallback>
                <p:oleObj name="数式" r:id="rId5" imgW="317225"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6370638"/>
                        <a:ext cx="5334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1"/>
          <p:cNvGraphicFramePr>
            <a:graphicFrameLocks noChangeAspect="1"/>
          </p:cNvGraphicFramePr>
          <p:nvPr/>
        </p:nvGraphicFramePr>
        <p:xfrm>
          <a:off x="4945063" y="6324600"/>
          <a:ext cx="511175" cy="371475"/>
        </p:xfrm>
        <a:graphic>
          <a:graphicData uri="http://schemas.openxmlformats.org/presentationml/2006/ole">
            <mc:AlternateContent xmlns:mc="http://schemas.openxmlformats.org/markup-compatibility/2006">
              <mc:Choice xmlns:v="urn:schemas-microsoft-com:vml" Requires="v">
                <p:oleObj spid="_x0000_s69643" name="数式" r:id="rId7" imgW="317225" imgH="203024" progId="Equation.3">
                  <p:embed/>
                </p:oleObj>
              </mc:Choice>
              <mc:Fallback>
                <p:oleObj name="数式" r:id="rId7" imgW="317225"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5063" y="6324600"/>
                        <a:ext cx="5111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8" name="Oval 5"/>
          <p:cNvSpPr>
            <a:spLocks noChangeArrowheads="1"/>
          </p:cNvSpPr>
          <p:nvPr/>
        </p:nvSpPr>
        <p:spPr bwMode="auto">
          <a:xfrm>
            <a:off x="2590800" y="3581400"/>
            <a:ext cx="1066800" cy="1219200"/>
          </a:xfrm>
          <a:prstGeom prst="ellipse">
            <a:avLst/>
          </a:prstGeom>
          <a:noFill/>
          <a:ln w="38100" algn="ctr">
            <a:solidFill>
              <a:srgbClr val="0E00C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sp>
        <p:nvSpPr>
          <p:cNvPr id="39949" name="Oval 17"/>
          <p:cNvSpPr>
            <a:spLocks noChangeArrowheads="1"/>
          </p:cNvSpPr>
          <p:nvPr/>
        </p:nvSpPr>
        <p:spPr bwMode="auto">
          <a:xfrm>
            <a:off x="5562600" y="3562350"/>
            <a:ext cx="1066800" cy="1219200"/>
          </a:xfrm>
          <a:prstGeom prst="ellipse">
            <a:avLst/>
          </a:prstGeom>
          <a:noFill/>
          <a:ln w="38100" algn="ctr">
            <a:solidFill>
              <a:srgbClr val="D60093"/>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p>
        </p:txBody>
      </p:sp>
      <p:sp>
        <p:nvSpPr>
          <p:cNvPr id="39950" name="Oval 18"/>
          <p:cNvSpPr>
            <a:spLocks noChangeArrowheads="1"/>
          </p:cNvSpPr>
          <p:nvPr/>
        </p:nvSpPr>
        <p:spPr bwMode="auto">
          <a:xfrm>
            <a:off x="2514600" y="3124200"/>
            <a:ext cx="3200400" cy="1960563"/>
          </a:xfrm>
          <a:prstGeom prst="ellipse">
            <a:avLst/>
          </a:prstGeom>
          <a:noFill/>
          <a:ln w="38100" algn="ctr">
            <a:solidFill>
              <a:srgbClr val="0E00C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solidFill>
                <a:srgbClr val="D60093"/>
              </a:solidFill>
            </a:endParaRPr>
          </a:p>
        </p:txBody>
      </p:sp>
      <p:sp>
        <p:nvSpPr>
          <p:cNvPr id="39951" name="Oval 19"/>
          <p:cNvSpPr>
            <a:spLocks noChangeArrowheads="1"/>
          </p:cNvSpPr>
          <p:nvPr/>
        </p:nvSpPr>
        <p:spPr bwMode="auto">
          <a:xfrm>
            <a:off x="3581400" y="3048000"/>
            <a:ext cx="3276600" cy="1960563"/>
          </a:xfrm>
          <a:prstGeom prst="ellipse">
            <a:avLst/>
          </a:prstGeom>
          <a:noFill/>
          <a:ln w="381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1"/>
              </a:buClr>
              <a:buSzPct val="70000"/>
              <a:buFont typeface="Wingdings" panose="05000000000000000000" pitchFamily="2" charset="2"/>
              <a:buNone/>
            </a:pPr>
            <a:endParaRPr lang="en-US" altLang="en-US">
              <a:solidFill>
                <a:srgbClr val="D60093"/>
              </a:solidFill>
            </a:endParaRPr>
          </a:p>
        </p:txBody>
      </p:sp>
    </p:spTree>
    <p:extLst>
      <p:ext uri="{BB962C8B-B14F-4D97-AF65-F5344CB8AC3E}">
        <p14:creationId xmlns:p14="http://schemas.microsoft.com/office/powerpoint/2010/main" val="1851440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lnDef>
    <a:txDef>
      <a:spPr bwMode="auto">
        <a:blipFill rotWithShape="0">
          <a:blip xmlns:r="http://schemas.openxmlformats.org/officeDocument/2006/relationships" r:embed="rId1"/>
          <a:stretch>
            <a:fillRect l="-587" t="-1296" b="-14903"/>
          </a:stretch>
        </a:blipFill>
        <a:ln>
          <a:noFill/>
        </a:ln>
        <a:extLst>
          <a:ext uri="{91240B29-F687-4F45-9708-019B960494DF}">
            <a14:hiddenLine xmlns:a14="http://schemas.microsoft.com/office/drawing/2010/main" w="9525">
              <a:solidFill>
                <a:srgbClr val="000000"/>
              </a:solidFill>
              <a:miter lim="800000"/>
              <a:headEnd/>
              <a:tailEnd/>
            </a14:hiddenLine>
          </a:ext>
        </a:extLst>
      </a:spPr>
      <a:bodyPr/>
      <a:lstStyle>
        <a:defPPr>
          <a:defRPr>
            <a:noFill/>
          </a:defRPr>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8075</TotalTime>
  <Words>4490</Words>
  <Application>Microsoft Office PowerPoint</Application>
  <PresentationFormat>On-screen Show (4:3)</PresentationFormat>
  <Paragraphs>410</Paragraphs>
  <Slides>32</Slides>
  <Notes>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36" baseType="lpstr">
      <vt:lpstr>Network</vt:lpstr>
      <vt:lpstr>Bitmap Image</vt:lpstr>
      <vt:lpstr>数式</vt:lpstr>
      <vt:lpstr>Equation.3</vt:lpstr>
      <vt:lpstr>SEMINAR KHOA HỌC  TẬP MỜ-THÔ VÀ ỨNG DỤNG TRONG KHAI PHÁ DỮ LIỆU</vt:lpstr>
      <vt:lpstr>Nội dung</vt:lpstr>
      <vt:lpstr>1. Tập thô</vt:lpstr>
      <vt:lpstr>Tập thô: Nghiên cứu và ứng dụng</vt:lpstr>
      <vt:lpstr>Hệ thông tin</vt:lpstr>
      <vt:lpstr>Ngôn ngữ hỏi và tập mô tả được</vt:lpstr>
      <vt:lpstr>Tập không mô tả được “tập thô”</vt:lpstr>
      <vt:lpstr>Quan hệ không phân biệt được</vt:lpstr>
      <vt:lpstr>Ví dụ tập xấp xỉ, lớp không phân biệt được</vt:lpstr>
      <vt:lpstr>Không gian xấp xỉ</vt:lpstr>
      <vt:lpstr>Xấp xỉ theo quan hệ hai ngôi bất kỳ</vt:lpstr>
      <vt:lpstr>Định nghĩa hình thức</vt:lpstr>
      <vt:lpstr>Bảng quyết định</vt:lpstr>
      <vt:lpstr>Miền dương của tập thuộc tính</vt:lpstr>
      <vt:lpstr>Hệ thông tin đa trị</vt:lpstr>
      <vt:lpstr>Quan hệ dung sai trong hệ thông tin đa trị</vt:lpstr>
      <vt:lpstr>Ứng dụng tập thô trong khai phá dữ liệu</vt:lpstr>
      <vt:lpstr>Không gian xấp xỉ mờ</vt:lpstr>
      <vt:lpstr>2. Tập mờ</vt:lpstr>
      <vt:lpstr>Toán tử trên tập mờ</vt:lpstr>
      <vt:lpstr>Toán tử trên tập mờ</vt:lpstr>
      <vt:lpstr>Quan hệ dung sai (thứ lỗi)</vt:lpstr>
      <vt:lpstr>Tập mờ: nghiên cứu và một vài chủ đề</vt:lpstr>
      <vt:lpstr>Tính toán từ và tập mờ cấp k</vt:lpstr>
      <vt:lpstr>Tập mờ: ứng dụng</vt:lpstr>
      <vt:lpstr>Luật mờ trong tài chính</vt:lpstr>
      <vt:lpstr>Thuật toán phân cụm mờ FCM</vt:lpstr>
      <vt:lpstr>Một số vấn đề liên quan FCM</vt:lpstr>
      <vt:lpstr>Tập mờ trong khai phá luật kết hợp</vt:lpstr>
      <vt:lpstr>Khai phá luật kết hợp mờ</vt:lpstr>
      <vt:lpstr>3. Tập mờ-thô</vt:lpstr>
      <vt:lpstr>Ứng dụng tập mờ-thô trong học máy</vt:lpstr>
    </vt:vector>
  </TitlesOfParts>
  <Company>CDiT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Web_Mining_C1-2010</dc:title>
  <dc:creator>Quang_Thuy Ha</dc:creator>
  <cp:lastModifiedBy>Admin</cp:lastModifiedBy>
  <cp:revision>842</cp:revision>
  <dcterms:created xsi:type="dcterms:W3CDTF">2004-10-29T08:02:43Z</dcterms:created>
  <dcterms:modified xsi:type="dcterms:W3CDTF">2020-04-07T01:19:13Z</dcterms:modified>
</cp:coreProperties>
</file>