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20104100" cy="15087600"/>
  <p:defaultTextStyle>
    <a:defPPr>
      <a:defRPr lang="en-US"/>
    </a:defPPr>
    <a:lvl1pPr marL="0" algn="l" defTabSz="997885" rtl="0" eaLnBrk="1" latinLnBrk="0" hangingPunct="1">
      <a:defRPr sz="3900" kern="1200">
        <a:solidFill>
          <a:schemeClr val="tx1"/>
        </a:solidFill>
        <a:latin typeface="+mn-lt"/>
        <a:ea typeface="+mn-ea"/>
        <a:cs typeface="+mn-cs"/>
      </a:defRPr>
    </a:lvl1pPr>
    <a:lvl2pPr marL="997885" algn="l" defTabSz="997885" rtl="0" eaLnBrk="1" latinLnBrk="0" hangingPunct="1">
      <a:defRPr sz="3900" kern="1200">
        <a:solidFill>
          <a:schemeClr val="tx1"/>
        </a:solidFill>
        <a:latin typeface="+mn-lt"/>
        <a:ea typeface="+mn-ea"/>
        <a:cs typeface="+mn-cs"/>
      </a:defRPr>
    </a:lvl2pPr>
    <a:lvl3pPr marL="1995769" algn="l" defTabSz="997885" rtl="0" eaLnBrk="1" latinLnBrk="0" hangingPunct="1">
      <a:defRPr sz="3900" kern="1200">
        <a:solidFill>
          <a:schemeClr val="tx1"/>
        </a:solidFill>
        <a:latin typeface="+mn-lt"/>
        <a:ea typeface="+mn-ea"/>
        <a:cs typeface="+mn-cs"/>
      </a:defRPr>
    </a:lvl3pPr>
    <a:lvl4pPr marL="2993654" algn="l" defTabSz="997885" rtl="0" eaLnBrk="1" latinLnBrk="0" hangingPunct="1">
      <a:defRPr sz="3900" kern="1200">
        <a:solidFill>
          <a:schemeClr val="tx1"/>
        </a:solidFill>
        <a:latin typeface="+mn-lt"/>
        <a:ea typeface="+mn-ea"/>
        <a:cs typeface="+mn-cs"/>
      </a:defRPr>
    </a:lvl4pPr>
    <a:lvl5pPr marL="3991539" algn="l" defTabSz="997885" rtl="0" eaLnBrk="1" latinLnBrk="0" hangingPunct="1">
      <a:defRPr sz="3900" kern="1200">
        <a:solidFill>
          <a:schemeClr val="tx1"/>
        </a:solidFill>
        <a:latin typeface="+mn-lt"/>
        <a:ea typeface="+mn-ea"/>
        <a:cs typeface="+mn-cs"/>
      </a:defRPr>
    </a:lvl5pPr>
    <a:lvl6pPr marL="4989424" algn="l" defTabSz="997885" rtl="0" eaLnBrk="1" latinLnBrk="0" hangingPunct="1">
      <a:defRPr sz="3900" kern="1200">
        <a:solidFill>
          <a:schemeClr val="tx1"/>
        </a:solidFill>
        <a:latin typeface="+mn-lt"/>
        <a:ea typeface="+mn-ea"/>
        <a:cs typeface="+mn-cs"/>
      </a:defRPr>
    </a:lvl6pPr>
    <a:lvl7pPr marL="5987308" algn="l" defTabSz="997885" rtl="0" eaLnBrk="1" latinLnBrk="0" hangingPunct="1">
      <a:defRPr sz="3900" kern="1200">
        <a:solidFill>
          <a:schemeClr val="tx1"/>
        </a:solidFill>
        <a:latin typeface="+mn-lt"/>
        <a:ea typeface="+mn-ea"/>
        <a:cs typeface="+mn-cs"/>
      </a:defRPr>
    </a:lvl7pPr>
    <a:lvl8pPr marL="6985193" algn="l" defTabSz="997885" rtl="0" eaLnBrk="1" latinLnBrk="0" hangingPunct="1">
      <a:defRPr sz="3900" kern="1200">
        <a:solidFill>
          <a:schemeClr val="tx1"/>
        </a:solidFill>
        <a:latin typeface="+mn-lt"/>
        <a:ea typeface="+mn-ea"/>
        <a:cs typeface="+mn-cs"/>
      </a:defRPr>
    </a:lvl8pPr>
    <a:lvl9pPr marL="7983078" algn="l" defTabSz="997885"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34">
          <p15:clr>
            <a:srgbClr val="A4A3A4"/>
          </p15:clr>
        </p15:guide>
        <p15:guide id="2" pos="276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03E"/>
    <a:srgbClr val="BD003A"/>
    <a:srgbClr val="4C566C"/>
    <a:srgbClr val="414042"/>
    <a:srgbClr val="B80012"/>
    <a:srgbClr val="666666"/>
    <a:srgbClr val="777877"/>
    <a:srgbClr val="B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9492" autoAdjust="0"/>
  </p:normalViewPr>
  <p:slideViewPr>
    <p:cSldViewPr>
      <p:cViewPr>
        <p:scale>
          <a:sx n="50" d="100"/>
          <a:sy n="50" d="100"/>
        </p:scale>
        <p:origin x="364" y="-2164"/>
      </p:cViewPr>
      <p:guideLst>
        <p:guide orient="horz" pos="20734"/>
        <p:guide pos="2764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91839" y="10204704"/>
            <a:ext cx="37307522" cy="10233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583680" y="18434304"/>
            <a:ext cx="307238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sz="half" idx="2"/>
          </p:nvPr>
        </p:nvSpPr>
        <p:spPr>
          <a:xfrm>
            <a:off x="2194560" y="7571232"/>
            <a:ext cx="19092673"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2603967" y="7571232"/>
            <a:ext cx="19092673"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2231380"/>
          </a:xfrm>
        </p:spPr>
        <p:txBody>
          <a:bodyPr lIns="0" tIns="0" rIns="0" bIns="0"/>
          <a:lstStyle>
            <a:lvl1pPr>
              <a:defRPr sz="14500" b="1">
                <a:solidFill>
                  <a:srgbClr val="4140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72471" y="2467087"/>
            <a:ext cx="40746253" cy="1023357"/>
          </a:xfrm>
          <a:prstGeom prst="rect">
            <a:avLst/>
          </a:prstGeom>
        </p:spPr>
        <p:txBody>
          <a:bodyPr wrap="square" lIns="0" tIns="0" rIns="0" bIns="0">
            <a:spAutoFit/>
          </a:bodyPr>
          <a:lstStyle>
            <a:lvl1pPr>
              <a:defRPr sz="6650" b="1">
                <a:solidFill>
                  <a:srgbClr val="414042"/>
                </a:solidFill>
                <a:latin typeface="Arial"/>
                <a:cs typeface="Arial"/>
              </a:defRPr>
            </a:lvl1pPr>
          </a:lstStyle>
          <a:p>
            <a:endParaRPr/>
          </a:p>
        </p:txBody>
      </p:sp>
      <p:sp>
        <p:nvSpPr>
          <p:cNvPr id="3" name="Holder 3"/>
          <p:cNvSpPr>
            <a:spLocks noGrp="1"/>
          </p:cNvSpPr>
          <p:nvPr>
            <p:ph type="body" idx="1"/>
          </p:nvPr>
        </p:nvSpPr>
        <p:spPr>
          <a:xfrm>
            <a:off x="2194560" y="7571232"/>
            <a:ext cx="3950208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923008" y="30614112"/>
            <a:ext cx="14045184" cy="60016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194561" y="30614112"/>
            <a:ext cx="10094976" cy="60016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3/30/2025</a:t>
            </a:fld>
            <a:endParaRPr lang="en-US"/>
          </a:p>
        </p:txBody>
      </p:sp>
      <p:sp>
        <p:nvSpPr>
          <p:cNvPr id="6" name="Holder 6"/>
          <p:cNvSpPr>
            <a:spLocks noGrp="1"/>
          </p:cNvSpPr>
          <p:nvPr>
            <p:ph type="sldNum" sz="quarter" idx="7"/>
          </p:nvPr>
        </p:nvSpPr>
        <p:spPr>
          <a:xfrm>
            <a:off x="31601667" y="30614112"/>
            <a:ext cx="10094976" cy="60016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bodyStyle>
    <p:otherStyle>
      <a:lvl1pPr marL="0">
        <a:defRPr>
          <a:latin typeface="+mn-lt"/>
          <a:ea typeface="+mn-ea"/>
          <a:cs typeface="+mn-cs"/>
        </a:defRPr>
      </a:lvl1pPr>
      <a:lvl2pPr marL="997885">
        <a:defRPr>
          <a:latin typeface="+mn-lt"/>
          <a:ea typeface="+mn-ea"/>
          <a:cs typeface="+mn-cs"/>
        </a:defRPr>
      </a:lvl2pPr>
      <a:lvl3pPr marL="1995769">
        <a:defRPr>
          <a:latin typeface="+mn-lt"/>
          <a:ea typeface="+mn-ea"/>
          <a:cs typeface="+mn-cs"/>
        </a:defRPr>
      </a:lvl3pPr>
      <a:lvl4pPr marL="2993654">
        <a:defRPr>
          <a:latin typeface="+mn-lt"/>
          <a:ea typeface="+mn-ea"/>
          <a:cs typeface="+mn-cs"/>
        </a:defRPr>
      </a:lvl4pPr>
      <a:lvl5pPr marL="3991539">
        <a:defRPr>
          <a:latin typeface="+mn-lt"/>
          <a:ea typeface="+mn-ea"/>
          <a:cs typeface="+mn-cs"/>
        </a:defRPr>
      </a:lvl5pPr>
      <a:lvl6pPr marL="4989424">
        <a:defRPr>
          <a:latin typeface="+mn-lt"/>
          <a:ea typeface="+mn-ea"/>
          <a:cs typeface="+mn-cs"/>
        </a:defRPr>
      </a:lvl6pPr>
      <a:lvl7pPr marL="5987308">
        <a:defRPr>
          <a:latin typeface="+mn-lt"/>
          <a:ea typeface="+mn-ea"/>
          <a:cs typeface="+mn-cs"/>
        </a:defRPr>
      </a:lvl7pPr>
      <a:lvl8pPr marL="6985193">
        <a:defRPr>
          <a:latin typeface="+mn-lt"/>
          <a:ea typeface="+mn-ea"/>
          <a:cs typeface="+mn-cs"/>
        </a:defRPr>
      </a:lvl8pPr>
      <a:lvl9pPr marL="798307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 name="Rectangle 57"/>
          <p:cNvSpPr/>
          <p:nvPr/>
        </p:nvSpPr>
        <p:spPr>
          <a:xfrm>
            <a:off x="152400" y="152400"/>
            <a:ext cx="43891200" cy="32918400"/>
          </a:xfrm>
          <a:prstGeom prst="rect">
            <a:avLst/>
          </a:prstGeom>
          <a:solidFill>
            <a:srgbClr val="666666"/>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59" name="object 6"/>
          <p:cNvSpPr/>
          <p:nvPr/>
        </p:nvSpPr>
        <p:spPr>
          <a:xfrm>
            <a:off x="1150557" y="29180445"/>
            <a:ext cx="41902649" cy="2907792"/>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rgbClr val="777877"/>
          </a:solidFill>
        </p:spPr>
        <p:txBody>
          <a:bodyPr wrap="square" lIns="0" tIns="0" rIns="0" bIns="0" rtlCol="0">
            <a:spAutoFit/>
          </a:bodyPr>
          <a:lstStyle/>
          <a:p>
            <a:endParaRPr/>
          </a:p>
        </p:txBody>
      </p:sp>
      <p:sp>
        <p:nvSpPr>
          <p:cNvPr id="60" name="object 2"/>
          <p:cNvSpPr txBox="1">
            <a:spLocks/>
          </p:cNvSpPr>
          <p:nvPr/>
        </p:nvSpPr>
        <p:spPr>
          <a:xfrm>
            <a:off x="1724871" y="2619486"/>
            <a:ext cx="40746253" cy="3847207"/>
          </a:xfrm>
          <a:prstGeom prst="rect">
            <a:avLst/>
          </a:prstGeom>
        </p:spPr>
        <p:txBody>
          <a:bodyPr vert="horz" wrap="square" lIns="0" tIns="0" rIns="0" bIns="0" rtlCol="0">
            <a:spAutoFit/>
          </a:bodyPr>
          <a:lstStyle>
            <a:lvl1pPr>
              <a:defRPr sz="14500" b="1">
                <a:solidFill>
                  <a:srgbClr val="414042"/>
                </a:solidFill>
                <a:latin typeface="Arial"/>
                <a:ea typeface="+mj-ea"/>
                <a:cs typeface="Arial"/>
              </a:defRPr>
            </a:lvl1pPr>
          </a:lstStyle>
          <a:p>
            <a:pPr defTabSz="914400"/>
            <a:r>
              <a:rPr lang="en-US" sz="9600" kern="0"/>
              <a:t>Development of an Artificial Backpropagation Neural Network for Classification of Irises </a:t>
            </a:r>
            <a:br>
              <a:rPr lang="en-US" sz="14400" kern="0"/>
            </a:br>
            <a:r>
              <a:rPr lang="en-US" sz="5000" b="0" kern="0" spc="-175"/>
              <a:t>Ruksana Kabealo, Dr. Golrokh Mirzaei </a:t>
            </a:r>
            <a:endParaRPr lang="en-US" sz="5000" kern="0" dirty="0"/>
          </a:p>
        </p:txBody>
      </p:sp>
      <p:sp>
        <p:nvSpPr>
          <p:cNvPr id="61" name="object 30"/>
          <p:cNvSpPr txBox="1"/>
          <p:nvPr/>
        </p:nvSpPr>
        <p:spPr>
          <a:xfrm>
            <a:off x="1724870" y="1927915"/>
            <a:ext cx="29974330" cy="769441"/>
          </a:xfrm>
          <a:prstGeom prst="rect">
            <a:avLst/>
          </a:prstGeom>
        </p:spPr>
        <p:txBody>
          <a:bodyPr vert="horz" wrap="square" lIns="0" tIns="0" rIns="0" bIns="0" rtlCol="0">
            <a:spAutoFit/>
          </a:bodyPr>
          <a:lstStyle/>
          <a:p>
            <a:pPr marL="27719">
              <a:lnSpc>
                <a:spcPts val="5969"/>
              </a:lnSpc>
            </a:pPr>
            <a:r>
              <a:rPr lang="en-US" sz="5000" spc="-76" dirty="0">
                <a:solidFill>
                  <a:srgbClr val="CD1445"/>
                </a:solidFill>
                <a:latin typeface="Arial"/>
                <a:cs typeface="Arial"/>
              </a:rPr>
              <a:t>The Ohio State University / College of Engineering / Department of Computer Science and Engineering </a:t>
            </a:r>
            <a:endParaRPr sz="5000" dirty="0">
              <a:latin typeface="Arial"/>
              <a:cs typeface="Arial"/>
            </a:endParaRPr>
          </a:p>
        </p:txBody>
      </p:sp>
      <p:sp>
        <p:nvSpPr>
          <p:cNvPr id="62" name="object 40"/>
          <p:cNvSpPr txBox="1"/>
          <p:nvPr/>
        </p:nvSpPr>
        <p:spPr>
          <a:xfrm>
            <a:off x="24094315" y="30078219"/>
            <a:ext cx="18020973" cy="940117"/>
          </a:xfrm>
          <a:prstGeom prst="rect">
            <a:avLst/>
          </a:prstGeom>
        </p:spPr>
        <p:txBody>
          <a:bodyPr vert="horz" wrap="square" lIns="0" tIns="0" rIns="0" bIns="0" rtlCol="0">
            <a:spAutoFit/>
          </a:bodyPr>
          <a:lstStyle/>
          <a:p>
            <a:pPr marL="27719" algn="r">
              <a:lnSpc>
                <a:spcPct val="120000"/>
              </a:lnSpc>
            </a:pPr>
            <a:r>
              <a:rPr lang="en-US" sz="5200" spc="11" dirty="0">
                <a:solidFill>
                  <a:schemeClr val="bg1"/>
                </a:solidFill>
                <a:latin typeface="Arial"/>
                <a:cs typeface="Arial"/>
              </a:rPr>
              <a:t>WEBSITE / URL</a:t>
            </a:r>
            <a:endParaRPr sz="5200" dirty="0">
              <a:solidFill>
                <a:schemeClr val="bg1"/>
              </a:solidFill>
              <a:latin typeface="Arial"/>
              <a:cs typeface="Arial"/>
            </a:endParaRPr>
          </a:p>
        </p:txBody>
      </p:sp>
      <p:pic>
        <p:nvPicPr>
          <p:cNvPr id="63" name="Picture 62" descr="TheOhioStateUniversity-1C-REV-Horiz-CMY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860" y="30050509"/>
            <a:ext cx="8224970" cy="1191491"/>
          </a:xfrm>
          <a:prstGeom prst="rect">
            <a:avLst/>
          </a:prstGeom>
        </p:spPr>
      </p:pic>
      <p:sp>
        <p:nvSpPr>
          <p:cNvPr id="35" name="Rectangle 34"/>
          <p:cNvSpPr/>
          <p:nvPr/>
        </p:nvSpPr>
        <p:spPr>
          <a:xfrm>
            <a:off x="0" y="0"/>
            <a:ext cx="43891200" cy="32918400"/>
          </a:xfrm>
          <a:prstGeom prst="rect">
            <a:avLst/>
          </a:prstGeom>
          <a:solidFill>
            <a:srgbClr val="666666"/>
          </a:solidFill>
          <a:effectLst/>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endParaRPr lang="en-US"/>
          </a:p>
        </p:txBody>
      </p:sp>
      <p:sp>
        <p:nvSpPr>
          <p:cNvPr id="64" name="Rectangle 63"/>
          <p:cNvSpPr/>
          <p:nvPr/>
        </p:nvSpPr>
        <p:spPr>
          <a:xfrm>
            <a:off x="783472" y="830646"/>
            <a:ext cx="42255331" cy="31255855"/>
          </a:xfrm>
          <a:prstGeom prst="rect">
            <a:avLst/>
          </a:prstGeom>
          <a:solidFill>
            <a:schemeClr val="bg1"/>
          </a:solidFill>
          <a:ln>
            <a:solidFill>
              <a:srgbClr val="BD003A"/>
            </a:solidFill>
          </a:ln>
        </p:spPr>
        <p:style>
          <a:lnRef idx="1">
            <a:schemeClr val="accent1"/>
          </a:lnRef>
          <a:fillRef idx="3">
            <a:schemeClr val="accent1"/>
          </a:fillRef>
          <a:effectRef idx="2">
            <a:schemeClr val="accent1"/>
          </a:effectRef>
          <a:fontRef idx="minor">
            <a:schemeClr val="lt1"/>
          </a:fontRef>
        </p:style>
        <p:txBody>
          <a:bodyPr lIns="199577" tIns="99788" rIns="199577" bIns="99788" rtlCol="0" anchor="ctr"/>
          <a:lstStyle/>
          <a:p>
            <a:pPr algn="ctr"/>
            <a:r>
              <a:rPr lang="en-US" dirty="0"/>
              <a:t>–</a:t>
            </a:r>
          </a:p>
        </p:txBody>
      </p:sp>
      <p:sp>
        <p:nvSpPr>
          <p:cNvPr id="40" name="object 6"/>
          <p:cNvSpPr/>
          <p:nvPr/>
        </p:nvSpPr>
        <p:spPr>
          <a:xfrm>
            <a:off x="998157" y="29028045"/>
            <a:ext cx="41902649" cy="2907792"/>
          </a:xfrm>
          <a:custGeom>
            <a:avLst/>
            <a:gdLst/>
            <a:ahLst/>
            <a:cxnLst/>
            <a:rect l="l" t="t" r="r" b="b"/>
            <a:pathLst>
              <a:path w="19266428" h="1317369">
                <a:moveTo>
                  <a:pt x="0" y="1317369"/>
                </a:moveTo>
                <a:lnTo>
                  <a:pt x="19266428" y="1317369"/>
                </a:lnTo>
                <a:lnTo>
                  <a:pt x="19266428" y="0"/>
                </a:lnTo>
                <a:lnTo>
                  <a:pt x="0" y="0"/>
                </a:lnTo>
                <a:lnTo>
                  <a:pt x="0" y="1317369"/>
                </a:lnTo>
                <a:close/>
              </a:path>
            </a:pathLst>
          </a:custGeom>
          <a:solidFill>
            <a:srgbClr val="777877"/>
          </a:solidFill>
        </p:spPr>
        <p:txBody>
          <a:bodyPr wrap="square" lIns="0" tIns="0" rIns="0" bIns="0" rtlCol="0">
            <a:spAutoFit/>
          </a:bodyPr>
          <a:lstStyle/>
          <a:p>
            <a:endParaRPr/>
          </a:p>
        </p:txBody>
      </p:sp>
      <p:sp>
        <p:nvSpPr>
          <p:cNvPr id="2" name="object 2"/>
          <p:cNvSpPr txBox="1">
            <a:spLocks noGrp="1"/>
          </p:cNvSpPr>
          <p:nvPr>
            <p:ph type="title"/>
          </p:nvPr>
        </p:nvSpPr>
        <p:spPr>
          <a:xfrm>
            <a:off x="1572471" y="2467086"/>
            <a:ext cx="40746253" cy="3847207"/>
          </a:xfrm>
          <a:prstGeom prst="rect">
            <a:avLst/>
          </a:prstGeom>
        </p:spPr>
        <p:txBody>
          <a:bodyPr vert="horz" wrap="square" lIns="0" tIns="0" rIns="0" bIns="0" rtlCol="0">
            <a:spAutoFit/>
          </a:bodyPr>
          <a:lstStyle/>
          <a:p>
            <a:r>
              <a:rPr lang="en-US" sz="10000" dirty="0"/>
              <a:t>Using Euler’s Method for Wave Estimations in the 1-D Particle in the Box Problem</a:t>
            </a:r>
            <a:br>
              <a:rPr lang="en-US" sz="14400" dirty="0"/>
            </a:br>
            <a:r>
              <a:rPr lang="en-US" sz="5000" b="0" spc="-175" dirty="0"/>
              <a:t>Derek Violette</a:t>
            </a:r>
            <a:endParaRPr sz="5000" dirty="0"/>
          </a:p>
        </p:txBody>
      </p:sp>
      <p:sp>
        <p:nvSpPr>
          <p:cNvPr id="3" name="object 3"/>
          <p:cNvSpPr txBox="1"/>
          <p:nvPr/>
        </p:nvSpPr>
        <p:spPr>
          <a:xfrm>
            <a:off x="1600196" y="7219197"/>
            <a:ext cx="9047536" cy="6245299"/>
          </a:xfrm>
          <a:prstGeom prst="rect">
            <a:avLst/>
          </a:prstGeom>
        </p:spPr>
        <p:txBody>
          <a:bodyPr vert="horz" wrap="square" lIns="0" tIns="0" rIns="0" bIns="0" rtlCol="0">
            <a:spAutoFit/>
          </a:bodyPr>
          <a:lstStyle/>
          <a:p>
            <a:pPr marL="27719">
              <a:spcAft>
                <a:spcPts val="1310"/>
              </a:spcAft>
            </a:pPr>
            <a:r>
              <a:rPr lang="en-US" sz="3500" b="1" spc="-11" dirty="0">
                <a:solidFill>
                  <a:srgbClr val="BD003A"/>
                </a:solidFill>
                <a:latin typeface="Arial"/>
                <a:cs typeface="Arial"/>
              </a:rPr>
              <a:t>I</a:t>
            </a:r>
            <a:r>
              <a:rPr lang="en-US" sz="3500" b="1" spc="-65" dirty="0">
                <a:solidFill>
                  <a:srgbClr val="BD003A"/>
                </a:solidFill>
                <a:latin typeface="Arial"/>
                <a:cs typeface="Arial"/>
              </a:rPr>
              <a:t>N</a:t>
            </a:r>
            <a:r>
              <a:rPr lang="en-US" sz="3500" b="1" spc="-55" dirty="0">
                <a:solidFill>
                  <a:srgbClr val="BD003A"/>
                </a:solidFill>
                <a:latin typeface="Arial"/>
                <a:cs typeface="Arial"/>
              </a:rPr>
              <a:t>T</a:t>
            </a:r>
            <a:r>
              <a:rPr lang="en-US" sz="3500" b="1" spc="-98" dirty="0">
                <a:solidFill>
                  <a:srgbClr val="BD003A"/>
                </a:solidFill>
                <a:latin typeface="Arial"/>
                <a:cs typeface="Arial"/>
              </a:rPr>
              <a:t>R</a:t>
            </a:r>
            <a:r>
              <a:rPr lang="en-US" sz="3500" b="1" spc="-22" dirty="0">
                <a:solidFill>
                  <a:srgbClr val="BD003A"/>
                </a:solidFill>
                <a:latin typeface="Arial"/>
                <a:cs typeface="Arial"/>
              </a:rPr>
              <a:t>O</a:t>
            </a:r>
            <a:r>
              <a:rPr lang="en-US" sz="3500" b="1" spc="-55" dirty="0">
                <a:solidFill>
                  <a:srgbClr val="BD003A"/>
                </a:solidFill>
                <a:latin typeface="Arial"/>
                <a:cs typeface="Arial"/>
              </a:rPr>
              <a:t>DUC</a:t>
            </a:r>
            <a:r>
              <a:rPr lang="en-US" sz="3500" b="1" spc="-44" dirty="0">
                <a:solidFill>
                  <a:srgbClr val="BD003A"/>
                </a:solidFill>
                <a:latin typeface="Arial"/>
                <a:cs typeface="Arial"/>
              </a:rPr>
              <a:t>T</a:t>
            </a:r>
            <a:r>
              <a:rPr lang="en-US" sz="3500" b="1" spc="-11" dirty="0">
                <a:solidFill>
                  <a:srgbClr val="BD003A"/>
                </a:solidFill>
                <a:latin typeface="Arial"/>
                <a:cs typeface="Arial"/>
              </a:rPr>
              <a:t>I</a:t>
            </a:r>
            <a:r>
              <a:rPr lang="en-US" sz="3500" b="1" spc="-22" dirty="0">
                <a:solidFill>
                  <a:srgbClr val="BD003A"/>
                </a:solidFill>
                <a:latin typeface="Arial"/>
                <a:cs typeface="Arial"/>
              </a:rPr>
              <a:t>O</a:t>
            </a:r>
            <a:r>
              <a:rPr lang="en-US" sz="3500" b="1" dirty="0">
                <a:solidFill>
                  <a:srgbClr val="BD003A"/>
                </a:solidFill>
                <a:latin typeface="Arial"/>
                <a:cs typeface="Arial"/>
              </a:rPr>
              <a:t>N</a:t>
            </a:r>
          </a:p>
          <a:p>
            <a:pPr algn="just"/>
            <a:r>
              <a:rPr lang="en-US" sz="3000" dirty="0"/>
              <a:t>The particle in the box problem in quantum mechanics asks the question: “if you put a particle in a square well where in that well can the particle be found?”. Unlike in classical physics knowing exactly where the particle can be found is impossible. But we can know the probability of finding the particle at any given point. Normally this can be solved by finding the solution to the time independent Schrödinger equation. While this works, to do this requires an understanding of 2</a:t>
            </a:r>
            <a:r>
              <a:rPr lang="en-US" sz="3000" baseline="30000" dirty="0"/>
              <a:t>nd</a:t>
            </a:r>
            <a:r>
              <a:rPr lang="en-US" sz="3000" dirty="0"/>
              <a:t> order differential equations to solve. Instead, we can use a known equation and Euler’s method to create wave estimations for any Eigenenergy value.</a:t>
            </a:r>
          </a:p>
        </p:txBody>
      </p:sp>
      <p:sp>
        <p:nvSpPr>
          <p:cNvPr id="15" name="object 15"/>
          <p:cNvSpPr txBox="1"/>
          <p:nvPr/>
        </p:nvSpPr>
        <p:spPr>
          <a:xfrm>
            <a:off x="33119271" y="7224794"/>
            <a:ext cx="7876630" cy="538609"/>
          </a:xfrm>
          <a:prstGeom prst="rect">
            <a:avLst/>
          </a:prstGeom>
        </p:spPr>
        <p:txBody>
          <a:bodyPr vert="horz" wrap="square" lIns="0" tIns="0" rIns="0" bIns="0" rtlCol="0">
            <a:spAutoFit/>
          </a:bodyPr>
          <a:lstStyle/>
          <a:p>
            <a:pPr marL="27719"/>
            <a:r>
              <a:rPr lang="en-US" sz="3500" b="1" spc="33" dirty="0">
                <a:solidFill>
                  <a:srgbClr val="CD1445"/>
                </a:solidFill>
                <a:latin typeface="Arial"/>
                <a:cs typeface="Arial"/>
              </a:rPr>
              <a:t>Moving Beyond Infinite Potential</a:t>
            </a:r>
            <a:endParaRPr sz="3500" dirty="0">
              <a:latin typeface="Arial"/>
              <a:cs typeface="Arial"/>
            </a:endParaRPr>
          </a:p>
        </p:txBody>
      </p:sp>
      <p:sp>
        <p:nvSpPr>
          <p:cNvPr id="17" name="object 17"/>
          <p:cNvSpPr/>
          <p:nvPr/>
        </p:nvSpPr>
        <p:spPr>
          <a:xfrm>
            <a:off x="11429998" y="7096400"/>
            <a:ext cx="685802" cy="21249999"/>
          </a:xfrm>
          <a:custGeom>
            <a:avLst/>
            <a:gdLst/>
            <a:ahLst/>
            <a:cxnLst/>
            <a:rect l="l" t="t" r="r" b="b"/>
            <a:pathLst>
              <a:path h="9561227">
                <a:moveTo>
                  <a:pt x="0" y="0"/>
                </a:moveTo>
                <a:lnTo>
                  <a:pt x="0" y="9561227"/>
                </a:lnTo>
              </a:path>
            </a:pathLst>
          </a:custGeom>
          <a:ln w="19050" cmpd="sng">
            <a:solidFill>
              <a:srgbClr val="7F7F7F"/>
            </a:solidFill>
            <a:prstDash val="solid"/>
          </a:ln>
        </p:spPr>
        <p:txBody>
          <a:bodyPr wrap="square" lIns="0" tIns="0" rIns="0" bIns="0" rtlCol="0">
            <a:spAutoFit/>
          </a:bodyPr>
          <a:lstStyle/>
          <a:p>
            <a:endParaRPr/>
          </a:p>
        </p:txBody>
      </p:sp>
      <p:sp>
        <p:nvSpPr>
          <p:cNvPr id="18" name="object 18"/>
          <p:cNvSpPr/>
          <p:nvPr/>
        </p:nvSpPr>
        <p:spPr>
          <a:xfrm>
            <a:off x="21958300" y="7096400"/>
            <a:ext cx="139700" cy="21249999"/>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19" name="object 19"/>
          <p:cNvSpPr/>
          <p:nvPr/>
        </p:nvSpPr>
        <p:spPr>
          <a:xfrm>
            <a:off x="32473900" y="7096400"/>
            <a:ext cx="139699" cy="21249999"/>
          </a:xfrm>
          <a:custGeom>
            <a:avLst/>
            <a:gdLst/>
            <a:ahLst/>
            <a:cxnLst/>
            <a:rect l="l" t="t" r="r" b="b"/>
            <a:pathLst>
              <a:path h="9561227">
                <a:moveTo>
                  <a:pt x="0" y="0"/>
                </a:moveTo>
                <a:lnTo>
                  <a:pt x="0" y="9561227"/>
                </a:lnTo>
              </a:path>
            </a:pathLst>
          </a:custGeom>
          <a:ln w="19050" cmpd="sng">
            <a:solidFill>
              <a:schemeClr val="tx1">
                <a:lumMod val="50000"/>
                <a:lumOff val="50000"/>
              </a:schemeClr>
            </a:solidFill>
            <a:prstDash val="solid"/>
          </a:ln>
        </p:spPr>
        <p:txBody>
          <a:bodyPr wrap="square" lIns="0" tIns="0" rIns="0" bIns="0" rtlCol="0">
            <a:spAutoFit/>
          </a:bodyPr>
          <a:lstStyle/>
          <a:p>
            <a:endParaRPr/>
          </a:p>
        </p:txBody>
      </p:sp>
      <p:sp>
        <p:nvSpPr>
          <p:cNvPr id="22" name="object 22"/>
          <p:cNvSpPr txBox="1"/>
          <p:nvPr/>
        </p:nvSpPr>
        <p:spPr>
          <a:xfrm>
            <a:off x="11931167" y="7389870"/>
            <a:ext cx="9029701" cy="1884747"/>
          </a:xfrm>
          <a:prstGeom prst="rect">
            <a:avLst/>
          </a:prstGeom>
        </p:spPr>
        <p:txBody>
          <a:bodyPr vert="horz" wrap="square" lIns="0" tIns="0" rIns="0" bIns="0" rtlCol="0">
            <a:spAutoFit/>
          </a:bodyPr>
          <a:lstStyle/>
          <a:p>
            <a:pPr marL="27719" marR="13860" algn="just">
              <a:lnSpc>
                <a:spcPct val="102600"/>
              </a:lnSpc>
            </a:pPr>
            <a:r>
              <a:rPr lang="en-US" sz="3000" spc="-22" dirty="0">
                <a:solidFill>
                  <a:srgbClr val="231F20"/>
                </a:solidFill>
                <a:cs typeface="Arial"/>
              </a:rPr>
              <a:t>The 2</a:t>
            </a:r>
            <a:r>
              <a:rPr lang="en-US" sz="3000" spc="-22" baseline="30000" dirty="0">
                <a:solidFill>
                  <a:srgbClr val="231F20"/>
                </a:solidFill>
                <a:cs typeface="Arial"/>
              </a:rPr>
              <a:t>nd</a:t>
            </a:r>
            <a:r>
              <a:rPr lang="en-US" sz="3000" spc="-22" dirty="0">
                <a:solidFill>
                  <a:srgbClr val="231F20"/>
                </a:solidFill>
                <a:cs typeface="Arial"/>
              </a:rPr>
              <a:t> equation can be derived from rearranging the time independent Schrodinger equation for the 2</a:t>
            </a:r>
            <a:r>
              <a:rPr lang="en-US" sz="3000" spc="-22" baseline="30000" dirty="0">
                <a:solidFill>
                  <a:srgbClr val="231F20"/>
                </a:solidFill>
                <a:cs typeface="Arial"/>
              </a:rPr>
              <a:t>nd</a:t>
            </a:r>
            <a:r>
              <a:rPr lang="en-US" sz="3000" spc="-22" dirty="0">
                <a:solidFill>
                  <a:srgbClr val="231F20"/>
                </a:solidFill>
                <a:cs typeface="Arial"/>
              </a:rPr>
              <a:t> derivative and substituting it into the first derivative of the first equation. </a:t>
            </a:r>
          </a:p>
        </p:txBody>
      </p:sp>
      <p:sp>
        <p:nvSpPr>
          <p:cNvPr id="23" name="object 23"/>
          <p:cNvSpPr txBox="1"/>
          <p:nvPr/>
        </p:nvSpPr>
        <p:spPr>
          <a:xfrm>
            <a:off x="22462222" y="20434773"/>
            <a:ext cx="9478278" cy="6517169"/>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Conclusion </a:t>
            </a:r>
            <a:endParaRPr sz="3500" b="1" spc="-11" dirty="0">
              <a:solidFill>
                <a:srgbClr val="BD003A"/>
              </a:solidFill>
              <a:latin typeface="Arial"/>
              <a:cs typeface="Arial"/>
            </a:endParaRPr>
          </a:p>
          <a:p>
            <a:pPr marL="27719"/>
            <a:endParaRPr lang="en-US" sz="2800" dirty="0"/>
          </a:p>
          <a:p>
            <a:pPr marL="27719"/>
            <a:r>
              <a:rPr lang="en-US" sz="3000" spc="11" dirty="0">
                <a:cs typeface="Arial"/>
              </a:rPr>
              <a:t>Euler’s method can be a very effective tool for approximating wave forms when dealing with the 1-D particle in the box problem. It does this by allowing Schrodinger’s equation to broken down into a pair of equations that make it into an initial value problem. Schrodinger’s equation being broken down also makes it easier for it to be processed by a computer and easier to work with in code. While Euler’s method is an effective tool it is best suited for applications where repeated calls can be avoided and where precise results are not absolutely required. </a:t>
            </a:r>
          </a:p>
          <a:p>
            <a:pPr marL="27719"/>
            <a:endParaRPr lang="en-US" sz="2700" b="1" spc="11" dirty="0">
              <a:solidFill>
                <a:srgbClr val="4C4D4F"/>
              </a:solidFill>
              <a:latin typeface="Arial"/>
              <a:cs typeface="Arial"/>
            </a:endParaRPr>
          </a:p>
        </p:txBody>
      </p:sp>
      <p:sp>
        <p:nvSpPr>
          <p:cNvPr id="26" name="object 26"/>
          <p:cNvSpPr txBox="1"/>
          <p:nvPr/>
        </p:nvSpPr>
        <p:spPr>
          <a:xfrm>
            <a:off x="22603672" y="7194991"/>
            <a:ext cx="8995894" cy="5068054"/>
          </a:xfrm>
          <a:prstGeom prst="rect">
            <a:avLst/>
          </a:prstGeom>
        </p:spPr>
        <p:txBody>
          <a:bodyPr vert="horz" wrap="square" lIns="0" tIns="0" rIns="0" bIns="0" rtlCol="0">
            <a:spAutoFit/>
          </a:bodyPr>
          <a:lstStyle/>
          <a:p>
            <a:pPr marL="19958">
              <a:lnSpc>
                <a:spcPct val="110000"/>
              </a:lnSpc>
              <a:spcAft>
                <a:spcPts val="1310"/>
              </a:spcAft>
            </a:pPr>
            <a:r>
              <a:rPr lang="en-US" sz="3500" b="1" spc="-11" dirty="0">
                <a:solidFill>
                  <a:srgbClr val="BD003A"/>
                </a:solidFill>
                <a:latin typeface="Arial"/>
                <a:cs typeface="Arial"/>
              </a:rPr>
              <a:t>Problems</a:t>
            </a:r>
          </a:p>
          <a:p>
            <a:r>
              <a:rPr lang="en-US" sz="2800" dirty="0"/>
              <a:t>While Euler’s Method works great it is not without its flaws. There are two primary issues with this method. First, runtime, the way this would be implemented in code is with a loop, due to the sequential nature of the process. This means the runtime increases linearly as delta x gets smaller. It also means the loop must run each time a linear approximation is called, making repeat calls slow. Secondly, some amount of error will be accrued per step, because it is a linear projection based on tangent lines. This error can show up in interesting ways.</a:t>
            </a:r>
            <a:endParaRPr lang="en-US" sz="2800" dirty="0">
              <a:solidFill>
                <a:srgbClr val="FF0000"/>
              </a:solidFill>
            </a:endParaRPr>
          </a:p>
        </p:txBody>
      </p:sp>
      <p:sp>
        <p:nvSpPr>
          <p:cNvPr id="27" name="object 27"/>
          <p:cNvSpPr txBox="1"/>
          <p:nvPr/>
        </p:nvSpPr>
        <p:spPr>
          <a:xfrm>
            <a:off x="33119271" y="22040504"/>
            <a:ext cx="9108187" cy="113896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ACKNOWLEDGEMENTS AND REFERENCES</a:t>
            </a:r>
            <a:endParaRPr sz="3500" b="1" spc="-11" dirty="0">
              <a:solidFill>
                <a:srgbClr val="BD003A"/>
              </a:solidFill>
              <a:latin typeface="Arial"/>
              <a:cs typeface="Arial"/>
            </a:endParaRPr>
          </a:p>
        </p:txBody>
      </p:sp>
      <p:sp>
        <p:nvSpPr>
          <p:cNvPr id="28" name="object 28"/>
          <p:cNvSpPr txBox="1"/>
          <p:nvPr/>
        </p:nvSpPr>
        <p:spPr>
          <a:xfrm>
            <a:off x="33160666" y="23417530"/>
            <a:ext cx="9108186" cy="2341025"/>
          </a:xfrm>
          <a:prstGeom prst="rect">
            <a:avLst/>
          </a:prstGeom>
        </p:spPr>
        <p:txBody>
          <a:bodyPr vert="horz" wrap="square" lIns="0" tIns="0" rIns="0" bIns="0" rtlCol="0">
            <a:spAutoFit/>
          </a:bodyPr>
          <a:lstStyle/>
          <a:p>
            <a:pPr marL="26333" marR="339558">
              <a:lnSpc>
                <a:spcPct val="101800"/>
              </a:lnSpc>
              <a:buClr>
                <a:srgbClr val="231F20"/>
              </a:buClr>
              <a:tabLst>
                <a:tab pos="370049" algn="l"/>
              </a:tabLst>
            </a:pPr>
            <a:r>
              <a:rPr lang="en-US" sz="2500" i="1" dirty="0">
                <a:solidFill>
                  <a:srgbClr val="231F20"/>
                </a:solidFill>
                <a:latin typeface="Arial"/>
                <a:cs typeface="Arial"/>
              </a:rPr>
              <a:t>The author would like to thank the Ohio State University and the Department of Computer Science and Engineering. </a:t>
            </a:r>
            <a:endParaRPr lang="en-US" sz="2500" dirty="0"/>
          </a:p>
          <a:p>
            <a:pPr marL="370049" marR="339558" indent="-343716">
              <a:lnSpc>
                <a:spcPct val="101800"/>
              </a:lnSpc>
              <a:buClr>
                <a:srgbClr val="231F20"/>
              </a:buClr>
              <a:buFont typeface="Arial"/>
              <a:buAutoNum type="arabicPlain"/>
              <a:tabLst>
                <a:tab pos="370049" algn="l"/>
              </a:tabLst>
            </a:pPr>
            <a:endParaRPr lang="en-US" sz="2500" dirty="0"/>
          </a:p>
          <a:p>
            <a:pPr marL="370049" marR="339558" indent="-343716">
              <a:lnSpc>
                <a:spcPct val="101800"/>
              </a:lnSpc>
              <a:buClr>
                <a:srgbClr val="231F20"/>
              </a:buClr>
              <a:buFont typeface="Arial"/>
              <a:buAutoNum type="arabicPlain"/>
              <a:tabLst>
                <a:tab pos="370049" algn="l"/>
              </a:tabLst>
            </a:pPr>
            <a:r>
              <a:rPr lang="en-US" sz="2500" dirty="0"/>
              <a:t>Professor Terry with Illinois Institute of Technology</a:t>
            </a:r>
          </a:p>
          <a:p>
            <a:pPr marL="370049" marR="339558" indent="-343716">
              <a:lnSpc>
                <a:spcPct val="101800"/>
              </a:lnSpc>
              <a:buClr>
                <a:srgbClr val="231F20"/>
              </a:buClr>
              <a:buFont typeface="Arial"/>
              <a:buAutoNum type="arabicPlain"/>
              <a:tabLst>
                <a:tab pos="370049" algn="l"/>
              </a:tabLst>
            </a:pPr>
            <a:r>
              <a:rPr lang="en-US" sz="2500" dirty="0"/>
              <a:t>Dr. </a:t>
            </a:r>
            <a:r>
              <a:rPr lang="en-US" sz="2500" dirty="0" err="1"/>
              <a:t>Golrokh</a:t>
            </a:r>
            <a:r>
              <a:rPr lang="en-US" sz="2500" dirty="0"/>
              <a:t> Mirzaei with the Ohio State University</a:t>
            </a:r>
          </a:p>
          <a:p>
            <a:pPr marL="370049" marR="339558" indent="-343716">
              <a:lnSpc>
                <a:spcPct val="101800"/>
              </a:lnSpc>
              <a:buClr>
                <a:srgbClr val="231F20"/>
              </a:buClr>
              <a:buFont typeface="Arial"/>
              <a:buAutoNum type="arabicPlain"/>
              <a:tabLst>
                <a:tab pos="370049" algn="l"/>
              </a:tabLst>
            </a:pPr>
            <a:r>
              <a:rPr lang="en-US" sz="2500" dirty="0"/>
              <a:t>Spencer Eckler, </a:t>
            </a:r>
            <a:r>
              <a:rPr lang="en-US" sz="2500" dirty="0" err="1"/>
              <a:t>MCogSc</a:t>
            </a:r>
            <a:endParaRPr lang="en-US" sz="2500" dirty="0"/>
          </a:p>
        </p:txBody>
      </p:sp>
      <p:sp>
        <p:nvSpPr>
          <p:cNvPr id="30" name="object 30"/>
          <p:cNvSpPr txBox="1"/>
          <p:nvPr/>
        </p:nvSpPr>
        <p:spPr>
          <a:xfrm>
            <a:off x="1572470" y="1775515"/>
            <a:ext cx="29974330" cy="769441"/>
          </a:xfrm>
          <a:prstGeom prst="rect">
            <a:avLst/>
          </a:prstGeom>
        </p:spPr>
        <p:txBody>
          <a:bodyPr vert="horz" wrap="square" lIns="0" tIns="0" rIns="0" bIns="0" rtlCol="0">
            <a:spAutoFit/>
          </a:bodyPr>
          <a:lstStyle/>
          <a:p>
            <a:pPr marL="27719">
              <a:lnSpc>
                <a:spcPts val="5969"/>
              </a:lnSpc>
            </a:pPr>
            <a:r>
              <a:rPr lang="en-US" sz="5000" spc="-76" dirty="0">
                <a:solidFill>
                  <a:srgbClr val="CD1445"/>
                </a:solidFill>
                <a:latin typeface="Arial"/>
                <a:cs typeface="Arial"/>
              </a:rPr>
              <a:t>The Ohio State University / College of Engineering / Department of Computer Science and Engineering </a:t>
            </a:r>
            <a:endParaRPr sz="5000" dirty="0">
              <a:latin typeface="Arial"/>
              <a:cs typeface="Arial"/>
            </a:endParaRPr>
          </a:p>
        </p:txBody>
      </p:sp>
      <p:sp>
        <p:nvSpPr>
          <p:cNvPr id="31" name="object 31"/>
          <p:cNvSpPr/>
          <p:nvPr/>
        </p:nvSpPr>
        <p:spPr>
          <a:xfrm>
            <a:off x="1600196" y="6391204"/>
            <a:ext cx="40641272" cy="600164"/>
          </a:xfrm>
          <a:custGeom>
            <a:avLst/>
            <a:gdLst/>
            <a:ahLst/>
            <a:cxnLst/>
            <a:rect l="l" t="t" r="r" b="b"/>
            <a:pathLst>
              <a:path w="18428758">
                <a:moveTo>
                  <a:pt x="0" y="0"/>
                </a:moveTo>
                <a:lnTo>
                  <a:pt x="18428758" y="0"/>
                </a:lnTo>
              </a:path>
            </a:pathLst>
          </a:custGeom>
          <a:ln w="11634">
            <a:solidFill>
              <a:srgbClr val="231F20"/>
            </a:solidFill>
          </a:ln>
        </p:spPr>
        <p:txBody>
          <a:bodyPr wrap="square" lIns="0" tIns="0" rIns="0" bIns="0" rtlCol="0">
            <a:spAutoFit/>
          </a:bodyPr>
          <a:lstStyle/>
          <a:p>
            <a:endParaRPr/>
          </a:p>
        </p:txBody>
      </p:sp>
      <p:sp>
        <p:nvSpPr>
          <p:cNvPr id="32" name="object 32"/>
          <p:cNvSpPr/>
          <p:nvPr/>
        </p:nvSpPr>
        <p:spPr>
          <a:xfrm>
            <a:off x="812800" y="812286"/>
            <a:ext cx="42265601" cy="31272480"/>
          </a:xfrm>
          <a:custGeom>
            <a:avLst/>
            <a:gdLst/>
            <a:ahLst/>
            <a:cxnLst/>
            <a:rect l="l" t="t" r="r" b="b"/>
            <a:pathLst>
              <a:path w="19359504" h="14333479">
                <a:moveTo>
                  <a:pt x="0" y="14333479"/>
                </a:moveTo>
                <a:lnTo>
                  <a:pt x="19359504" y="14333479"/>
                </a:lnTo>
                <a:lnTo>
                  <a:pt x="19359504" y="0"/>
                </a:lnTo>
                <a:lnTo>
                  <a:pt x="0" y="0"/>
                </a:lnTo>
                <a:lnTo>
                  <a:pt x="0" y="14333479"/>
                </a:lnTo>
                <a:close/>
              </a:path>
            </a:pathLst>
          </a:custGeom>
          <a:ln w="76200">
            <a:solidFill>
              <a:srgbClr val="BB003E"/>
            </a:solidFill>
            <a:miter lim="800000"/>
          </a:ln>
        </p:spPr>
        <p:txBody>
          <a:bodyPr wrap="square" lIns="0" tIns="0" rIns="0" bIns="0" rtlCol="0">
            <a:spAutoFit/>
          </a:bodyPr>
          <a:lstStyle/>
          <a:p>
            <a:endParaRPr/>
          </a:p>
        </p:txBody>
      </p:sp>
      <p:sp>
        <p:nvSpPr>
          <p:cNvPr id="37" name="TextBox 36"/>
          <p:cNvSpPr txBox="1"/>
          <p:nvPr/>
        </p:nvSpPr>
        <p:spPr>
          <a:xfrm>
            <a:off x="1812487" y="19808048"/>
            <a:ext cx="9149776" cy="5209118"/>
          </a:xfrm>
          <a:prstGeom prst="rect">
            <a:avLst/>
          </a:prstGeom>
          <a:noFill/>
        </p:spPr>
        <p:txBody>
          <a:bodyPr wrap="square" lIns="0" tIns="0" rIns="0" bIns="0" rtlCol="0">
            <a:spAutoFit/>
          </a:bodyPr>
          <a:lstStyle/>
          <a:p>
            <a:pPr marL="19958">
              <a:lnSpc>
                <a:spcPct val="110000"/>
              </a:lnSpc>
            </a:pPr>
            <a:r>
              <a:rPr lang="en-US" sz="3500" b="1" spc="-11" dirty="0">
                <a:solidFill>
                  <a:srgbClr val="BD003A"/>
                </a:solidFill>
                <a:latin typeface="Arial"/>
                <a:cs typeface="Arial"/>
              </a:rPr>
              <a:t>Euler’s Method</a:t>
            </a:r>
          </a:p>
          <a:p>
            <a:r>
              <a:rPr lang="en-US" sz="2700" dirty="0">
                <a:latin typeface="Calibri (Body)"/>
                <a:cs typeface="Arial"/>
              </a:rPr>
              <a:t>This method involves breaking down a curve into a set of linear projections that are tangent to the curve with slopes determined by the first </a:t>
            </a:r>
            <a:r>
              <a:rPr lang="en-US" sz="3000" spc="-22" dirty="0">
                <a:solidFill>
                  <a:srgbClr val="231F20"/>
                </a:solidFill>
                <a:latin typeface="Calibri (Body)"/>
                <a:cs typeface="Arial" panose="020B0604020202020204" pitchFamily="34" charset="0"/>
              </a:rPr>
              <a:t>derivative</a:t>
            </a:r>
            <a:r>
              <a:rPr lang="en-US" sz="2800" spc="-22" dirty="0">
                <a:solidFill>
                  <a:srgbClr val="231F20"/>
                </a:solidFill>
                <a:latin typeface="Calibri (Body)"/>
                <a:cs typeface="Arial"/>
              </a:rPr>
              <a:t> </a:t>
            </a:r>
            <a:r>
              <a:rPr lang="en-US" sz="2700" dirty="0">
                <a:latin typeface="Calibri (Body)"/>
                <a:cs typeface="Arial"/>
              </a:rPr>
              <a:t>. Another trait of this method is that it starts from a set of initial conditions. This is a great method for the particle in a box problem allowing it to be rewritten as a pair of equations instead of a 2</a:t>
            </a:r>
            <a:r>
              <a:rPr lang="en-US" sz="2700" baseline="30000" dirty="0">
                <a:latin typeface="Calibri (Body)"/>
                <a:cs typeface="Arial"/>
              </a:rPr>
              <a:t>nd</a:t>
            </a:r>
            <a:r>
              <a:rPr lang="en-US" sz="2700" dirty="0">
                <a:latin typeface="Calibri (Body)"/>
                <a:cs typeface="Arial"/>
              </a:rPr>
              <a:t> order differential equation. The initial conditions for this set up can be reasoned from the boundary conditions of the well. Starting from 0 in contrast, the derivative of the wave at zero is a guess value and is arbitrary.  The equations that describe the behavior of the wave using this method can be described as:</a:t>
            </a:r>
          </a:p>
        </p:txBody>
      </p:sp>
      <p:sp>
        <p:nvSpPr>
          <p:cNvPr id="39" name="object 15"/>
          <p:cNvSpPr txBox="1"/>
          <p:nvPr/>
        </p:nvSpPr>
        <p:spPr>
          <a:xfrm>
            <a:off x="11931167" y="12675708"/>
            <a:ext cx="9271053" cy="546496"/>
          </a:xfrm>
          <a:prstGeom prst="rect">
            <a:avLst/>
          </a:prstGeom>
        </p:spPr>
        <p:txBody>
          <a:bodyPr vert="horz" wrap="square" lIns="0" tIns="0" rIns="0" bIns="0" rtlCol="0">
            <a:spAutoFit/>
          </a:bodyPr>
          <a:lstStyle/>
          <a:p>
            <a:pPr marL="19958">
              <a:lnSpc>
                <a:spcPct val="110000"/>
              </a:lnSpc>
            </a:pPr>
            <a:r>
              <a:rPr lang="en-US" sz="3500" b="1" spc="-11" dirty="0">
                <a:solidFill>
                  <a:srgbClr val="BD003A"/>
                </a:solidFill>
                <a:latin typeface="Arial"/>
                <a:cs typeface="Arial"/>
              </a:rPr>
              <a:t>Finding Eigenenergy Values</a:t>
            </a:r>
          </a:p>
        </p:txBody>
      </p:sp>
      <p:pic>
        <p:nvPicPr>
          <p:cNvPr id="41" name="Picture 40" descr="TheOhioStateUniversity-1C-REV-Horiz-CMYK.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460" y="29898109"/>
            <a:ext cx="8224970" cy="1191491"/>
          </a:xfrm>
          <a:prstGeom prst="rect">
            <a:avLst/>
          </a:prstGeom>
        </p:spPr>
      </p:pic>
      <p:sp>
        <p:nvSpPr>
          <p:cNvPr id="43" name="object 12"/>
          <p:cNvSpPr txBox="1"/>
          <p:nvPr/>
        </p:nvSpPr>
        <p:spPr>
          <a:xfrm>
            <a:off x="2037257" y="18753379"/>
            <a:ext cx="8700234" cy="355354"/>
          </a:xfrm>
          <a:prstGeom prst="rect">
            <a:avLst/>
          </a:prstGeom>
        </p:spPr>
        <p:txBody>
          <a:bodyPr vert="horz" wrap="square" lIns="0" tIns="0" rIns="0" bIns="0" rtlCol="0">
            <a:spAutoFit/>
          </a:bodyPr>
          <a:lstStyle/>
          <a:p>
            <a:pPr marL="27719" marR="13860" algn="ctr">
              <a:lnSpc>
                <a:spcPct val="103099"/>
              </a:lnSpc>
            </a:pPr>
            <a:r>
              <a:rPr lang="en-US" sz="2400" i="1" dirty="0">
                <a:solidFill>
                  <a:schemeClr val="tx1">
                    <a:lumMod val="75000"/>
                    <a:lumOff val="25000"/>
                  </a:schemeClr>
                </a:solidFill>
                <a:latin typeface="Arial" panose="020B0604020202020204" pitchFamily="34" charset="0"/>
                <a:cs typeface="Arial" panose="020B0604020202020204" pitchFamily="34" charset="0"/>
              </a:rPr>
              <a:t>A representation of an infinite square well</a:t>
            </a:r>
          </a:p>
        </p:txBody>
      </p:sp>
      <p:sp>
        <p:nvSpPr>
          <p:cNvPr id="57" name="object 22"/>
          <p:cNvSpPr txBox="1"/>
          <p:nvPr/>
        </p:nvSpPr>
        <p:spPr>
          <a:xfrm>
            <a:off x="11898280" y="13483289"/>
            <a:ext cx="9336826" cy="2769989"/>
          </a:xfrm>
          <a:prstGeom prst="rect">
            <a:avLst/>
          </a:prstGeom>
        </p:spPr>
        <p:txBody>
          <a:bodyPr vert="horz" wrap="square" lIns="0" tIns="0" rIns="0" bIns="0" rtlCol="0">
            <a:spAutoFit/>
          </a:bodyPr>
          <a:lstStyle/>
          <a:p>
            <a:r>
              <a:rPr lang="en-US" sz="3000" dirty="0"/>
              <a:t>In the second equation there is an </a:t>
            </a:r>
            <a:r>
              <a:rPr lang="en-US" sz="3000" i="1" dirty="0"/>
              <a:t>E</a:t>
            </a:r>
            <a:r>
              <a:rPr lang="en-US" sz="3000" dirty="0"/>
              <a:t> guess value. This value is not arbitrary. Even though the problem can be broken down into an initial value problem. The wave also has an end bound condition in the case of an infinite square well the wave function at the end of the box must also equal zero. This limits the number of valid solutions</a:t>
            </a:r>
            <a:endParaRPr lang="en-US" sz="3000" spc="-22" dirty="0">
              <a:solidFill>
                <a:srgbClr val="231F20"/>
              </a:solidFill>
              <a:cs typeface="Arial"/>
            </a:endParaRPr>
          </a:p>
        </p:txBody>
      </p:sp>
      <p:sp>
        <p:nvSpPr>
          <p:cNvPr id="65" name="object 12"/>
          <p:cNvSpPr txBox="1"/>
          <p:nvPr/>
        </p:nvSpPr>
        <p:spPr>
          <a:xfrm>
            <a:off x="32529179" y="21415338"/>
            <a:ext cx="10046184" cy="355354"/>
          </a:xfrm>
          <a:prstGeom prst="rect">
            <a:avLst/>
          </a:prstGeom>
        </p:spPr>
        <p:txBody>
          <a:bodyPr vert="horz" wrap="square" lIns="0" tIns="0" rIns="0" bIns="0" rtlCol="0">
            <a:spAutoFit/>
          </a:bodyPr>
          <a:lstStyle/>
          <a:p>
            <a:pPr marL="27719" marR="13860" algn="ctr">
              <a:lnSpc>
                <a:spcPct val="103099"/>
              </a:lnSpc>
            </a:pPr>
            <a:r>
              <a:rPr lang="en-US" sz="2400" i="1" dirty="0">
                <a:solidFill>
                  <a:schemeClr val="tx1">
                    <a:lumMod val="75000"/>
                    <a:lumOff val="25000"/>
                  </a:schemeClr>
                </a:solidFill>
                <a:latin typeface="Arial" panose="020B0604020202020204" pitchFamily="34" charset="0"/>
                <a:cs typeface="Arial" panose="020B0604020202020204" pitchFamily="34" charset="0"/>
              </a:rPr>
              <a:t>A list potential solution shapes of a finite well where V &gt; E</a:t>
            </a:r>
          </a:p>
        </p:txBody>
      </p:sp>
      <p:pic>
        <p:nvPicPr>
          <p:cNvPr id="29" name="Picture 28" descr="Graph that Shows the square well for a box with infinite potential out side the well">
            <a:extLst>
              <a:ext uri="{FF2B5EF4-FFF2-40B4-BE49-F238E27FC236}">
                <a16:creationId xmlns:a16="http://schemas.microsoft.com/office/drawing/2014/main" id="{3447C870-956C-855F-E404-D3A514BEF4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6636" y="13454075"/>
            <a:ext cx="6721477" cy="5239577"/>
          </a:xfrm>
          <a:prstGeom prst="rect">
            <a:avLst/>
          </a:prstGeom>
        </p:spPr>
      </p:pic>
      <p:pic>
        <p:nvPicPr>
          <p:cNvPr id="69" name="Picture 68">
            <a:extLst>
              <a:ext uri="{FF2B5EF4-FFF2-40B4-BE49-F238E27FC236}">
                <a16:creationId xmlns:a16="http://schemas.microsoft.com/office/drawing/2014/main" id="{9962B782-71B4-9CC1-162A-5E9746212FF5}"/>
              </a:ext>
            </a:extLst>
          </p:cNvPr>
          <p:cNvPicPr>
            <a:picLocks noChangeAspect="1"/>
          </p:cNvPicPr>
          <p:nvPr/>
        </p:nvPicPr>
        <p:blipFill>
          <a:blip r:embed="rId4"/>
          <a:stretch>
            <a:fillRect/>
          </a:stretch>
        </p:blipFill>
        <p:spPr>
          <a:xfrm>
            <a:off x="2526597" y="24915867"/>
            <a:ext cx="7182852" cy="1314633"/>
          </a:xfrm>
          <a:prstGeom prst="rect">
            <a:avLst/>
          </a:prstGeom>
        </p:spPr>
      </p:pic>
      <p:pic>
        <p:nvPicPr>
          <p:cNvPr id="71" name="Picture 70">
            <a:extLst>
              <a:ext uri="{FF2B5EF4-FFF2-40B4-BE49-F238E27FC236}">
                <a16:creationId xmlns:a16="http://schemas.microsoft.com/office/drawing/2014/main" id="{AB90BF44-A7AD-CE5D-CD49-BC053D3EDB42}"/>
              </a:ext>
            </a:extLst>
          </p:cNvPr>
          <p:cNvPicPr>
            <a:picLocks noChangeAspect="1"/>
          </p:cNvPicPr>
          <p:nvPr/>
        </p:nvPicPr>
        <p:blipFill>
          <a:blip r:embed="rId5"/>
          <a:stretch>
            <a:fillRect/>
          </a:stretch>
        </p:blipFill>
        <p:spPr>
          <a:xfrm>
            <a:off x="2052262" y="25877783"/>
            <a:ext cx="9047536" cy="1766719"/>
          </a:xfrm>
          <a:prstGeom prst="rect">
            <a:avLst/>
          </a:prstGeom>
        </p:spPr>
      </p:pic>
      <p:pic>
        <p:nvPicPr>
          <p:cNvPr id="73" name="Picture 72">
            <a:extLst>
              <a:ext uri="{FF2B5EF4-FFF2-40B4-BE49-F238E27FC236}">
                <a16:creationId xmlns:a16="http://schemas.microsoft.com/office/drawing/2014/main" id="{983E0299-95CD-FAE6-5A5E-6C0B0FE646AC}"/>
              </a:ext>
            </a:extLst>
          </p:cNvPr>
          <p:cNvPicPr>
            <a:picLocks noChangeAspect="1"/>
          </p:cNvPicPr>
          <p:nvPr/>
        </p:nvPicPr>
        <p:blipFill>
          <a:blip r:embed="rId6"/>
          <a:stretch>
            <a:fillRect/>
          </a:stretch>
        </p:blipFill>
        <p:spPr>
          <a:xfrm>
            <a:off x="12222687" y="9849806"/>
            <a:ext cx="8050080" cy="1278713"/>
          </a:xfrm>
          <a:prstGeom prst="rect">
            <a:avLst/>
          </a:prstGeom>
        </p:spPr>
      </p:pic>
      <p:sp>
        <p:nvSpPr>
          <p:cNvPr id="74" name="object 12">
            <a:extLst>
              <a:ext uri="{FF2B5EF4-FFF2-40B4-BE49-F238E27FC236}">
                <a16:creationId xmlns:a16="http://schemas.microsoft.com/office/drawing/2014/main" id="{3075D82E-2F9D-9284-9839-9C44C593FF01}"/>
              </a:ext>
            </a:extLst>
          </p:cNvPr>
          <p:cNvSpPr txBox="1"/>
          <p:nvPr/>
        </p:nvSpPr>
        <p:spPr>
          <a:xfrm>
            <a:off x="11772028" y="11184668"/>
            <a:ext cx="8700234" cy="364202"/>
          </a:xfrm>
          <a:prstGeom prst="rect">
            <a:avLst/>
          </a:prstGeom>
        </p:spPr>
        <p:txBody>
          <a:bodyPr vert="horz" wrap="square" lIns="0" tIns="0" rIns="0" bIns="0" rtlCol="0">
            <a:spAutoFit/>
          </a:bodyPr>
          <a:lstStyle/>
          <a:p>
            <a:pPr marL="27719" marR="13860" algn="ctr">
              <a:lnSpc>
                <a:spcPct val="103099"/>
              </a:lnSpc>
            </a:pPr>
            <a:r>
              <a:rPr lang="en-US" sz="2400" i="1" dirty="0">
                <a:solidFill>
                  <a:schemeClr val="tx1">
                    <a:lumMod val="75000"/>
                    <a:lumOff val="25000"/>
                  </a:schemeClr>
                </a:solidFill>
                <a:latin typeface="Arial" panose="020B0604020202020204" pitchFamily="34" charset="0"/>
                <a:cs typeface="Arial" panose="020B0604020202020204" pitchFamily="34" charset="0"/>
              </a:rPr>
              <a:t>Time Independent </a:t>
            </a:r>
            <a:r>
              <a:rPr lang="en-US" sz="2400" spc="-22" dirty="0">
                <a:solidFill>
                  <a:srgbClr val="231F20"/>
                </a:solidFill>
                <a:cs typeface="Arial"/>
              </a:rPr>
              <a:t>Schrodinger Equation</a:t>
            </a:r>
            <a:r>
              <a:rPr lang="en-US" sz="2400" i="1" dirty="0">
                <a:solidFill>
                  <a:schemeClr val="tx1">
                    <a:lumMod val="75000"/>
                    <a:lumOff val="25000"/>
                  </a:schemeClr>
                </a:solidFill>
                <a:latin typeface="Arial" panose="020B0604020202020204" pitchFamily="34" charset="0"/>
                <a:cs typeface="Arial" panose="020B0604020202020204" pitchFamily="34" charset="0"/>
              </a:rPr>
              <a:t> </a:t>
            </a:r>
          </a:p>
        </p:txBody>
      </p:sp>
      <p:sp>
        <p:nvSpPr>
          <p:cNvPr id="76" name="TextBox 75">
            <a:extLst>
              <a:ext uri="{FF2B5EF4-FFF2-40B4-BE49-F238E27FC236}">
                <a16:creationId xmlns:a16="http://schemas.microsoft.com/office/drawing/2014/main" id="{AC1F8194-67D5-80AA-A127-B8203D61986F}"/>
              </a:ext>
            </a:extLst>
          </p:cNvPr>
          <p:cNvSpPr txBox="1"/>
          <p:nvPr/>
        </p:nvSpPr>
        <p:spPr>
          <a:xfrm>
            <a:off x="1853599" y="27511674"/>
            <a:ext cx="8925004" cy="1338828"/>
          </a:xfrm>
          <a:prstGeom prst="rect">
            <a:avLst/>
          </a:prstGeom>
          <a:noFill/>
        </p:spPr>
        <p:txBody>
          <a:bodyPr wrap="square" rtlCol="0">
            <a:spAutoFit/>
          </a:bodyPr>
          <a:lstStyle/>
          <a:p>
            <a:r>
              <a:rPr lang="en-US" sz="2700" dirty="0">
                <a:latin typeface="Calibri (Body)"/>
                <a:cs typeface="Arial"/>
              </a:rPr>
              <a:t>Where </a:t>
            </a:r>
            <a:r>
              <a:rPr lang="en-US" sz="2700" i="1" dirty="0">
                <a:latin typeface="Calibri (Body)"/>
                <a:cs typeface="Arial"/>
              </a:rPr>
              <a:t>m</a:t>
            </a:r>
            <a:r>
              <a:rPr lang="en-US" sz="2700" dirty="0">
                <a:latin typeface="Calibri (Body)"/>
                <a:cs typeface="Arial"/>
              </a:rPr>
              <a:t> is the mass of the particle, </a:t>
            </a:r>
            <a:r>
              <a:rPr lang="en-US" sz="2700" i="1" dirty="0">
                <a:latin typeface="Calibri (Body)"/>
                <a:cs typeface="Arial"/>
              </a:rPr>
              <a:t>V</a:t>
            </a:r>
            <a:r>
              <a:rPr lang="en-US" sz="2700" dirty="0">
                <a:latin typeface="Calibri (Body)"/>
                <a:cs typeface="Arial"/>
              </a:rPr>
              <a:t> is the potential of the well, </a:t>
            </a:r>
            <a:r>
              <a:rPr lang="en-US" sz="2700" i="1" dirty="0">
                <a:latin typeface="Calibri (Body)"/>
                <a:cs typeface="Arial"/>
              </a:rPr>
              <a:t>E</a:t>
            </a:r>
            <a:r>
              <a:rPr lang="en-US" sz="2700" dirty="0">
                <a:latin typeface="Calibri (Body)"/>
                <a:cs typeface="Arial"/>
              </a:rPr>
              <a:t> is the energy of the particle and ℏ is the reduced Plank’s constant.</a:t>
            </a:r>
            <a:endParaRPr lang="en-US" sz="2700" dirty="0">
              <a:latin typeface="Calibri (Body)"/>
            </a:endParaRPr>
          </a:p>
        </p:txBody>
      </p:sp>
      <p:pic>
        <p:nvPicPr>
          <p:cNvPr id="78" name="Picture 77">
            <a:extLst>
              <a:ext uri="{FF2B5EF4-FFF2-40B4-BE49-F238E27FC236}">
                <a16:creationId xmlns:a16="http://schemas.microsoft.com/office/drawing/2014/main" id="{0A373E50-B8ED-6FAC-A2A2-5C4DF9E67C68}"/>
              </a:ext>
            </a:extLst>
          </p:cNvPr>
          <p:cNvPicPr>
            <a:picLocks noChangeAspect="1"/>
          </p:cNvPicPr>
          <p:nvPr/>
        </p:nvPicPr>
        <p:blipFill>
          <a:blip r:embed="rId7"/>
          <a:stretch>
            <a:fillRect/>
          </a:stretch>
        </p:blipFill>
        <p:spPr>
          <a:xfrm>
            <a:off x="13030441" y="16285230"/>
            <a:ext cx="6706536" cy="6668431"/>
          </a:xfrm>
          <a:prstGeom prst="rect">
            <a:avLst/>
          </a:prstGeom>
        </p:spPr>
      </p:pic>
      <p:sp>
        <p:nvSpPr>
          <p:cNvPr id="80" name="object 22">
            <a:extLst>
              <a:ext uri="{FF2B5EF4-FFF2-40B4-BE49-F238E27FC236}">
                <a16:creationId xmlns:a16="http://schemas.microsoft.com/office/drawing/2014/main" id="{FF9AAE64-07BC-6FCF-3805-1414BB9ED0E7}"/>
              </a:ext>
            </a:extLst>
          </p:cNvPr>
          <p:cNvSpPr txBox="1"/>
          <p:nvPr/>
        </p:nvSpPr>
        <p:spPr>
          <a:xfrm>
            <a:off x="12250312" y="23645059"/>
            <a:ext cx="9336826" cy="1846659"/>
          </a:xfrm>
          <a:prstGeom prst="rect">
            <a:avLst/>
          </a:prstGeom>
        </p:spPr>
        <p:txBody>
          <a:bodyPr vert="horz" wrap="square" lIns="0" tIns="0" rIns="0" bIns="0" rtlCol="0">
            <a:spAutoFit/>
          </a:bodyPr>
          <a:lstStyle/>
          <a:p>
            <a:r>
              <a:rPr lang="en-US" sz="3000" spc="-22" dirty="0">
                <a:solidFill>
                  <a:srgbClr val="231F20"/>
                </a:solidFill>
                <a:cs typeface="Arial"/>
              </a:rPr>
              <a:t>While there are an infinite number of valid solutions these are at particular energy values. These are referred to as eigenenergy values. For an infinite square well these values can be described by the equation. </a:t>
            </a:r>
          </a:p>
        </p:txBody>
      </p:sp>
      <p:pic>
        <p:nvPicPr>
          <p:cNvPr id="84" name="Picture 83">
            <a:extLst>
              <a:ext uri="{FF2B5EF4-FFF2-40B4-BE49-F238E27FC236}">
                <a16:creationId xmlns:a16="http://schemas.microsoft.com/office/drawing/2014/main" id="{739561F4-E4D3-81B4-89C3-5D39F506A145}"/>
              </a:ext>
            </a:extLst>
          </p:cNvPr>
          <p:cNvPicPr>
            <a:picLocks noChangeAspect="1"/>
          </p:cNvPicPr>
          <p:nvPr/>
        </p:nvPicPr>
        <p:blipFill>
          <a:blip r:embed="rId8"/>
          <a:stretch>
            <a:fillRect/>
          </a:stretch>
        </p:blipFill>
        <p:spPr>
          <a:xfrm>
            <a:off x="14459574" y="25669261"/>
            <a:ext cx="4545029" cy="1374359"/>
          </a:xfrm>
          <a:prstGeom prst="rect">
            <a:avLst/>
          </a:prstGeom>
        </p:spPr>
      </p:pic>
      <p:sp>
        <p:nvSpPr>
          <p:cNvPr id="85" name="TextBox 84">
            <a:extLst>
              <a:ext uri="{FF2B5EF4-FFF2-40B4-BE49-F238E27FC236}">
                <a16:creationId xmlns:a16="http://schemas.microsoft.com/office/drawing/2014/main" id="{AB2916FD-21D7-42AA-3836-90A449F5A46A}"/>
              </a:ext>
            </a:extLst>
          </p:cNvPr>
          <p:cNvSpPr txBox="1"/>
          <p:nvPr/>
        </p:nvSpPr>
        <p:spPr>
          <a:xfrm>
            <a:off x="12044835" y="27254093"/>
            <a:ext cx="7816394" cy="553998"/>
          </a:xfrm>
          <a:prstGeom prst="rect">
            <a:avLst/>
          </a:prstGeom>
          <a:noFill/>
        </p:spPr>
        <p:txBody>
          <a:bodyPr wrap="square" rtlCol="0">
            <a:spAutoFit/>
          </a:bodyPr>
          <a:lstStyle/>
          <a:p>
            <a:r>
              <a:rPr lang="en-US" sz="3000" spc="-22" dirty="0">
                <a:solidFill>
                  <a:srgbClr val="231F20"/>
                </a:solidFill>
                <a:cs typeface="Arial"/>
              </a:rPr>
              <a:t>Where </a:t>
            </a:r>
            <a:r>
              <a:rPr lang="en-US" sz="3000" i="1" spc="-22" dirty="0">
                <a:solidFill>
                  <a:srgbClr val="231F20"/>
                </a:solidFill>
                <a:cs typeface="Arial"/>
              </a:rPr>
              <a:t>a</a:t>
            </a:r>
            <a:r>
              <a:rPr lang="en-US" sz="3000" spc="-22" dirty="0">
                <a:solidFill>
                  <a:srgbClr val="231F20"/>
                </a:solidFill>
                <a:cs typeface="Arial"/>
              </a:rPr>
              <a:t> is the with of the well</a:t>
            </a:r>
            <a:endParaRPr lang="en-US" sz="3000" dirty="0"/>
          </a:p>
        </p:txBody>
      </p:sp>
      <p:sp>
        <p:nvSpPr>
          <p:cNvPr id="4" name="object 22">
            <a:extLst>
              <a:ext uri="{FF2B5EF4-FFF2-40B4-BE49-F238E27FC236}">
                <a16:creationId xmlns:a16="http://schemas.microsoft.com/office/drawing/2014/main" id="{7A7D1230-5A86-7642-C5C9-DE603053D16D}"/>
              </a:ext>
            </a:extLst>
          </p:cNvPr>
          <p:cNvSpPr txBox="1"/>
          <p:nvPr/>
        </p:nvSpPr>
        <p:spPr>
          <a:xfrm>
            <a:off x="33157788" y="7996829"/>
            <a:ext cx="9336826" cy="6001643"/>
          </a:xfrm>
          <a:prstGeom prst="rect">
            <a:avLst/>
          </a:prstGeom>
        </p:spPr>
        <p:txBody>
          <a:bodyPr vert="horz" wrap="square" lIns="0" tIns="0" rIns="0" bIns="0" rtlCol="0">
            <a:spAutoFit/>
          </a:bodyPr>
          <a:lstStyle/>
          <a:p>
            <a:r>
              <a:rPr lang="en-US" sz="3000" spc="-22" dirty="0">
                <a:solidFill>
                  <a:srgbClr val="231F20"/>
                </a:solidFill>
                <a:cs typeface="Arial"/>
              </a:rPr>
              <a:t>Euler’s Method still holds true. But there are a new set of considerations that need to accounted for. When dealing with the other well types: finite potential, asymmetric well, and circular well – the initial value problem ends up getting more complex. This is due to the concept of quantum tunneling. Even though there is some well containing the particle, it is no longer an impenetrable wall and has a chance to exit the well. This now means the starting point for the initial value problem needs to be calculated. This also affects the derivative at the bound. We now have another equation that meets the wave at the wall. This equation to be continuous with the wave so the derivative at 0 can be found as the derivative of the outer function at 0. </a:t>
            </a:r>
          </a:p>
        </p:txBody>
      </p:sp>
      <p:sp>
        <p:nvSpPr>
          <p:cNvPr id="11" name="object 12">
            <a:extLst>
              <a:ext uri="{FF2B5EF4-FFF2-40B4-BE49-F238E27FC236}">
                <a16:creationId xmlns:a16="http://schemas.microsoft.com/office/drawing/2014/main" id="{530D54B4-55B1-E995-07EF-38F6E6442BD7}"/>
              </a:ext>
            </a:extLst>
          </p:cNvPr>
          <p:cNvSpPr txBox="1"/>
          <p:nvPr/>
        </p:nvSpPr>
        <p:spPr>
          <a:xfrm>
            <a:off x="12381972" y="22867461"/>
            <a:ext cx="8700234" cy="355354"/>
          </a:xfrm>
          <a:prstGeom prst="rect">
            <a:avLst/>
          </a:prstGeom>
        </p:spPr>
        <p:txBody>
          <a:bodyPr vert="horz" wrap="square" lIns="0" tIns="0" rIns="0" bIns="0" rtlCol="0">
            <a:spAutoFit/>
          </a:bodyPr>
          <a:lstStyle/>
          <a:p>
            <a:pPr marL="27719" marR="13860" algn="ctr">
              <a:lnSpc>
                <a:spcPct val="103099"/>
              </a:lnSpc>
            </a:pPr>
            <a:r>
              <a:rPr lang="en-US" sz="2400" i="1" dirty="0">
                <a:solidFill>
                  <a:schemeClr val="tx1">
                    <a:lumMod val="75000"/>
                    <a:lumOff val="25000"/>
                  </a:schemeClr>
                </a:solidFill>
                <a:latin typeface="Arial" panose="020B0604020202020204" pitchFamily="34" charset="0"/>
                <a:cs typeface="Arial" panose="020B0604020202020204" pitchFamily="34" charset="0"/>
              </a:rPr>
              <a:t>A list potential solution shapes of an infinite well</a:t>
            </a:r>
          </a:p>
        </p:txBody>
      </p:sp>
      <p:pic>
        <p:nvPicPr>
          <p:cNvPr id="20" name="Picture 19">
            <a:extLst>
              <a:ext uri="{FF2B5EF4-FFF2-40B4-BE49-F238E27FC236}">
                <a16:creationId xmlns:a16="http://schemas.microsoft.com/office/drawing/2014/main" id="{31ACC6F7-EFA4-8C1D-D2C2-9D4FF1FC3B58}"/>
              </a:ext>
            </a:extLst>
          </p:cNvPr>
          <p:cNvPicPr>
            <a:picLocks noChangeAspect="1"/>
          </p:cNvPicPr>
          <p:nvPr/>
        </p:nvPicPr>
        <p:blipFill>
          <a:blip r:embed="rId9"/>
          <a:srcRect r="10132"/>
          <a:stretch/>
        </p:blipFill>
        <p:spPr>
          <a:xfrm>
            <a:off x="35527982" y="14157551"/>
            <a:ext cx="4596438" cy="6958032"/>
          </a:xfrm>
          <a:prstGeom prst="rect">
            <a:avLst/>
          </a:prstGeom>
        </p:spPr>
      </p:pic>
      <p:pic>
        <p:nvPicPr>
          <p:cNvPr id="34" name="Picture 33" descr="A graph of a wave function&#10;&#10;AI-generated content may be incorrect.">
            <a:extLst>
              <a:ext uri="{FF2B5EF4-FFF2-40B4-BE49-F238E27FC236}">
                <a16:creationId xmlns:a16="http://schemas.microsoft.com/office/drawing/2014/main" id="{9EB8432C-EF35-CED8-5619-886C6627F3C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057332" y="12699797"/>
            <a:ext cx="8351192" cy="6152044"/>
          </a:xfrm>
          <a:prstGeom prst="rect">
            <a:avLst/>
          </a:prstGeom>
        </p:spPr>
      </p:pic>
      <p:sp>
        <p:nvSpPr>
          <p:cNvPr id="44" name="object 12">
            <a:extLst>
              <a:ext uri="{FF2B5EF4-FFF2-40B4-BE49-F238E27FC236}">
                <a16:creationId xmlns:a16="http://schemas.microsoft.com/office/drawing/2014/main" id="{BD75C8AC-2E5C-EEA9-BEDC-4A4561BB84DA}"/>
              </a:ext>
            </a:extLst>
          </p:cNvPr>
          <p:cNvSpPr txBox="1"/>
          <p:nvPr/>
        </p:nvSpPr>
        <p:spPr>
          <a:xfrm>
            <a:off x="22998966" y="19165044"/>
            <a:ext cx="8700234" cy="355354"/>
          </a:xfrm>
          <a:prstGeom prst="rect">
            <a:avLst/>
          </a:prstGeom>
        </p:spPr>
        <p:txBody>
          <a:bodyPr vert="horz" wrap="square" lIns="0" tIns="0" rIns="0" bIns="0" rtlCol="0">
            <a:spAutoFit/>
          </a:bodyPr>
          <a:lstStyle/>
          <a:p>
            <a:pPr marL="27719" marR="13860" algn="ctr">
              <a:lnSpc>
                <a:spcPct val="103099"/>
              </a:lnSpc>
            </a:pPr>
            <a:r>
              <a:rPr lang="en-US" sz="2400" i="1" dirty="0">
                <a:solidFill>
                  <a:schemeClr val="tx1">
                    <a:lumMod val="75000"/>
                    <a:lumOff val="25000"/>
                  </a:schemeClr>
                </a:solidFill>
                <a:latin typeface="Arial" panose="020B0604020202020204" pitchFamily="34" charset="0"/>
                <a:cs typeface="Arial" panose="020B0604020202020204" pitchFamily="34" charset="0"/>
              </a:rPr>
              <a:t>A plot where dx was too small to be a good approximation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31F2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14995</TotalTime>
  <Words>949</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(Body)</vt:lpstr>
      <vt:lpstr>Office Theme</vt:lpstr>
      <vt:lpstr>Using Euler’s Method for Wave Estimations in the 1-D Particle in the Box Problem Derek Violette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Research Study Presenter name, Associates and Collaborators</dc:title>
  <dc:creator>rkabealo</dc:creator>
  <cp:lastModifiedBy>Violette, Derek</cp:lastModifiedBy>
  <cp:revision>90</cp:revision>
  <dcterms:created xsi:type="dcterms:W3CDTF">2013-07-30T11:46:00Z</dcterms:created>
  <dcterms:modified xsi:type="dcterms:W3CDTF">2025-04-04T05:18:49Z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2013-07-30T00:00:00Z</vt:filetime>
  </property>
  <property fmtid="{D5CDD505-2E9C-101B-9397-08002B2CF9AE}" pid="3" name="LastSaved">
    <vt:filetime>2013-07-30T00:00:00Z</vt:filetime>
  </property>
</Properties>
</file>