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68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6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7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7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7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chemeClr val="accent5"/>
              </a:solidFill>
            </a:endParaRPr>
          </a:p>
        </p:txBody>
      </p:sp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7"/>
          <p:cNvSpPr txBox="1"/>
          <p:nvPr/>
        </p:nvSpPr>
        <p:spPr>
          <a:xfrm>
            <a:off x="512795" y="1931343"/>
            <a:ext cx="10840623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STUDENT NAME:</a:t>
            </a:r>
            <a:r>
              <a:rPr b="1" dirty="0" sz="2800" lang="en-US">
                <a:solidFill>
                  <a:schemeClr val="accent6"/>
                </a:solidFill>
              </a:rPr>
              <a:t> </a:t>
            </a:r>
            <a:r>
              <a:rPr b="1" dirty="0" sz="2800" lang="en-US" err="1">
                <a:solidFill>
                  <a:schemeClr val="accent5"/>
                </a:solidFill>
              </a:rPr>
              <a:t>D</a:t>
            </a:r>
            <a:r>
              <a:rPr b="1" dirty="0" sz="2800" lang="en-US" err="1">
                <a:solidFill>
                  <a:schemeClr val="accent5"/>
                </a:solidFill>
              </a:rPr>
              <a:t>e</a:t>
            </a:r>
            <a:r>
              <a:rPr b="1" dirty="0" sz="2800" lang="en-US" err="1">
                <a:solidFill>
                  <a:schemeClr val="accent5"/>
                </a:solidFill>
              </a:rPr>
              <a:t>e</a:t>
            </a:r>
            <a:r>
              <a:rPr b="1" dirty="0" sz="2800" lang="en-US" err="1">
                <a:solidFill>
                  <a:schemeClr val="accent5"/>
                </a:solidFill>
              </a:rPr>
              <a:t>p</a:t>
            </a:r>
            <a:r>
              <a:rPr b="1" dirty="0" sz="2800" lang="en-US" err="1">
                <a:solidFill>
                  <a:schemeClr val="accent5"/>
                </a:solidFill>
              </a:rPr>
              <a:t>a</a:t>
            </a:r>
            <a:r>
              <a:rPr b="1" dirty="0" sz="2800" lang="en-US" err="1">
                <a:solidFill>
                  <a:schemeClr val="accent5"/>
                </a:solidFill>
              </a:rPr>
              <a:t>k</a:t>
            </a:r>
            <a:r>
              <a:rPr b="1" dirty="0" sz="2800" lang="en-US" err="1">
                <a:solidFill>
                  <a:schemeClr val="accent5"/>
                </a:solidFill>
              </a:rPr>
              <a:t> </a:t>
            </a:r>
            <a:r>
              <a:rPr b="1" dirty="0" sz="2800" lang="en-US" err="1">
                <a:solidFill>
                  <a:schemeClr val="accent5"/>
                </a:solidFill>
              </a:rPr>
              <a:t>k</a:t>
            </a:r>
            <a:r>
              <a:rPr b="1" dirty="0" sz="2800" lang="en-US" err="1">
                <a:solidFill>
                  <a:schemeClr val="accent5"/>
                </a:solidFill>
              </a:rPr>
              <a:t>u</a:t>
            </a:r>
            <a:r>
              <a:rPr b="1" dirty="0" sz="2800" lang="en-US" err="1">
                <a:solidFill>
                  <a:schemeClr val="accent5"/>
                </a:solidFill>
              </a:rPr>
              <a:t>m</a:t>
            </a:r>
            <a:r>
              <a:rPr b="1" dirty="0" sz="2800" lang="en-US" err="1">
                <a:solidFill>
                  <a:schemeClr val="accent5"/>
                </a:solidFill>
              </a:rPr>
              <a:t>a</a:t>
            </a:r>
            <a:r>
              <a:rPr b="1" dirty="0" sz="2800" lang="en-US" err="1">
                <a:solidFill>
                  <a:schemeClr val="accent5"/>
                </a:solidFill>
              </a:rPr>
              <a:t>r</a:t>
            </a:r>
            <a:r>
              <a:rPr b="1" dirty="0" sz="2800" lang="en-US" err="1">
                <a:solidFill>
                  <a:schemeClr val="accent5"/>
                </a:solidFill>
              </a:rPr>
              <a:t>.</a:t>
            </a:r>
            <a:r>
              <a:rPr b="1" dirty="0" sz="2800" lang="en-US" err="1">
                <a:solidFill>
                  <a:schemeClr val="accent5"/>
                </a:solidFill>
              </a:rPr>
              <a:t> </a:t>
            </a:r>
            <a:r>
              <a:rPr b="1" dirty="0" sz="2800" lang="en-US" err="1">
                <a:solidFill>
                  <a:schemeClr val="accent5"/>
                </a:solidFill>
              </a:rPr>
              <a:t>T</a:t>
            </a:r>
            <a:endParaRPr altLang="en-US" lang="zh-CN"/>
          </a:p>
          <a:p>
            <a:endParaRPr b="1" dirty="0" sz="2800" lang="en-US">
              <a:solidFill>
                <a:schemeClr val="accent5"/>
              </a:solidFill>
            </a:endParaRPr>
          </a:p>
          <a:p>
            <a:r>
              <a:rPr b="1" dirty="0" sz="2800" lang="en-US"/>
              <a:t>REGISTER NO: </a:t>
            </a:r>
            <a:r>
              <a:rPr b="1" dirty="0" sz="2800" lang="en-US">
                <a:solidFill>
                  <a:schemeClr val="accent5"/>
                </a:solidFill>
              </a:rPr>
              <a:t>422200</a:t>
            </a:r>
            <a:r>
              <a:rPr b="1" dirty="0" sz="2800" lang="en-US">
                <a:solidFill>
                  <a:schemeClr val="accent5"/>
                </a:solidFill>
              </a:rPr>
              <a:t>2</a:t>
            </a:r>
            <a:r>
              <a:rPr b="1" dirty="0" sz="2800" lang="en-US">
                <a:solidFill>
                  <a:schemeClr val="accent5"/>
                </a:solidFill>
              </a:rPr>
              <a:t>9</a:t>
            </a:r>
            <a:r>
              <a:rPr b="1" dirty="0" sz="2800" lang="en-US">
                <a:solidFill>
                  <a:schemeClr val="accent5"/>
                </a:solidFill>
              </a:rPr>
              <a:t>2</a:t>
            </a:r>
            <a:endParaRPr altLang="en-US" lang="zh-CN"/>
          </a:p>
          <a:p>
            <a:endParaRPr b="1" dirty="0" sz="2800" lang="en-US">
              <a:solidFill>
                <a:schemeClr val="accent5"/>
              </a:solidFill>
            </a:endParaRPr>
          </a:p>
          <a:p>
            <a:r>
              <a:rPr b="1" dirty="0" sz="2800" lang="en-US"/>
              <a:t>NM ID: </a:t>
            </a:r>
            <a:r>
              <a:rPr b="1" dirty="0" sz="2800" lang="en-US"/>
              <a:t>E7F069BCA0BC21BBF334FB4EDBF46ECD</a:t>
            </a:r>
            <a:endParaRPr altLang="en-US" lang="zh-CN"/>
          </a:p>
          <a:p>
            <a:endParaRPr altLang="en-US" lang="zh-CN"/>
          </a:p>
          <a:p>
            <a:r>
              <a:rPr b="1" dirty="0" sz="2800" lang="en-US"/>
              <a:t>DEPARTMENT: </a:t>
            </a:r>
            <a:r>
              <a:rPr b="1" dirty="0" sz="2800" lang="en-US" err="1">
                <a:solidFill>
                  <a:schemeClr val="accent5"/>
                </a:solidFill>
              </a:rPr>
              <a:t>B.Com</a:t>
            </a:r>
            <a:r>
              <a:rPr b="1" dirty="0" sz="2800" lang="en-US">
                <a:solidFill>
                  <a:schemeClr val="accent5"/>
                </a:solidFill>
              </a:rPr>
              <a:t> ISM (Information  System Management)</a:t>
            </a:r>
          </a:p>
          <a:p>
            <a:endParaRPr b="1" dirty="0" sz="2800" lang="en-US">
              <a:solidFill>
                <a:schemeClr val="accent5"/>
              </a:solidFill>
            </a:endParaRPr>
          </a:p>
          <a:p>
            <a:r>
              <a:rPr b="1" dirty="0" sz="2800" lang="en-US"/>
              <a:t>COLLEGE: </a:t>
            </a:r>
            <a:r>
              <a:rPr b="1" dirty="0" sz="2800" lang="en-US" err="1">
                <a:solidFill>
                  <a:schemeClr val="accent5"/>
                </a:solidFill>
              </a:rPr>
              <a:t>Agurchand</a:t>
            </a:r>
            <a:r>
              <a:rPr b="1" dirty="0" sz="2800" lang="en-US">
                <a:solidFill>
                  <a:schemeClr val="accent5"/>
                </a:solidFill>
              </a:rPr>
              <a:t> </a:t>
            </a:r>
            <a:r>
              <a:rPr b="1" dirty="0" sz="2800" lang="en-US" err="1">
                <a:solidFill>
                  <a:schemeClr val="accent5"/>
                </a:solidFill>
              </a:rPr>
              <a:t>Manmull</a:t>
            </a:r>
            <a:r>
              <a:rPr b="1" dirty="0" sz="2800" lang="en-US">
                <a:solidFill>
                  <a:schemeClr val="accent5"/>
                </a:solidFill>
              </a:rPr>
              <a:t> Jain College</a:t>
            </a:r>
          </a:p>
          <a:p>
            <a:endParaRPr b="1" dirty="0" sz="2800" 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739775" y="1659285"/>
            <a:ext cx="7371434" cy="3444241"/>
          </a:xfrm>
          <a:prstGeom prst="rect"/>
          <a:solidFill>
            <a:schemeClr val="bg1"/>
          </a:solidFill>
        </p:spPr>
        <p:txBody>
          <a:bodyPr wrap="square">
            <a:spAutoFit/>
          </a:bodyPr>
          <a:p>
            <a:r>
              <a:rPr b="1" dirty="0" sz="2800" lang="en-US"/>
              <a:t>The modelling in this employee performance analysis project includes the following:</a:t>
            </a:r>
          </a:p>
          <a:p>
            <a:endParaRPr b="1" dirty="0" sz="2800" lang="en-US"/>
          </a:p>
          <a:p>
            <a:r>
              <a:rPr b="1" dirty="0" sz="2800" lang="en-US"/>
              <a:t>1.Data collection</a:t>
            </a:r>
          </a:p>
          <a:p>
            <a:r>
              <a:rPr b="1" dirty="0" sz="2800" lang="en-US"/>
              <a:t>2.Data cleaning</a:t>
            </a:r>
          </a:p>
          <a:p>
            <a:r>
              <a:rPr b="1" dirty="0" sz="2800" lang="en-US"/>
              <a:t>3.Results</a:t>
            </a:r>
          </a:p>
          <a:p>
            <a:r>
              <a:rPr b="1" dirty="0" sz="2800" lang="en-US"/>
              <a:t>4.Pivot table</a:t>
            </a:r>
          </a:p>
          <a:p>
            <a:r>
              <a:rPr b="1" dirty="0" sz="2800" lang="en-US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dirty="0" spc="-40">
                <a:solidFill>
                  <a:schemeClr val="accent5"/>
                </a:solidFill>
              </a:rPr>
              <a:t>E</a:t>
            </a:r>
            <a:r>
              <a:rPr dirty="0" spc="15">
                <a:solidFill>
                  <a:schemeClr val="accent5"/>
                </a:solidFill>
              </a:rPr>
              <a:t>S</a:t>
            </a:r>
            <a:r>
              <a:rPr dirty="0" spc="-30">
                <a:solidFill>
                  <a:schemeClr val="accent5"/>
                </a:solidFill>
              </a:rPr>
              <a:t>U</a:t>
            </a:r>
            <a:r>
              <a:rPr dirty="0" spc="-405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104866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60536">
            <a:off x="1125978" y="1400865"/>
            <a:ext cx="7160887" cy="450317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7682" y="669102"/>
            <a:ext cx="8366261" cy="529127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15327" y="1276042"/>
            <a:ext cx="8356372" cy="439530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TextBox 3"/>
          <p:cNvSpPr txBox="1"/>
          <p:nvPr/>
        </p:nvSpPr>
        <p:spPr>
          <a:xfrm>
            <a:off x="755331" y="1708075"/>
            <a:ext cx="7814113" cy="42824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800" lang="en-US"/>
              <a:t>1.The conclusion is the employee data analysis reveals the key insights in workforce performance and areas needed for improvement. </a:t>
            </a:r>
          </a:p>
          <a:p>
            <a:endParaRPr b="1" dirty="0" sz="2800" lang="en-US"/>
          </a:p>
          <a:p>
            <a:r>
              <a:rPr b="1" dirty="0" sz="2800" lang="en-US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chemeClr val="accent5"/>
                </a:solidFill>
              </a:rPr>
              <a:t>PROJECT</a:t>
            </a:r>
            <a:r>
              <a:rPr dirty="0" sz="4250" spc="-85">
                <a:solidFill>
                  <a:schemeClr val="accent5"/>
                </a:solidFill>
              </a:rPr>
              <a:t> </a:t>
            </a:r>
            <a:r>
              <a:rPr dirty="0" sz="4250" spc="25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accent5"/>
                </a:solidFill>
              </a:rPr>
              <a:t>A</a:t>
            </a:r>
            <a:r>
              <a:rPr dirty="0" spc="-5">
                <a:solidFill>
                  <a:schemeClr val="accent5"/>
                </a:solidFill>
              </a:rPr>
              <a:t>G</a:t>
            </a:r>
            <a:r>
              <a:rPr dirty="0" spc="-35">
                <a:solidFill>
                  <a:schemeClr val="accent5"/>
                </a:solidFill>
              </a:rPr>
              <a:t>E</a:t>
            </a:r>
            <a:r>
              <a:rPr dirty="0" spc="15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chemeClr val="accent5"/>
                </a:solidFill>
              </a:rPr>
              <a:t>P</a:t>
            </a:r>
            <a:r>
              <a:rPr dirty="0" sz="4250" spc="15">
                <a:solidFill>
                  <a:schemeClr val="accent5"/>
                </a:solidFill>
              </a:rPr>
              <a:t>ROB</a:t>
            </a:r>
            <a:r>
              <a:rPr dirty="0" sz="4250" spc="55">
                <a:solidFill>
                  <a:schemeClr val="accent5"/>
                </a:solidFill>
              </a:rPr>
              <a:t>L</a:t>
            </a:r>
            <a:r>
              <a:rPr dirty="0" sz="4250" spc="-20">
                <a:solidFill>
                  <a:schemeClr val="accent5"/>
                </a:solidFill>
              </a:rPr>
              <a:t>E</a:t>
            </a:r>
            <a:r>
              <a:rPr dirty="0" sz="4250" spc="20">
                <a:solidFill>
                  <a:schemeClr val="accent5"/>
                </a:solidFill>
              </a:rPr>
              <a:t>M</a:t>
            </a:r>
            <a:r>
              <a:rPr dirty="0" sz="4250">
                <a:solidFill>
                  <a:schemeClr val="accent5"/>
                </a:solidFill>
              </a:rPr>
              <a:t>	</a:t>
            </a:r>
            <a:r>
              <a:rPr dirty="0" sz="4250" spc="10">
                <a:solidFill>
                  <a:schemeClr val="accent5"/>
                </a:solidFill>
              </a:rPr>
              <a:t>S</a:t>
            </a:r>
            <a:r>
              <a:rPr dirty="0" sz="4250" spc="-370">
                <a:solidFill>
                  <a:schemeClr val="accent5"/>
                </a:solidFill>
              </a:rPr>
              <a:t>T</a:t>
            </a:r>
            <a:r>
              <a:rPr dirty="0" sz="4250" spc="-375">
                <a:solidFill>
                  <a:schemeClr val="accent5"/>
                </a:solidFill>
              </a:rPr>
              <a:t>A</a:t>
            </a:r>
            <a:r>
              <a:rPr dirty="0" sz="4250" spc="15">
                <a:solidFill>
                  <a:schemeClr val="accent5"/>
                </a:solidFill>
              </a:rPr>
              <a:t>T</a:t>
            </a:r>
            <a:r>
              <a:rPr dirty="0" sz="4250" spc="-10">
                <a:solidFill>
                  <a:schemeClr val="accent5"/>
                </a:solidFill>
              </a:rPr>
              <a:t>E</a:t>
            </a:r>
            <a:r>
              <a:rPr dirty="0" sz="4250" spc="-20">
                <a:solidFill>
                  <a:schemeClr val="accent5"/>
                </a:solidFill>
              </a:rPr>
              <a:t>ME</a:t>
            </a:r>
            <a:r>
              <a:rPr dirty="0" sz="4250" spc="1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0" name="TextBox 10"/>
          <p:cNvSpPr txBox="1"/>
          <p:nvPr/>
        </p:nvSpPr>
        <p:spPr>
          <a:xfrm>
            <a:off x="464535" y="1838331"/>
            <a:ext cx="8919475" cy="1767841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2800" lang="en-US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048641" name="TextBox 12"/>
          <p:cNvSpPr txBox="1"/>
          <p:nvPr/>
        </p:nvSpPr>
        <p:spPr>
          <a:xfrm>
            <a:off x="464535" y="4299807"/>
            <a:ext cx="8305800" cy="954107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2800" lang="en-US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chemeClr val="accent5"/>
                </a:solidFill>
              </a:rPr>
              <a:t>PROJECT	</a:t>
            </a:r>
            <a:r>
              <a:rPr dirty="0" sz="4250" spc="-2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1014642" y="2333624"/>
            <a:ext cx="7900758" cy="2606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chemeClr val="accent5"/>
                </a:solidFill>
              </a:rPr>
              <a:t>W</a:t>
            </a:r>
            <a:r>
              <a:rPr dirty="0" sz="3200" spc="-20">
                <a:solidFill>
                  <a:schemeClr val="accent5"/>
                </a:solidFill>
              </a:rPr>
              <a:t>H</a:t>
            </a:r>
            <a:r>
              <a:rPr dirty="0" sz="3200" spc="20">
                <a:solidFill>
                  <a:schemeClr val="accent5"/>
                </a:solidFill>
              </a:rPr>
              <a:t>O</a:t>
            </a:r>
            <a:r>
              <a:rPr dirty="0" sz="3200" spc="-235">
                <a:solidFill>
                  <a:schemeClr val="accent5"/>
                </a:solidFill>
              </a:rPr>
              <a:t> </a:t>
            </a:r>
            <a:r>
              <a:rPr dirty="0" sz="3200" spc="-10">
                <a:solidFill>
                  <a:schemeClr val="accent5"/>
                </a:solidFill>
              </a:rPr>
              <a:t>AR</a:t>
            </a:r>
            <a:r>
              <a:rPr dirty="0" sz="3200" spc="15">
                <a:solidFill>
                  <a:schemeClr val="accent5"/>
                </a:solidFill>
              </a:rPr>
              <a:t>E</a:t>
            </a:r>
            <a:r>
              <a:rPr dirty="0" sz="3200" spc="-35">
                <a:solidFill>
                  <a:schemeClr val="accent5"/>
                </a:solidFill>
              </a:rPr>
              <a:t> </a:t>
            </a:r>
            <a:r>
              <a:rPr dirty="0" sz="3200" spc="-10">
                <a:solidFill>
                  <a:schemeClr val="accent5"/>
                </a:solidFill>
              </a:rPr>
              <a:t>T</a:t>
            </a:r>
            <a:r>
              <a:rPr dirty="0" sz="3200" spc="-15">
                <a:solidFill>
                  <a:schemeClr val="accent5"/>
                </a:solidFill>
              </a:rPr>
              <a:t>H</a:t>
            </a:r>
            <a:r>
              <a:rPr dirty="0" sz="3200" spc="15">
                <a:solidFill>
                  <a:schemeClr val="accent5"/>
                </a:solidFill>
              </a:rPr>
              <a:t>E</a:t>
            </a:r>
            <a:r>
              <a:rPr dirty="0" sz="3200" spc="-35">
                <a:solidFill>
                  <a:schemeClr val="accent5"/>
                </a:solidFill>
              </a:rPr>
              <a:t> </a:t>
            </a:r>
            <a:r>
              <a:rPr dirty="0" sz="3200" spc="-20">
                <a:solidFill>
                  <a:schemeClr val="accent5"/>
                </a:solidFill>
              </a:rPr>
              <a:t>E</a:t>
            </a:r>
            <a:r>
              <a:rPr dirty="0" sz="3200" spc="30">
                <a:solidFill>
                  <a:schemeClr val="accent5"/>
                </a:solidFill>
              </a:rPr>
              <a:t>N</a:t>
            </a:r>
            <a:r>
              <a:rPr dirty="0" sz="3200" spc="15">
                <a:solidFill>
                  <a:schemeClr val="accent5"/>
                </a:solidFill>
              </a:rPr>
              <a:t>D</a:t>
            </a:r>
            <a:r>
              <a:rPr dirty="0" sz="3200" spc="-45">
                <a:solidFill>
                  <a:schemeClr val="accent5"/>
                </a:solidFill>
              </a:rPr>
              <a:t> </a:t>
            </a:r>
            <a:r>
              <a:rPr dirty="0" sz="3200">
                <a:solidFill>
                  <a:schemeClr val="accent5"/>
                </a:solidFill>
              </a:rPr>
              <a:t>U</a:t>
            </a:r>
            <a:r>
              <a:rPr dirty="0" sz="3200" spc="10">
                <a:solidFill>
                  <a:schemeClr val="accent5"/>
                </a:solidFill>
              </a:rPr>
              <a:t>S</a:t>
            </a:r>
            <a:r>
              <a:rPr dirty="0" sz="3200" spc="-25">
                <a:solidFill>
                  <a:schemeClr val="accent5"/>
                </a:solidFill>
              </a:rPr>
              <a:t>E</a:t>
            </a:r>
            <a:r>
              <a:rPr dirty="0" sz="3200" spc="-10">
                <a:solidFill>
                  <a:schemeClr val="accent5"/>
                </a:solidFill>
              </a:rPr>
              <a:t>R</a:t>
            </a:r>
            <a:r>
              <a:rPr dirty="0" sz="3200" spc="5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910325" y="2228671"/>
            <a:ext cx="7610220" cy="29362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/>
              <a:t>The end users in employee performance analysis include:</a:t>
            </a:r>
          </a:p>
          <a:p>
            <a:endParaRPr b="1" dirty="0" sz="2400" lang="en-US"/>
          </a:p>
          <a:p>
            <a:r>
              <a:rPr b="1" dirty="0" sz="2400" lang="en-US"/>
              <a:t>	1. Human Resource management professionals.</a:t>
            </a:r>
          </a:p>
          <a:p>
            <a:endParaRPr b="1" dirty="0" sz="2400" lang="en-US"/>
          </a:p>
          <a:p>
            <a:r>
              <a:rPr b="1" dirty="0" sz="2400" lang="en-US"/>
              <a:t>	2. Data Analysts.</a:t>
            </a:r>
          </a:p>
          <a:p>
            <a:endParaRPr b="1" dirty="0" sz="2400" lang="en-US"/>
          </a:p>
          <a:p>
            <a:r>
              <a:rPr b="1" dirty="0" sz="2400" lang="en-US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/>
        </p:spPr>
      </p:pic>
      <p:sp>
        <p:nvSpPr>
          <p:cNvPr id="1048650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 spc="25">
                <a:solidFill>
                  <a:schemeClr val="accent5"/>
                </a:solidFill>
              </a:rPr>
              <a:t>U</a:t>
            </a:r>
            <a:r>
              <a:rPr dirty="0" sz="3600">
                <a:solidFill>
                  <a:schemeClr val="accent5"/>
                </a:solidFill>
              </a:rPr>
              <a:t>R</a:t>
            </a:r>
            <a:r>
              <a:rPr dirty="0" sz="3600" spc="5">
                <a:solidFill>
                  <a:schemeClr val="accent5"/>
                </a:solidFill>
              </a:rPr>
              <a:t> </a:t>
            </a:r>
            <a:r>
              <a:rPr dirty="0" sz="3600" spc="25">
                <a:solidFill>
                  <a:schemeClr val="accent5"/>
                </a:solidFill>
              </a:rPr>
              <a:t>S</a:t>
            </a: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 spc="25">
                <a:solidFill>
                  <a:schemeClr val="accent5"/>
                </a:solidFill>
              </a:rPr>
              <a:t>LU</a:t>
            </a:r>
            <a:r>
              <a:rPr dirty="0" sz="3600" spc="-35">
                <a:solidFill>
                  <a:schemeClr val="accent5"/>
                </a:solidFill>
              </a:rPr>
              <a:t>T</a:t>
            </a:r>
            <a:r>
              <a:rPr dirty="0" sz="3600" spc="-30">
                <a:solidFill>
                  <a:schemeClr val="accent5"/>
                </a:solidFill>
              </a:rPr>
              <a:t>I</a:t>
            </a: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>
                <a:solidFill>
                  <a:schemeClr val="accent5"/>
                </a:solidFill>
              </a:rPr>
              <a:t>N</a:t>
            </a:r>
            <a:r>
              <a:rPr dirty="0" sz="3600" spc="-345">
                <a:solidFill>
                  <a:schemeClr val="accent5"/>
                </a:solidFill>
              </a:rPr>
              <a:t> </a:t>
            </a:r>
            <a:r>
              <a:rPr dirty="0" sz="3600" spc="-35">
                <a:solidFill>
                  <a:schemeClr val="accent5"/>
                </a:solidFill>
              </a:rPr>
              <a:t>A</a:t>
            </a:r>
            <a:r>
              <a:rPr dirty="0" sz="3600" spc="-5">
                <a:solidFill>
                  <a:schemeClr val="accent5"/>
                </a:solidFill>
              </a:rPr>
              <a:t>N</a:t>
            </a:r>
            <a:r>
              <a:rPr dirty="0" sz="3600">
                <a:solidFill>
                  <a:schemeClr val="accent5"/>
                </a:solidFill>
              </a:rPr>
              <a:t>D</a:t>
            </a:r>
            <a:r>
              <a:rPr dirty="0" sz="3600" spc="35">
                <a:solidFill>
                  <a:schemeClr val="accent5"/>
                </a:solidFill>
              </a:rPr>
              <a:t> </a:t>
            </a:r>
            <a:r>
              <a:rPr dirty="0" sz="3600" spc="-30">
                <a:solidFill>
                  <a:schemeClr val="accent5"/>
                </a:solidFill>
              </a:rPr>
              <a:t>I</a:t>
            </a:r>
            <a:r>
              <a:rPr dirty="0" sz="3600" spc="-35">
                <a:solidFill>
                  <a:schemeClr val="accent5"/>
                </a:solidFill>
              </a:rPr>
              <a:t>T</a:t>
            </a:r>
            <a:r>
              <a:rPr dirty="0" sz="3600">
                <a:solidFill>
                  <a:schemeClr val="accent5"/>
                </a:solidFill>
              </a:rPr>
              <a:t>S</a:t>
            </a:r>
            <a:r>
              <a:rPr dirty="0" sz="3600" spc="60">
                <a:solidFill>
                  <a:schemeClr val="accent5"/>
                </a:solidFill>
              </a:rPr>
              <a:t> </a:t>
            </a:r>
            <a:r>
              <a:rPr dirty="0" sz="3600" spc="-295">
                <a:solidFill>
                  <a:schemeClr val="accent5"/>
                </a:solidFill>
              </a:rPr>
              <a:t>V</a:t>
            </a:r>
            <a:r>
              <a:rPr dirty="0" sz="3600" spc="-35">
                <a:solidFill>
                  <a:schemeClr val="accent5"/>
                </a:solidFill>
              </a:rPr>
              <a:t>A</a:t>
            </a:r>
            <a:r>
              <a:rPr dirty="0" sz="3600" spc="25">
                <a:solidFill>
                  <a:schemeClr val="accent5"/>
                </a:solidFill>
              </a:rPr>
              <a:t>LU</a:t>
            </a:r>
            <a:r>
              <a:rPr dirty="0" sz="3600">
                <a:solidFill>
                  <a:schemeClr val="accent5"/>
                </a:solidFill>
              </a:rPr>
              <a:t>E</a:t>
            </a:r>
            <a:r>
              <a:rPr dirty="0" sz="3600" spc="-65">
                <a:solidFill>
                  <a:schemeClr val="accent5"/>
                </a:solidFill>
              </a:rPr>
              <a:t> </a:t>
            </a:r>
            <a:r>
              <a:rPr dirty="0" sz="3600" spc="-15">
                <a:solidFill>
                  <a:schemeClr val="accent5"/>
                </a:solidFill>
              </a:rPr>
              <a:t>P</a:t>
            </a:r>
            <a:r>
              <a:rPr dirty="0" sz="3600" spc="-30">
                <a:solidFill>
                  <a:schemeClr val="accent5"/>
                </a:solidFill>
              </a:rPr>
              <a:t>R</a:t>
            </a: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 spc="-15">
                <a:solidFill>
                  <a:schemeClr val="accent5"/>
                </a:solidFill>
              </a:rPr>
              <a:t>P</a:t>
            </a: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 spc="25">
                <a:solidFill>
                  <a:schemeClr val="accent5"/>
                </a:solidFill>
              </a:rPr>
              <a:t>S</a:t>
            </a:r>
            <a:r>
              <a:rPr dirty="0" sz="3600" spc="-30">
                <a:solidFill>
                  <a:schemeClr val="accent5"/>
                </a:solidFill>
              </a:rPr>
              <a:t>I</a:t>
            </a:r>
            <a:r>
              <a:rPr dirty="0" sz="3600" spc="-35">
                <a:solidFill>
                  <a:schemeClr val="accent5"/>
                </a:solidFill>
              </a:rPr>
              <a:t>T</a:t>
            </a:r>
            <a:r>
              <a:rPr dirty="0" sz="3600" spc="-30">
                <a:solidFill>
                  <a:schemeClr val="accent5"/>
                </a:solidFill>
              </a:rPr>
              <a:t>I</a:t>
            </a:r>
            <a:r>
              <a:rPr dirty="0" sz="3600" spc="10">
                <a:solidFill>
                  <a:schemeClr val="accent5"/>
                </a:solidFill>
              </a:rPr>
              <a:t>O</a:t>
            </a:r>
            <a:r>
              <a:rPr dirty="0" sz="360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2" name="TextBox 9"/>
          <p:cNvSpPr txBox="1"/>
          <p:nvPr/>
        </p:nvSpPr>
        <p:spPr>
          <a:xfrm>
            <a:off x="3043925" y="2836914"/>
            <a:ext cx="7093806" cy="18694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/>
              <a:t>1.Filtering- purpose to fill the missing values.</a:t>
            </a:r>
          </a:p>
          <a:p>
            <a:endParaRPr b="1" dirty="0" sz="2400" lang="en-US"/>
          </a:p>
          <a:p>
            <a:r>
              <a:rPr b="1" dirty="0" sz="2400" lang="en-US"/>
              <a:t>2.Conditional formatting- blank values.</a:t>
            </a:r>
          </a:p>
          <a:p>
            <a:endParaRPr b="1" dirty="0" sz="2400" lang="en-US"/>
          </a:p>
          <a:p>
            <a:r>
              <a:rPr b="1" dirty="0" sz="2400" lang="en-US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1048654" name="TextBox 3"/>
          <p:cNvSpPr txBox="1"/>
          <p:nvPr/>
        </p:nvSpPr>
        <p:spPr>
          <a:xfrm>
            <a:off x="755332" y="1409144"/>
            <a:ext cx="6298263" cy="5069841"/>
          </a:xfrm>
          <a:prstGeom prst="rect"/>
          <a:noFill/>
          <a:ln>
            <a:solidFill>
              <a:schemeClr val="bg1"/>
            </a:solidFill>
          </a:ln>
        </p:spPr>
        <p:txBody>
          <a:bodyPr anchor="ctr" wrap="square">
            <a:spAutoFit/>
          </a:bodyPr>
          <a:p>
            <a:r>
              <a:rPr b="1" dirty="0" sz="2400" lang="en-US"/>
              <a:t>Employee data set-</a:t>
            </a:r>
            <a:r>
              <a:rPr b="1" dirty="0" sz="2400" lang="en-US" err="1"/>
              <a:t>Kaggle</a:t>
            </a:r>
            <a:endParaRPr b="1" dirty="0" sz="2400" lang="en-US"/>
          </a:p>
          <a:p>
            <a:r>
              <a:rPr b="1" dirty="0" sz="2400" lang="en-US"/>
              <a:t>There are 26 features. The important ten features are;</a:t>
            </a:r>
          </a:p>
          <a:p>
            <a:endParaRPr b="1" dirty="0" sz="2400" lang="en-US"/>
          </a:p>
          <a:p>
            <a:r>
              <a:rPr b="1" dirty="0" sz="2400" lang="en-US"/>
              <a:t>1.Employment ID</a:t>
            </a:r>
          </a:p>
          <a:p>
            <a:r>
              <a:rPr b="1" dirty="0" sz="2400" lang="en-US"/>
              <a:t>2.First name</a:t>
            </a:r>
          </a:p>
          <a:p>
            <a:r>
              <a:rPr b="1" dirty="0" sz="2400" lang="en-US"/>
              <a:t>3.Last name</a:t>
            </a:r>
          </a:p>
          <a:p>
            <a:r>
              <a:rPr b="1" dirty="0" sz="2400" lang="en-US"/>
              <a:t>4.Gender</a:t>
            </a:r>
          </a:p>
          <a:p>
            <a:r>
              <a:rPr b="1" dirty="0" sz="2400" lang="en-US"/>
              <a:t>5.Employee status</a:t>
            </a:r>
          </a:p>
          <a:p>
            <a:r>
              <a:rPr b="1" dirty="0" sz="2400" lang="en-US"/>
              <a:t>6.Employee type</a:t>
            </a:r>
          </a:p>
          <a:p>
            <a:r>
              <a:rPr b="1" dirty="0" sz="2400" lang="en-US"/>
              <a:t>7.Employee classification</a:t>
            </a:r>
          </a:p>
          <a:p>
            <a:r>
              <a:rPr b="1" dirty="0" sz="2400" lang="en-US"/>
              <a:t>8.Performance score</a:t>
            </a:r>
          </a:p>
          <a:p>
            <a:r>
              <a:rPr b="1" dirty="0" sz="2400" lang="en-US"/>
              <a:t>9.Current employee ratings</a:t>
            </a:r>
          </a:p>
          <a:p>
            <a:r>
              <a:rPr b="1" dirty="0" sz="2400" lang="en-US"/>
              <a:t>10.Business units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/>
        </p:spPr>
      </p:pic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chemeClr val="accent5"/>
                </a:solidFill>
              </a:rPr>
              <a:t>THE</a:t>
            </a:r>
            <a:r>
              <a:rPr dirty="0" sz="4250" spc="20">
                <a:solidFill>
                  <a:schemeClr val="accent5"/>
                </a:solidFill>
              </a:rPr>
              <a:t> </a:t>
            </a:r>
            <a:r>
              <a:rPr dirty="0" sz="4250" lang="en-US" spc="20">
                <a:solidFill>
                  <a:schemeClr val="accent5"/>
                </a:solidFill>
              </a:rPr>
              <a:t>"</a:t>
            </a:r>
            <a:r>
              <a:rPr dirty="0" sz="4250" spc="10">
                <a:solidFill>
                  <a:schemeClr val="accent5"/>
                </a:solidFill>
              </a:rPr>
              <a:t>WOW</a:t>
            </a:r>
            <a:r>
              <a:rPr dirty="0" sz="4250" lang="en-US" spc="10">
                <a:solidFill>
                  <a:schemeClr val="accent5"/>
                </a:solidFill>
              </a:rPr>
              <a:t>"</a:t>
            </a:r>
            <a:r>
              <a:rPr dirty="0" sz="4250" spc="85">
                <a:solidFill>
                  <a:schemeClr val="accent5"/>
                </a:solidFill>
              </a:rPr>
              <a:t> </a:t>
            </a:r>
            <a:r>
              <a:rPr dirty="0" sz="4250" spc="10">
                <a:solidFill>
                  <a:schemeClr val="accent5"/>
                </a:solidFill>
              </a:rPr>
              <a:t>IN</a:t>
            </a:r>
            <a:r>
              <a:rPr dirty="0" sz="4250" spc="-5">
                <a:solidFill>
                  <a:schemeClr val="accent5"/>
                </a:solidFill>
              </a:rPr>
              <a:t> </a:t>
            </a:r>
            <a:r>
              <a:rPr dirty="0" sz="4250" spc="15">
                <a:solidFill>
                  <a:schemeClr val="accent5"/>
                </a:solidFill>
              </a:rPr>
              <a:t>OUR</a:t>
            </a:r>
            <a:r>
              <a:rPr dirty="0" sz="4250" spc="-10">
                <a:solidFill>
                  <a:schemeClr val="accent5"/>
                </a:solidFill>
              </a:rPr>
              <a:t> </a:t>
            </a:r>
            <a:r>
              <a:rPr dirty="0" sz="4250" spc="20">
                <a:solidFill>
                  <a:schemeClr val="accent5"/>
                </a:solidFill>
              </a:rPr>
              <a:t>SOLUTION</a:t>
            </a:r>
            <a:endParaRPr dirty="0" sz="4250">
              <a:solidFill>
                <a:schemeClr val="accent5"/>
              </a:solidFill>
            </a:endParaRPr>
          </a:p>
        </p:txBody>
      </p:sp>
      <p:sp>
        <p:nvSpPr>
          <p:cNvPr id="104865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TextBox 8"/>
          <p:cNvSpPr txBox="1"/>
          <p:nvPr/>
        </p:nvSpPr>
        <p:spPr>
          <a:xfrm>
            <a:off x="3079911" y="2859422"/>
            <a:ext cx="6364126" cy="1348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U SANTHOSH 22D022</cp:lastModifiedBy>
  <dcterms:created xsi:type="dcterms:W3CDTF">2024-03-29T04:07:22Z</dcterms:created>
  <dcterms:modified xsi:type="dcterms:W3CDTF">2024-09-27T07:52:01Z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02fbec69af5b4f32a7700fa12532fb82</vt:lpwstr>
  </property>
</Properties>
</file>