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56" r:id="rId2"/>
    <p:sldId id="277" r:id="rId3"/>
    <p:sldId id="278" r:id="rId4"/>
    <p:sldId id="279" r:id="rId5"/>
    <p:sldId id="280" r:id="rId6"/>
    <p:sldId id="281" r:id="rId7"/>
    <p:sldId id="282" r:id="rId8"/>
    <p:sldId id="283" r:id="rId9"/>
    <p:sldId id="284" r:id="rId10"/>
    <p:sldId id="285" r:id="rId11"/>
    <p:sldId id="258" r:id="rId12"/>
    <p:sldId id="259" r:id="rId13"/>
    <p:sldId id="260" r:id="rId14"/>
    <p:sldId id="261" r:id="rId15"/>
    <p:sldId id="262" r:id="rId16"/>
    <p:sldId id="263" r:id="rId17"/>
    <p:sldId id="264" r:id="rId18"/>
    <p:sldId id="257"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86" r:id="rId32"/>
    <p:sldId id="287" r:id="rId33"/>
    <p:sldId id="288" r:id="rId34"/>
    <p:sldId id="289" r:id="rId35"/>
    <p:sldId id="290" r:id="rId36"/>
    <p:sldId id="291" r:id="rId37"/>
    <p:sldId id="293" r:id="rId38"/>
    <p:sldId id="29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3728" autoAdjust="0"/>
  </p:normalViewPr>
  <p:slideViewPr>
    <p:cSldViewPr snapToObjects="1">
      <p:cViewPr varScale="1">
        <p:scale>
          <a:sx n="68" d="100"/>
          <a:sy n="68" d="100"/>
        </p:scale>
        <p:origin x="-1428" y="-102"/>
      </p:cViewPr>
      <p:guideLst>
        <p:guide orient="horz" pos="2160"/>
        <p:guide pos="2880"/>
      </p:guideLst>
    </p:cSldViewPr>
  </p:slideViewPr>
  <p:outlineViewPr>
    <p:cViewPr>
      <p:scale>
        <a:sx n="33" d="100"/>
        <a:sy n="33" d="100"/>
      </p:scale>
      <p:origin x="0" y="1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830B2-F0FA-4773-A8B1-51E4DC96E6B8}" type="datetimeFigureOut">
              <a:rPr lang="en-IN" smtClean="0"/>
              <a:t>20/05/2020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EFCBA-822B-4F71-B6D9-EEC8F661FF8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5BEFCBA-822B-4F71-B6D9-EEC8F661FF84}" type="slidenum">
              <a:rPr lang="en-IN" smtClean="0"/>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A9A0BBC-3A27-4528-8431-23E212A67C89}" type="datetimeFigureOut">
              <a:rPr lang="en-IN" smtClean="0"/>
              <a:pPr/>
              <a:t>20/05/2020</a:t>
            </a:fld>
            <a:endParaRPr lang="en-IN"/>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5933E41-332B-4CC1-87A7-D8B18172E3B7}" type="slidenum">
              <a:rPr lang="en-IN" smtClean="0"/>
              <a:pPr/>
              <a:t>‹#›</a:t>
            </a:fld>
            <a:endParaRPr lang="en-IN"/>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5933E41-332B-4CC1-87A7-D8B18172E3B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5933E41-332B-4CC1-87A7-D8B18172E3B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5933E41-332B-4CC1-87A7-D8B18172E3B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A9A0BBC-3A27-4528-8431-23E212A67C89}" type="datetimeFigureOut">
              <a:rPr lang="en-IN" smtClean="0"/>
              <a:pPr/>
              <a:t>20/05/2020</a:t>
            </a:fld>
            <a:endParaRPr lang="en-IN"/>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5933E41-332B-4CC1-87A7-D8B18172E3B7}" type="slidenum">
              <a:rPr lang="en-IN" smtClean="0"/>
              <a:pPr/>
              <a:t>‹#›</a:t>
            </a:fld>
            <a:endParaRPr lang="en-IN"/>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5933E41-332B-4CC1-87A7-D8B18172E3B7}" type="slidenum">
              <a:rPr lang="en-IN" smtClean="0"/>
              <a:pPr/>
              <a:t>‹#›</a:t>
            </a:fld>
            <a:endParaRPr lang="en-IN"/>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5933E41-332B-4CC1-87A7-D8B18172E3B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5933E41-332B-4CC1-87A7-D8B18172E3B7}" type="slidenum">
              <a:rPr lang="en-IN" smtClean="0"/>
              <a:pPr/>
              <a:t>‹#›</a:t>
            </a:fld>
            <a:endParaRPr lang="en-IN"/>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9A0BBC-3A27-4528-8431-23E212A67C89}" type="datetimeFigureOut">
              <a:rPr lang="en-IN" smtClean="0"/>
              <a:pPr/>
              <a:t>20/05/2020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5933E41-332B-4CC1-87A7-D8B18172E3B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A9A0BBC-3A27-4528-8431-23E212A67C89}" type="datetimeFigureOut">
              <a:rPr lang="en-IN" smtClean="0"/>
              <a:pPr/>
              <a:t>20/05/2020</a:t>
            </a:fld>
            <a:endParaRPr lang="en-IN"/>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5933E41-332B-4CC1-87A7-D8B18172E3B7}" type="slidenum">
              <a:rPr lang="en-IN" smtClean="0"/>
              <a:pPr/>
              <a:t>‹#›</a:t>
            </a:fld>
            <a:endParaRPr lang="en-IN"/>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A9A0BBC-3A27-4528-8431-23E212A67C89}" type="datetimeFigureOut">
              <a:rPr lang="en-IN" smtClean="0"/>
              <a:pPr/>
              <a:t>20/05/2020</a:t>
            </a:fld>
            <a:endParaRPr lang="en-IN"/>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5933E41-332B-4CC1-87A7-D8B18172E3B7}" type="slidenum">
              <a:rPr lang="en-IN" smtClean="0"/>
              <a:pPr/>
              <a:t>‹#›</a:t>
            </a:fld>
            <a:endParaRPr lang="en-IN"/>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IN"/>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A9A0BBC-3A27-4528-8431-23E212A67C89}" type="datetimeFigureOut">
              <a:rPr lang="en-IN" smtClean="0"/>
              <a:pPr/>
              <a:t>20/05/2020</a:t>
            </a:fld>
            <a:endParaRPr lang="en-IN"/>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5933E41-332B-4CC1-87A7-D8B18172E3B7}" type="slidenum">
              <a:rPr lang="en-IN" smtClean="0"/>
              <a:pPr/>
              <a:t>‹#›</a:t>
            </a:fld>
            <a:endParaRPr lang="en-IN"/>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 ATM MACHINE</a:t>
            </a:r>
            <a:endParaRPr lang="en-IN" dirty="0"/>
          </a:p>
        </p:txBody>
      </p:sp>
      <p:sp>
        <p:nvSpPr>
          <p:cNvPr id="3" name="Subtitle 2"/>
          <p:cNvSpPr>
            <a:spLocks noGrp="1"/>
          </p:cNvSpPr>
          <p:nvPr>
            <p:ph type="subTitle" idx="1"/>
          </p:nvPr>
        </p:nvSpPr>
        <p:spPr>
          <a:xfrm>
            <a:off x="539552" y="2819400"/>
            <a:ext cx="8226290" cy="4038600"/>
          </a:xfrm>
        </p:spPr>
        <p:txBody>
          <a:bodyPr/>
          <a:lstStyle/>
          <a:p>
            <a:r>
              <a:rPr lang="en-US" dirty="0" smtClean="0"/>
              <a:t>DENISH  KALARIYA(18BIT016)(</a:t>
            </a:r>
            <a:r>
              <a:rPr lang="en-US" dirty="0" smtClean="0"/>
              <a:t>Leader)</a:t>
            </a:r>
          </a:p>
          <a:p>
            <a:r>
              <a:rPr lang="en-US" dirty="0" smtClean="0"/>
              <a:t>MAULIK  SAVALIA(18BIT065)</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The program is designed in such a way that the user has to enter card or pin number. Once verified, he is provided a menu and he/she had to enter the option provided in the menu. </a:t>
            </a:r>
            <a:endParaRPr lang="en-IN" dirty="0" smtClean="0"/>
          </a:p>
          <a:p>
            <a:endParaRPr lang="en-US" dirty="0" smtClean="0"/>
          </a:p>
          <a:p>
            <a:r>
              <a:rPr lang="en-US" dirty="0" smtClean="0"/>
              <a:t>It also give facilities like transfer the money from one account number to another and also fast cash and get cash. which are very beneficial in emergency.</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79812" y="1052736"/>
            <a:ext cx="3960440"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tx1"/>
                </a:solidFill>
              </a:rPr>
              <a:t>WELCOME TO THE ATM</a:t>
            </a:r>
            <a:endParaRPr lang="en-IN" b="1" dirty="0">
              <a:ln w="50800"/>
              <a:solidFill>
                <a:schemeClr val="tx1"/>
              </a:solidFill>
            </a:endParaRPr>
          </a:p>
        </p:txBody>
      </p:sp>
      <p:sp>
        <p:nvSpPr>
          <p:cNvPr id="5" name="Rounded Rectangle 4"/>
          <p:cNvSpPr/>
          <p:nvPr/>
        </p:nvSpPr>
        <p:spPr>
          <a:xfrm>
            <a:off x="2195736" y="4725144"/>
            <a:ext cx="244827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tx1"/>
                </a:solidFill>
              </a:rPr>
              <a:t>Customer</a:t>
            </a:r>
            <a:endParaRPr lang="en-IN" b="1" dirty="0">
              <a:ln w="50800"/>
              <a:solidFill>
                <a:schemeClr val="tx1"/>
              </a:solidFill>
            </a:endParaRPr>
          </a:p>
        </p:txBody>
      </p:sp>
      <p:sp>
        <p:nvSpPr>
          <p:cNvPr id="6" name="Rounded Rectangle 5"/>
          <p:cNvSpPr/>
          <p:nvPr/>
        </p:nvSpPr>
        <p:spPr>
          <a:xfrm>
            <a:off x="5544108" y="4725144"/>
            <a:ext cx="259228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tx1"/>
                </a:solidFill>
              </a:rPr>
              <a:t>Admin</a:t>
            </a:r>
            <a:endParaRPr lang="en-IN" b="1" dirty="0">
              <a:ln w="50800"/>
              <a:solidFill>
                <a:schemeClr val="tx1"/>
              </a:solidFill>
            </a:endParaRPr>
          </a:p>
        </p:txBody>
      </p:sp>
      <p:cxnSp>
        <p:nvCxnSpPr>
          <p:cNvPr id="8" name="Elbow Connector 7"/>
          <p:cNvCxnSpPr/>
          <p:nvPr/>
        </p:nvCxnSpPr>
        <p:spPr>
          <a:xfrm rot="5400000">
            <a:off x="2951820" y="3032956"/>
            <a:ext cx="1944216" cy="187220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0" name="Elbow Connector 9"/>
          <p:cNvCxnSpPr/>
          <p:nvPr/>
        </p:nvCxnSpPr>
        <p:spPr>
          <a:xfrm rot="16200000" flipH="1">
            <a:off x="4680012" y="3176971"/>
            <a:ext cx="1944217" cy="158417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275856" y="188640"/>
            <a:ext cx="172819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IN" dirty="0"/>
          </a:p>
        </p:txBody>
      </p:sp>
      <p:sp>
        <p:nvSpPr>
          <p:cNvPr id="3" name="Rectangle 2"/>
          <p:cNvSpPr/>
          <p:nvPr/>
        </p:nvSpPr>
        <p:spPr>
          <a:xfrm>
            <a:off x="179512" y="1916832"/>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an Account </a:t>
            </a:r>
            <a:endParaRPr lang="en-IN" dirty="0"/>
          </a:p>
        </p:txBody>
      </p:sp>
      <p:sp>
        <p:nvSpPr>
          <p:cNvPr id="4" name="Rectangle 3"/>
          <p:cNvSpPr/>
          <p:nvPr/>
        </p:nvSpPr>
        <p:spPr>
          <a:xfrm>
            <a:off x="1547664" y="1916832"/>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Account</a:t>
            </a:r>
            <a:endParaRPr lang="en-IN" dirty="0"/>
          </a:p>
        </p:txBody>
      </p:sp>
      <p:sp>
        <p:nvSpPr>
          <p:cNvPr id="5" name="Rectangle 4"/>
          <p:cNvSpPr/>
          <p:nvPr/>
        </p:nvSpPr>
        <p:spPr>
          <a:xfrm>
            <a:off x="2879812" y="1916832"/>
            <a:ext cx="13681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Account </a:t>
            </a:r>
            <a:endParaRPr lang="en-IN" dirty="0"/>
          </a:p>
        </p:txBody>
      </p:sp>
      <p:sp>
        <p:nvSpPr>
          <p:cNvPr id="6" name="Rectangle 5"/>
          <p:cNvSpPr/>
          <p:nvPr/>
        </p:nvSpPr>
        <p:spPr>
          <a:xfrm>
            <a:off x="4427984" y="1916832"/>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Account </a:t>
            </a:r>
            <a:endParaRPr lang="en-IN" dirty="0"/>
          </a:p>
        </p:txBody>
      </p:sp>
      <p:sp>
        <p:nvSpPr>
          <p:cNvPr id="7" name="Rectangle 6"/>
          <p:cNvSpPr/>
          <p:nvPr/>
        </p:nvSpPr>
        <p:spPr>
          <a:xfrm>
            <a:off x="6156176" y="1916832"/>
            <a:ext cx="136815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Report </a:t>
            </a:r>
            <a:endParaRPr lang="en-IN" dirty="0"/>
          </a:p>
        </p:txBody>
      </p:sp>
      <p:sp>
        <p:nvSpPr>
          <p:cNvPr id="8" name="Rectangle 7"/>
          <p:cNvSpPr/>
          <p:nvPr/>
        </p:nvSpPr>
        <p:spPr>
          <a:xfrm>
            <a:off x="7740352" y="1916832"/>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 </a:t>
            </a:r>
            <a:endParaRPr lang="en-IN" dirty="0"/>
          </a:p>
        </p:txBody>
      </p:sp>
      <p:cxnSp>
        <p:nvCxnSpPr>
          <p:cNvPr id="21" name="Straight Connector 20"/>
          <p:cNvCxnSpPr/>
          <p:nvPr/>
        </p:nvCxnSpPr>
        <p:spPr>
          <a:xfrm flipH="1">
            <a:off x="971600" y="1052736"/>
            <a:ext cx="2592288"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971600"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1979712"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275856"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004048" y="1052736"/>
            <a:ext cx="324036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8208404"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6588224"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5220072" y="1052736"/>
            <a:ext cx="0"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404664"/>
            <a:ext cx="24482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Account </a:t>
            </a:r>
            <a:endParaRPr lang="en-IN" dirty="0"/>
          </a:p>
        </p:txBody>
      </p:sp>
      <p:sp>
        <p:nvSpPr>
          <p:cNvPr id="3" name="Rounded Rectangle 2"/>
          <p:cNvSpPr/>
          <p:nvPr/>
        </p:nvSpPr>
        <p:spPr>
          <a:xfrm>
            <a:off x="179512" y="1880828"/>
            <a:ext cx="237626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name</a:t>
            </a:r>
            <a:endParaRPr lang="en-IN" dirty="0"/>
          </a:p>
        </p:txBody>
      </p:sp>
      <p:sp>
        <p:nvSpPr>
          <p:cNvPr id="4" name="Rounded Rectangle 3"/>
          <p:cNvSpPr/>
          <p:nvPr/>
        </p:nvSpPr>
        <p:spPr>
          <a:xfrm>
            <a:off x="1547664" y="285293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User Login</a:t>
            </a:r>
            <a:endParaRPr lang="en-IN" dirty="0"/>
          </a:p>
        </p:txBody>
      </p:sp>
      <p:sp>
        <p:nvSpPr>
          <p:cNvPr id="5" name="Rounded Rectangle 4"/>
          <p:cNvSpPr/>
          <p:nvPr/>
        </p:nvSpPr>
        <p:spPr>
          <a:xfrm>
            <a:off x="2843808" y="3933056"/>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Digit </a:t>
            </a:r>
          </a:p>
          <a:p>
            <a:pPr algn="ctr"/>
            <a:r>
              <a:rPr lang="en-US" dirty="0" smtClean="0"/>
              <a:t>Pin code</a:t>
            </a:r>
            <a:endParaRPr lang="en-IN" dirty="0"/>
          </a:p>
        </p:txBody>
      </p:sp>
      <p:sp>
        <p:nvSpPr>
          <p:cNvPr id="8" name="Rounded Rectangle 7"/>
          <p:cNvSpPr/>
          <p:nvPr/>
        </p:nvSpPr>
        <p:spPr>
          <a:xfrm>
            <a:off x="4788024" y="3933056"/>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Starting Balance</a:t>
            </a:r>
            <a:endParaRPr lang="en-IN" dirty="0"/>
          </a:p>
        </p:txBody>
      </p:sp>
      <p:sp>
        <p:nvSpPr>
          <p:cNvPr id="9" name="Rounded Rectangle 8"/>
          <p:cNvSpPr/>
          <p:nvPr/>
        </p:nvSpPr>
        <p:spPr>
          <a:xfrm>
            <a:off x="5796136" y="2852936"/>
            <a:ext cx="23042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Status</a:t>
            </a:r>
          </a:p>
          <a:p>
            <a:pPr algn="ctr"/>
            <a:r>
              <a:rPr lang="en-US" dirty="0" smtClean="0"/>
              <a:t>(active or disable)</a:t>
            </a:r>
            <a:endParaRPr lang="en-IN" dirty="0"/>
          </a:p>
        </p:txBody>
      </p:sp>
      <p:sp>
        <p:nvSpPr>
          <p:cNvPr id="10" name="Rounded Rectangle 9"/>
          <p:cNvSpPr/>
          <p:nvPr/>
        </p:nvSpPr>
        <p:spPr>
          <a:xfrm>
            <a:off x="6516216" y="1880828"/>
            <a:ext cx="24482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Type</a:t>
            </a:r>
          </a:p>
          <a:p>
            <a:pPr algn="ctr"/>
            <a:r>
              <a:rPr lang="en-US" dirty="0" smtClean="0"/>
              <a:t>(current or savings)</a:t>
            </a:r>
            <a:endParaRPr lang="en-IN" dirty="0"/>
          </a:p>
        </p:txBody>
      </p:sp>
      <p:cxnSp>
        <p:nvCxnSpPr>
          <p:cNvPr id="12" name="Straight Connector 11"/>
          <p:cNvCxnSpPr/>
          <p:nvPr/>
        </p:nvCxnSpPr>
        <p:spPr>
          <a:xfrm flipH="1">
            <a:off x="1259632" y="1124744"/>
            <a:ext cx="208823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796136" y="1124744"/>
            <a:ext cx="187220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259632" y="1124744"/>
            <a:ext cx="0" cy="756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843808" y="1124744"/>
            <a:ext cx="0" cy="1728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923928" y="1412776"/>
            <a:ext cx="0"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076056" y="1412776"/>
            <a:ext cx="0" cy="25202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668344" y="1124744"/>
            <a:ext cx="0" cy="756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6084168" y="1124744"/>
            <a:ext cx="0" cy="1728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1259632" y="5661248"/>
            <a:ext cx="662473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box::- Account created Successfully…..</a:t>
            </a:r>
            <a:endParaRPr lang="en-IN" dirty="0"/>
          </a:p>
        </p:txBody>
      </p:sp>
      <p:sp>
        <p:nvSpPr>
          <p:cNvPr id="29" name="Down Arrow 28"/>
          <p:cNvSpPr/>
          <p:nvPr/>
        </p:nvSpPr>
        <p:spPr>
          <a:xfrm>
            <a:off x="4355976" y="4941168"/>
            <a:ext cx="432048" cy="7200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56" y="260648"/>
            <a:ext cx="252028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Account </a:t>
            </a:r>
            <a:endParaRPr lang="en-IN" dirty="0"/>
          </a:p>
        </p:txBody>
      </p:sp>
      <p:cxnSp>
        <p:nvCxnSpPr>
          <p:cNvPr id="4" name="Straight Arrow Connector 3"/>
          <p:cNvCxnSpPr>
            <a:stCxn id="2" idx="2"/>
          </p:cNvCxnSpPr>
          <p:nvPr/>
        </p:nvCxnSpPr>
        <p:spPr>
          <a:xfrm>
            <a:off x="4535996" y="1196752"/>
            <a:ext cx="0" cy="792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67544" y="1988840"/>
            <a:ext cx="84969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1.Account Number                      2.Holder’s Name                      3.Account type</a:t>
            </a:r>
            <a:endParaRPr lang="en-IN" dirty="0"/>
          </a:p>
        </p:txBody>
      </p:sp>
      <p:sp>
        <p:nvSpPr>
          <p:cNvPr id="11" name="Rounded Rectangle 10"/>
          <p:cNvSpPr/>
          <p:nvPr/>
        </p:nvSpPr>
        <p:spPr>
          <a:xfrm>
            <a:off x="4716016" y="1412776"/>
            <a:ext cx="16201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options</a:t>
            </a:r>
            <a:endParaRPr lang="en-IN" dirty="0"/>
          </a:p>
        </p:txBody>
      </p:sp>
      <p:cxnSp>
        <p:nvCxnSpPr>
          <p:cNvPr id="13" name="Straight Arrow Connector 12"/>
          <p:cNvCxnSpPr/>
          <p:nvPr/>
        </p:nvCxnSpPr>
        <p:spPr>
          <a:xfrm>
            <a:off x="1763688" y="2348880"/>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4932040" y="2348880"/>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8028384" y="2348880"/>
            <a:ext cx="0"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899592" y="2996952"/>
            <a:ext cx="201622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account number</a:t>
            </a:r>
            <a:endParaRPr lang="en-IN" dirty="0"/>
          </a:p>
        </p:txBody>
      </p:sp>
      <p:sp>
        <p:nvSpPr>
          <p:cNvPr id="21" name="Rounded Rectangle 20"/>
          <p:cNvSpPr/>
          <p:nvPr/>
        </p:nvSpPr>
        <p:spPr>
          <a:xfrm>
            <a:off x="3923928" y="2996952"/>
            <a:ext cx="18722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Holder’s Name</a:t>
            </a:r>
            <a:endParaRPr lang="en-IN" dirty="0"/>
          </a:p>
        </p:txBody>
      </p:sp>
      <p:sp>
        <p:nvSpPr>
          <p:cNvPr id="22" name="Rounded Rectangle 21"/>
          <p:cNvSpPr/>
          <p:nvPr/>
        </p:nvSpPr>
        <p:spPr>
          <a:xfrm>
            <a:off x="6876256" y="2996952"/>
            <a:ext cx="180020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Account type</a:t>
            </a:r>
            <a:endParaRPr lang="en-IN" dirty="0"/>
          </a:p>
        </p:txBody>
      </p:sp>
      <p:graphicFrame>
        <p:nvGraphicFramePr>
          <p:cNvPr id="25" name="Table 24"/>
          <p:cNvGraphicFramePr>
            <a:graphicFrameLocks noGrp="1"/>
          </p:cNvGraphicFramePr>
          <p:nvPr/>
        </p:nvGraphicFramePr>
        <p:xfrm>
          <a:off x="251519" y="4653136"/>
          <a:ext cx="8640964" cy="1137675"/>
        </p:xfrm>
        <a:graphic>
          <a:graphicData uri="http://schemas.openxmlformats.org/drawingml/2006/table">
            <a:tbl>
              <a:tblPr firstRow="1" bandRow="1">
                <a:tableStyleId>{5C22544A-7EE6-4342-B048-85BDC9FD1C3A}</a:tableStyleId>
              </a:tblPr>
              <a:tblGrid>
                <a:gridCol w="1034831"/>
                <a:gridCol w="1118038"/>
                <a:gridCol w="1076435"/>
                <a:gridCol w="1076435"/>
                <a:gridCol w="1105920"/>
                <a:gridCol w="1076435"/>
                <a:gridCol w="1076435"/>
                <a:gridCol w="1076435"/>
              </a:tblGrid>
              <a:tr h="771915">
                <a:tc>
                  <a:txBody>
                    <a:bodyPr/>
                    <a:lstStyle/>
                    <a:p>
                      <a:r>
                        <a:rPr lang="en-US" sz="1600" dirty="0" smtClean="0"/>
                        <a:t>Account </a:t>
                      </a:r>
                      <a:endParaRPr lang="en-IN" sz="1600" dirty="0"/>
                    </a:p>
                  </a:txBody>
                  <a:tcPr/>
                </a:tc>
                <a:tc>
                  <a:txBody>
                    <a:bodyPr/>
                    <a:lstStyle/>
                    <a:p>
                      <a:r>
                        <a:rPr lang="en-US" dirty="0" smtClean="0"/>
                        <a:t>Name</a:t>
                      </a:r>
                      <a:endParaRPr lang="en-IN" dirty="0"/>
                    </a:p>
                  </a:txBody>
                  <a:tcPr/>
                </a:tc>
                <a:tc>
                  <a:txBody>
                    <a:bodyPr/>
                    <a:lstStyle/>
                    <a:p>
                      <a:r>
                        <a:rPr lang="en-US" dirty="0" smtClean="0"/>
                        <a:t>Pin code</a:t>
                      </a:r>
                      <a:endParaRPr lang="en-IN" dirty="0"/>
                    </a:p>
                  </a:txBody>
                  <a:tcPr/>
                </a:tc>
                <a:tc>
                  <a:txBody>
                    <a:bodyPr/>
                    <a:lstStyle/>
                    <a:p>
                      <a:r>
                        <a:rPr lang="en-US" dirty="0" smtClean="0"/>
                        <a:t>User login id</a:t>
                      </a:r>
                      <a:endParaRPr lang="en-IN" dirty="0"/>
                    </a:p>
                  </a:txBody>
                  <a:tcPr/>
                </a:tc>
                <a:tc>
                  <a:txBody>
                    <a:bodyPr/>
                    <a:lstStyle/>
                    <a:p>
                      <a:r>
                        <a:rPr lang="en-US" sz="1600" dirty="0" smtClean="0"/>
                        <a:t>Balance</a:t>
                      </a:r>
                      <a:endParaRPr lang="en-IN" sz="1600" dirty="0"/>
                    </a:p>
                  </a:txBody>
                  <a:tcPr/>
                </a:tc>
                <a:tc>
                  <a:txBody>
                    <a:bodyPr/>
                    <a:lstStyle/>
                    <a:p>
                      <a:r>
                        <a:rPr lang="en-US" dirty="0" smtClean="0"/>
                        <a:t>Status</a:t>
                      </a:r>
                      <a:endParaRPr lang="en-IN" dirty="0"/>
                    </a:p>
                  </a:txBody>
                  <a:tcPr/>
                </a:tc>
                <a:tc>
                  <a:txBody>
                    <a:bodyPr/>
                    <a:lstStyle/>
                    <a:p>
                      <a:r>
                        <a:rPr lang="en-US" dirty="0" smtClean="0"/>
                        <a:t>Type</a:t>
                      </a:r>
                      <a:endParaRPr lang="en-IN" dirty="0"/>
                    </a:p>
                  </a:txBody>
                  <a:tcPr/>
                </a:tc>
                <a:tc>
                  <a:txBody>
                    <a:bodyPr/>
                    <a:lstStyle/>
                    <a:p>
                      <a:r>
                        <a:rPr lang="en-US" dirty="0" smtClean="0"/>
                        <a:t>Date</a:t>
                      </a:r>
                      <a:endParaRPr lang="en-IN" dirty="0"/>
                    </a:p>
                  </a:txBody>
                  <a:tcPr/>
                </a:tc>
              </a:tr>
              <a:tr h="308205">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
        <p:nvSpPr>
          <p:cNvPr id="26" name="Down Arrow 25"/>
          <p:cNvSpPr/>
          <p:nvPr/>
        </p:nvSpPr>
        <p:spPr>
          <a:xfrm>
            <a:off x="4535996" y="3861048"/>
            <a:ext cx="396044" cy="7920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ight Arrow 26"/>
          <p:cNvSpPr/>
          <p:nvPr/>
        </p:nvSpPr>
        <p:spPr>
          <a:xfrm>
            <a:off x="2555776" y="6309320"/>
            <a:ext cx="2160240" cy="2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Rectangle 28"/>
          <p:cNvSpPr/>
          <p:nvPr/>
        </p:nvSpPr>
        <p:spPr>
          <a:xfrm>
            <a:off x="5220072" y="6093296"/>
            <a:ext cx="34563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Successfully updated!!!!</a:t>
            </a:r>
            <a:endParaRPr lang="en-IN" b="1" dirty="0">
              <a:ln w="50800"/>
              <a:solidFill>
                <a:schemeClr val="bg1">
                  <a:shade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188640"/>
            <a:ext cx="367240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Account </a:t>
            </a:r>
            <a:endParaRPr lang="en-IN" dirty="0"/>
          </a:p>
        </p:txBody>
      </p:sp>
      <p:cxnSp>
        <p:nvCxnSpPr>
          <p:cNvPr id="4" name="Straight Arrow Connector 3"/>
          <p:cNvCxnSpPr>
            <a:stCxn id="2" idx="2"/>
            <a:endCxn id="6" idx="0"/>
          </p:cNvCxnSpPr>
          <p:nvPr/>
        </p:nvCxnSpPr>
        <p:spPr>
          <a:xfrm>
            <a:off x="4680012" y="908720"/>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Rounded Rectangle 5"/>
          <p:cNvSpPr/>
          <p:nvPr/>
        </p:nvSpPr>
        <p:spPr>
          <a:xfrm>
            <a:off x="1403648" y="1340768"/>
            <a:ext cx="65527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Account Number You want to delete</a:t>
            </a:r>
            <a:endParaRPr lang="en-IN" dirty="0"/>
          </a:p>
        </p:txBody>
      </p:sp>
      <p:cxnSp>
        <p:nvCxnSpPr>
          <p:cNvPr id="10" name="Straight Arrow Connector 9"/>
          <p:cNvCxnSpPr/>
          <p:nvPr/>
        </p:nvCxnSpPr>
        <p:spPr>
          <a:xfrm>
            <a:off x="4680012" y="2060848"/>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3563888" y="2420888"/>
            <a:ext cx="230425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Confirmation Warning with Holder’s  Name </a:t>
            </a:r>
            <a:endParaRPr lang="en-IN" dirty="0"/>
          </a:p>
        </p:txBody>
      </p:sp>
      <p:cxnSp>
        <p:nvCxnSpPr>
          <p:cNvPr id="13" name="Straight Arrow Connector 12"/>
          <p:cNvCxnSpPr/>
          <p:nvPr/>
        </p:nvCxnSpPr>
        <p:spPr>
          <a:xfrm>
            <a:off x="4680012" y="3356992"/>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3779912" y="3861048"/>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Re-Enter Account Number</a:t>
            </a:r>
            <a:endParaRPr lang="en-IN" dirty="0"/>
          </a:p>
        </p:txBody>
      </p:sp>
      <p:cxnSp>
        <p:nvCxnSpPr>
          <p:cNvPr id="18" name="Straight Arrow Connector 17"/>
          <p:cNvCxnSpPr/>
          <p:nvPr/>
        </p:nvCxnSpPr>
        <p:spPr>
          <a:xfrm>
            <a:off x="4680012" y="4725144"/>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3563888" y="5301208"/>
            <a:ext cx="230425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 Successfully!!!</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188640"/>
            <a:ext cx="42484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Search  Account </a:t>
            </a:r>
            <a:endParaRPr lang="en-IN" sz="2400" dirty="0"/>
          </a:p>
        </p:txBody>
      </p:sp>
      <p:sp>
        <p:nvSpPr>
          <p:cNvPr id="3" name="Rounded Rectangle 2"/>
          <p:cNvSpPr/>
          <p:nvPr/>
        </p:nvSpPr>
        <p:spPr>
          <a:xfrm>
            <a:off x="251520" y="764704"/>
            <a:ext cx="2016224"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1.Search through Account Number</a:t>
            </a:r>
          </a:p>
          <a:p>
            <a:pPr algn="ctr"/>
            <a:endParaRPr lang="en-US" dirty="0" smtClean="0"/>
          </a:p>
          <a:p>
            <a:pPr algn="ctr"/>
            <a:r>
              <a:rPr lang="en-US" dirty="0" smtClean="0"/>
              <a:t>Enter account number</a:t>
            </a:r>
            <a:endParaRPr lang="en-IN" dirty="0"/>
          </a:p>
        </p:txBody>
      </p:sp>
      <p:sp>
        <p:nvSpPr>
          <p:cNvPr id="4" name="Rounded Rectangle 3"/>
          <p:cNvSpPr/>
          <p:nvPr/>
        </p:nvSpPr>
        <p:spPr>
          <a:xfrm>
            <a:off x="2555776" y="1052736"/>
            <a:ext cx="2016224"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2.Search through Holder’s Name</a:t>
            </a:r>
          </a:p>
          <a:p>
            <a:pPr algn="ctr"/>
            <a:endParaRPr lang="en-US" dirty="0" smtClean="0"/>
          </a:p>
          <a:p>
            <a:pPr algn="ctr"/>
            <a:r>
              <a:rPr lang="en-US" dirty="0" smtClean="0"/>
              <a:t>Enter Holder’s Name</a:t>
            </a:r>
          </a:p>
        </p:txBody>
      </p:sp>
      <p:sp>
        <p:nvSpPr>
          <p:cNvPr id="5" name="Rounded Rectangle 4"/>
          <p:cNvSpPr/>
          <p:nvPr/>
        </p:nvSpPr>
        <p:spPr>
          <a:xfrm>
            <a:off x="4860032" y="1052736"/>
            <a:ext cx="1944216"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3.Search through Account Balance</a:t>
            </a:r>
          </a:p>
          <a:p>
            <a:pPr algn="ctr"/>
            <a:endParaRPr lang="en-US" dirty="0" smtClean="0"/>
          </a:p>
          <a:p>
            <a:pPr algn="ctr"/>
            <a:endParaRPr lang="en-US" dirty="0" smtClean="0"/>
          </a:p>
        </p:txBody>
      </p:sp>
      <p:sp>
        <p:nvSpPr>
          <p:cNvPr id="6" name="Rounded Rectangle 5"/>
          <p:cNvSpPr/>
          <p:nvPr/>
        </p:nvSpPr>
        <p:spPr>
          <a:xfrm>
            <a:off x="7020272" y="1052736"/>
            <a:ext cx="194421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4.Search through account type</a:t>
            </a:r>
            <a:endParaRPr lang="en-IN" dirty="0"/>
          </a:p>
        </p:txBody>
      </p:sp>
      <p:sp>
        <p:nvSpPr>
          <p:cNvPr id="8" name="Rectangle 7"/>
          <p:cNvSpPr/>
          <p:nvPr/>
        </p:nvSpPr>
        <p:spPr>
          <a:xfrm>
            <a:off x="4211960" y="2996952"/>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minimum balance</a:t>
            </a:r>
            <a:endParaRPr lang="en-IN" dirty="0"/>
          </a:p>
        </p:txBody>
      </p:sp>
      <p:sp>
        <p:nvSpPr>
          <p:cNvPr id="9" name="Rectangle 8"/>
          <p:cNvSpPr/>
          <p:nvPr/>
        </p:nvSpPr>
        <p:spPr>
          <a:xfrm>
            <a:off x="5940152" y="2996952"/>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Maximum Balance</a:t>
            </a:r>
            <a:endParaRPr lang="en-IN" dirty="0"/>
          </a:p>
        </p:txBody>
      </p:sp>
      <p:cxnSp>
        <p:nvCxnSpPr>
          <p:cNvPr id="11" name="Straight Arrow Connector 10"/>
          <p:cNvCxnSpPr/>
          <p:nvPr/>
        </p:nvCxnSpPr>
        <p:spPr>
          <a:xfrm>
            <a:off x="5220072" y="2708920"/>
            <a:ext cx="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372200" y="2708920"/>
            <a:ext cx="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Down Arrow 13"/>
          <p:cNvSpPr/>
          <p:nvPr/>
        </p:nvSpPr>
        <p:spPr>
          <a:xfrm>
            <a:off x="3779912" y="3789040"/>
            <a:ext cx="432048" cy="64807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ounded Rectangle 14"/>
          <p:cNvSpPr/>
          <p:nvPr/>
        </p:nvSpPr>
        <p:spPr>
          <a:xfrm>
            <a:off x="2267744" y="4437112"/>
            <a:ext cx="151216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Found</a:t>
            </a:r>
            <a:endParaRPr lang="en-IN" dirty="0"/>
          </a:p>
        </p:txBody>
      </p:sp>
      <p:sp>
        <p:nvSpPr>
          <p:cNvPr id="17" name="Rounded Rectangle 16"/>
          <p:cNvSpPr/>
          <p:nvPr/>
        </p:nvSpPr>
        <p:spPr>
          <a:xfrm>
            <a:off x="4355976" y="4437112"/>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Found</a:t>
            </a:r>
            <a:endParaRPr lang="en-IN" dirty="0"/>
          </a:p>
        </p:txBody>
      </p:sp>
      <p:cxnSp>
        <p:nvCxnSpPr>
          <p:cNvPr id="19" name="Straight Arrow Connector 18"/>
          <p:cNvCxnSpPr>
            <a:stCxn id="15" idx="2"/>
          </p:cNvCxnSpPr>
          <p:nvPr/>
        </p:nvCxnSpPr>
        <p:spPr>
          <a:xfrm>
            <a:off x="3023828" y="5157192"/>
            <a:ext cx="0"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nvGraphicFramePr>
        <p:xfrm>
          <a:off x="251520" y="5577059"/>
          <a:ext cx="8568956" cy="1005840"/>
        </p:xfrm>
        <a:graphic>
          <a:graphicData uri="http://schemas.openxmlformats.org/drawingml/2006/table">
            <a:tbl>
              <a:tblPr firstRow="1" bandRow="1">
                <a:tableStyleId>{5C22544A-7EE6-4342-B048-85BDC9FD1C3A}</a:tableStyleId>
              </a:tblPr>
              <a:tblGrid>
                <a:gridCol w="1034831"/>
                <a:gridCol w="1118038"/>
                <a:gridCol w="1076435"/>
                <a:gridCol w="1076435"/>
                <a:gridCol w="1105920"/>
                <a:gridCol w="1076435"/>
                <a:gridCol w="1076435"/>
                <a:gridCol w="1004427"/>
              </a:tblGrid>
              <a:tr h="576485">
                <a:tc>
                  <a:txBody>
                    <a:bodyPr/>
                    <a:lstStyle/>
                    <a:p>
                      <a:r>
                        <a:rPr lang="en-US" sz="1600" dirty="0" smtClean="0"/>
                        <a:t>Account </a:t>
                      </a:r>
                      <a:endParaRPr lang="en-IN" sz="1600" dirty="0"/>
                    </a:p>
                  </a:txBody>
                  <a:tcPr/>
                </a:tc>
                <a:tc>
                  <a:txBody>
                    <a:bodyPr/>
                    <a:lstStyle/>
                    <a:p>
                      <a:r>
                        <a:rPr lang="en-US" dirty="0" smtClean="0"/>
                        <a:t>Name</a:t>
                      </a:r>
                      <a:endParaRPr lang="en-IN" dirty="0"/>
                    </a:p>
                  </a:txBody>
                  <a:tcPr/>
                </a:tc>
                <a:tc>
                  <a:txBody>
                    <a:bodyPr/>
                    <a:lstStyle/>
                    <a:p>
                      <a:r>
                        <a:rPr lang="en-US" dirty="0" smtClean="0"/>
                        <a:t>Pin code</a:t>
                      </a:r>
                      <a:endParaRPr lang="en-IN" dirty="0"/>
                    </a:p>
                  </a:txBody>
                  <a:tcPr/>
                </a:tc>
                <a:tc>
                  <a:txBody>
                    <a:bodyPr/>
                    <a:lstStyle/>
                    <a:p>
                      <a:r>
                        <a:rPr lang="en-US" dirty="0" smtClean="0"/>
                        <a:t>User login id</a:t>
                      </a:r>
                      <a:endParaRPr lang="en-IN" dirty="0"/>
                    </a:p>
                  </a:txBody>
                  <a:tcPr/>
                </a:tc>
                <a:tc>
                  <a:txBody>
                    <a:bodyPr/>
                    <a:lstStyle/>
                    <a:p>
                      <a:r>
                        <a:rPr lang="en-US" sz="1600" dirty="0" smtClean="0"/>
                        <a:t>Balance</a:t>
                      </a:r>
                      <a:endParaRPr lang="en-IN" sz="1600" dirty="0"/>
                    </a:p>
                  </a:txBody>
                  <a:tcPr/>
                </a:tc>
                <a:tc>
                  <a:txBody>
                    <a:bodyPr/>
                    <a:lstStyle/>
                    <a:p>
                      <a:r>
                        <a:rPr lang="en-US" dirty="0" smtClean="0"/>
                        <a:t>Status</a:t>
                      </a:r>
                      <a:endParaRPr lang="en-IN" dirty="0"/>
                    </a:p>
                  </a:txBody>
                  <a:tcPr/>
                </a:tc>
                <a:tc>
                  <a:txBody>
                    <a:bodyPr/>
                    <a:lstStyle/>
                    <a:p>
                      <a:r>
                        <a:rPr lang="en-US" dirty="0" smtClean="0"/>
                        <a:t>Type</a:t>
                      </a:r>
                      <a:endParaRPr lang="en-IN" dirty="0"/>
                    </a:p>
                  </a:txBody>
                  <a:tcPr/>
                </a:tc>
                <a:tc>
                  <a:txBody>
                    <a:bodyPr/>
                    <a:lstStyle/>
                    <a:p>
                      <a:r>
                        <a:rPr lang="en-US" dirty="0" smtClean="0"/>
                        <a:t>Date</a:t>
                      </a:r>
                      <a:endParaRPr lang="en-IN" dirty="0"/>
                    </a:p>
                  </a:txBody>
                  <a:tcPr/>
                </a:tc>
              </a:tr>
              <a:tr h="27315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cxnSp>
        <p:nvCxnSpPr>
          <p:cNvPr id="26" name="Straight Arrow Connector 25"/>
          <p:cNvCxnSpPr>
            <a:stCxn id="17" idx="3"/>
          </p:cNvCxnSpPr>
          <p:nvPr/>
        </p:nvCxnSpPr>
        <p:spPr>
          <a:xfrm>
            <a:off x="6372200" y="4797152"/>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7236296" y="4437112"/>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9872" y="260648"/>
            <a:ext cx="25922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Report </a:t>
            </a:r>
            <a:endParaRPr lang="en-IN" dirty="0"/>
          </a:p>
        </p:txBody>
      </p:sp>
      <p:sp>
        <p:nvSpPr>
          <p:cNvPr id="3" name="Rounded Rectangle 2"/>
          <p:cNvSpPr/>
          <p:nvPr/>
        </p:nvSpPr>
        <p:spPr>
          <a:xfrm>
            <a:off x="539552" y="1484784"/>
            <a:ext cx="2448272"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1.By Holder’s Name</a:t>
            </a:r>
          </a:p>
          <a:p>
            <a:pPr algn="ctr"/>
            <a:endParaRPr lang="en-US" dirty="0" smtClean="0"/>
          </a:p>
          <a:p>
            <a:pPr algn="ctr"/>
            <a:r>
              <a:rPr lang="en-US" dirty="0" smtClean="0"/>
              <a:t>Enter the Name</a:t>
            </a:r>
            <a:endParaRPr lang="en-IN" dirty="0"/>
          </a:p>
        </p:txBody>
      </p:sp>
      <p:sp>
        <p:nvSpPr>
          <p:cNvPr id="4" name="Rounded Rectangle 3"/>
          <p:cNvSpPr/>
          <p:nvPr/>
        </p:nvSpPr>
        <p:spPr>
          <a:xfrm>
            <a:off x="3563888" y="1484784"/>
            <a:ext cx="24482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2.By Amount </a:t>
            </a:r>
          </a:p>
          <a:p>
            <a:pPr algn="ctr"/>
            <a:endParaRPr lang="en-US" dirty="0" smtClean="0"/>
          </a:p>
        </p:txBody>
      </p:sp>
      <p:sp>
        <p:nvSpPr>
          <p:cNvPr id="5" name="Rounded Rectangle 4"/>
          <p:cNvSpPr/>
          <p:nvPr/>
        </p:nvSpPr>
        <p:spPr>
          <a:xfrm>
            <a:off x="6444208" y="1484784"/>
            <a:ext cx="2232248"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3.By Account Type</a:t>
            </a:r>
            <a:endParaRPr lang="en-IN" dirty="0"/>
          </a:p>
        </p:txBody>
      </p:sp>
      <p:sp>
        <p:nvSpPr>
          <p:cNvPr id="6" name="Rectangle 5"/>
          <p:cNvSpPr/>
          <p:nvPr/>
        </p:nvSpPr>
        <p:spPr>
          <a:xfrm>
            <a:off x="3203848" y="249289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minimum</a:t>
            </a:r>
            <a:endParaRPr lang="en-IN" dirty="0"/>
          </a:p>
        </p:txBody>
      </p:sp>
      <p:sp>
        <p:nvSpPr>
          <p:cNvPr id="7" name="Rectangle 6"/>
          <p:cNvSpPr/>
          <p:nvPr/>
        </p:nvSpPr>
        <p:spPr>
          <a:xfrm>
            <a:off x="4932040" y="249289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maximum</a:t>
            </a:r>
            <a:endParaRPr lang="en-IN" dirty="0"/>
          </a:p>
        </p:txBody>
      </p:sp>
      <p:cxnSp>
        <p:nvCxnSpPr>
          <p:cNvPr id="9" name="Straight Arrow Connector 8"/>
          <p:cNvCxnSpPr/>
          <p:nvPr/>
        </p:nvCxnSpPr>
        <p:spPr>
          <a:xfrm>
            <a:off x="4211960" y="2132856"/>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364088" y="2132856"/>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Down Arrow 12"/>
          <p:cNvSpPr/>
          <p:nvPr/>
        </p:nvSpPr>
        <p:spPr>
          <a:xfrm>
            <a:off x="4499992" y="3212976"/>
            <a:ext cx="216024" cy="86409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14" name="Table 13"/>
          <p:cNvGraphicFramePr>
            <a:graphicFrameLocks noGrp="1"/>
          </p:cNvGraphicFramePr>
          <p:nvPr/>
        </p:nvGraphicFramePr>
        <p:xfrm>
          <a:off x="251519" y="4653136"/>
          <a:ext cx="8640964" cy="1137675"/>
        </p:xfrm>
        <a:graphic>
          <a:graphicData uri="http://schemas.openxmlformats.org/drawingml/2006/table">
            <a:tbl>
              <a:tblPr firstRow="1" bandRow="1">
                <a:tableStyleId>{5C22544A-7EE6-4342-B048-85BDC9FD1C3A}</a:tableStyleId>
              </a:tblPr>
              <a:tblGrid>
                <a:gridCol w="1034831"/>
                <a:gridCol w="1118038"/>
                <a:gridCol w="1076435"/>
                <a:gridCol w="1076435"/>
                <a:gridCol w="1105920"/>
                <a:gridCol w="1076435"/>
                <a:gridCol w="1076435"/>
                <a:gridCol w="1076435"/>
              </a:tblGrid>
              <a:tr h="771915">
                <a:tc>
                  <a:txBody>
                    <a:bodyPr/>
                    <a:lstStyle/>
                    <a:p>
                      <a:r>
                        <a:rPr lang="en-US" sz="1600" dirty="0" smtClean="0"/>
                        <a:t>Account </a:t>
                      </a:r>
                      <a:endParaRPr lang="en-IN" sz="1600" dirty="0"/>
                    </a:p>
                  </a:txBody>
                  <a:tcPr/>
                </a:tc>
                <a:tc>
                  <a:txBody>
                    <a:bodyPr/>
                    <a:lstStyle/>
                    <a:p>
                      <a:r>
                        <a:rPr lang="en-US" dirty="0" smtClean="0"/>
                        <a:t>Name</a:t>
                      </a:r>
                      <a:endParaRPr lang="en-IN" dirty="0"/>
                    </a:p>
                  </a:txBody>
                  <a:tcPr/>
                </a:tc>
                <a:tc>
                  <a:txBody>
                    <a:bodyPr/>
                    <a:lstStyle/>
                    <a:p>
                      <a:r>
                        <a:rPr lang="en-US" dirty="0" smtClean="0"/>
                        <a:t>Pin code</a:t>
                      </a:r>
                      <a:endParaRPr lang="en-IN" dirty="0"/>
                    </a:p>
                  </a:txBody>
                  <a:tcPr/>
                </a:tc>
                <a:tc>
                  <a:txBody>
                    <a:bodyPr/>
                    <a:lstStyle/>
                    <a:p>
                      <a:r>
                        <a:rPr lang="en-US" dirty="0" smtClean="0"/>
                        <a:t>User login id</a:t>
                      </a:r>
                      <a:endParaRPr lang="en-IN" dirty="0"/>
                    </a:p>
                  </a:txBody>
                  <a:tcPr/>
                </a:tc>
                <a:tc>
                  <a:txBody>
                    <a:bodyPr/>
                    <a:lstStyle/>
                    <a:p>
                      <a:r>
                        <a:rPr lang="en-US" sz="1600" dirty="0" smtClean="0"/>
                        <a:t>Balance</a:t>
                      </a:r>
                      <a:endParaRPr lang="en-IN" sz="1600" dirty="0"/>
                    </a:p>
                  </a:txBody>
                  <a:tcPr/>
                </a:tc>
                <a:tc>
                  <a:txBody>
                    <a:bodyPr/>
                    <a:lstStyle/>
                    <a:p>
                      <a:r>
                        <a:rPr lang="en-US" dirty="0" smtClean="0"/>
                        <a:t>Status</a:t>
                      </a:r>
                      <a:endParaRPr lang="en-IN" dirty="0"/>
                    </a:p>
                  </a:txBody>
                  <a:tcPr/>
                </a:tc>
                <a:tc>
                  <a:txBody>
                    <a:bodyPr/>
                    <a:lstStyle/>
                    <a:p>
                      <a:r>
                        <a:rPr lang="en-US" dirty="0" smtClean="0"/>
                        <a:t>Type</a:t>
                      </a:r>
                      <a:endParaRPr lang="en-IN" dirty="0"/>
                    </a:p>
                  </a:txBody>
                  <a:tcPr/>
                </a:tc>
                <a:tc>
                  <a:txBody>
                    <a:bodyPr/>
                    <a:lstStyle/>
                    <a:p>
                      <a:r>
                        <a:rPr lang="en-US" dirty="0" smtClean="0"/>
                        <a:t>Date</a:t>
                      </a:r>
                      <a:endParaRPr lang="en-IN" dirty="0"/>
                    </a:p>
                  </a:txBody>
                  <a:tcPr/>
                </a:tc>
              </a:tr>
              <a:tr h="308205">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7904" y="404664"/>
            <a:ext cx="1584176" cy="1152128"/>
          </a:xfrm>
          <a:prstGeom prst="rect">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Customer</a:t>
            </a:r>
            <a:endParaRPr lang="en-IN" b="1" dirty="0">
              <a:ln w="50800"/>
              <a:solidFill>
                <a:schemeClr val="bg1">
                  <a:shade val="50000"/>
                </a:schemeClr>
              </a:solidFill>
            </a:endParaRPr>
          </a:p>
        </p:txBody>
      </p:sp>
      <p:sp>
        <p:nvSpPr>
          <p:cNvPr id="3" name="Rectangle 2"/>
          <p:cNvSpPr/>
          <p:nvPr/>
        </p:nvSpPr>
        <p:spPr>
          <a:xfrm>
            <a:off x="1979712" y="2852936"/>
            <a:ext cx="1728192" cy="1296144"/>
          </a:xfrm>
          <a:prstGeom prst="rect">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Login</a:t>
            </a:r>
            <a:endParaRPr lang="en-IN" b="1" dirty="0">
              <a:ln w="50800"/>
              <a:solidFill>
                <a:schemeClr val="bg1">
                  <a:shade val="50000"/>
                </a:schemeClr>
              </a:solidFill>
            </a:endParaRPr>
          </a:p>
        </p:txBody>
      </p:sp>
      <p:sp>
        <p:nvSpPr>
          <p:cNvPr id="5" name="Rectangle 4"/>
          <p:cNvSpPr/>
          <p:nvPr/>
        </p:nvSpPr>
        <p:spPr>
          <a:xfrm>
            <a:off x="1043608" y="4941168"/>
            <a:ext cx="1800200" cy="936104"/>
          </a:xfrm>
          <a:prstGeom prst="rect">
            <a:avLst/>
          </a:prstGeom>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User Login id</a:t>
            </a:r>
            <a:endParaRPr lang="en-IN" b="1" dirty="0">
              <a:ln w="50800"/>
              <a:solidFill>
                <a:schemeClr val="bg1">
                  <a:shade val="50000"/>
                </a:schemeClr>
              </a:solidFill>
            </a:endParaRPr>
          </a:p>
        </p:txBody>
      </p:sp>
      <p:sp>
        <p:nvSpPr>
          <p:cNvPr id="6" name="Rectangle 5"/>
          <p:cNvSpPr/>
          <p:nvPr/>
        </p:nvSpPr>
        <p:spPr>
          <a:xfrm>
            <a:off x="3275856" y="4941168"/>
            <a:ext cx="1728192" cy="936104"/>
          </a:xfrm>
          <a:prstGeom prst="rect">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Password</a:t>
            </a:r>
            <a:endParaRPr lang="en-IN" b="1" dirty="0">
              <a:ln w="50800"/>
              <a:solidFill>
                <a:schemeClr val="bg1">
                  <a:shade val="50000"/>
                </a:schemeClr>
              </a:solidFill>
            </a:endParaRPr>
          </a:p>
        </p:txBody>
      </p:sp>
      <p:cxnSp>
        <p:nvCxnSpPr>
          <p:cNvPr id="8" name="Elbow Connector 7"/>
          <p:cNvCxnSpPr>
            <a:stCxn id="2" idx="2"/>
          </p:cNvCxnSpPr>
          <p:nvPr/>
        </p:nvCxnSpPr>
        <p:spPr>
          <a:xfrm rot="5400000">
            <a:off x="3239852" y="1592796"/>
            <a:ext cx="1296144" cy="122413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5292080" y="2852936"/>
            <a:ext cx="1944216" cy="1296144"/>
          </a:xfrm>
          <a:prstGeom prst="rect">
            <a:avLst/>
          </a:prstGeom>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b="1" dirty="0" smtClean="0">
                <a:ln w="50800"/>
                <a:solidFill>
                  <a:schemeClr val="bg1">
                    <a:shade val="50000"/>
                  </a:schemeClr>
                </a:solidFill>
              </a:rPr>
              <a:t>Not Registered </a:t>
            </a:r>
            <a:endParaRPr lang="en-IN" b="1" dirty="0">
              <a:ln w="50800"/>
              <a:solidFill>
                <a:schemeClr val="bg1">
                  <a:shade val="50000"/>
                </a:schemeClr>
              </a:solidFill>
            </a:endParaRPr>
          </a:p>
        </p:txBody>
      </p:sp>
      <p:cxnSp>
        <p:nvCxnSpPr>
          <p:cNvPr id="11" name="Elbow Connector 10"/>
          <p:cNvCxnSpPr>
            <a:stCxn id="2" idx="2"/>
          </p:cNvCxnSpPr>
          <p:nvPr/>
        </p:nvCxnSpPr>
        <p:spPr>
          <a:xfrm rot="16200000" flipH="1">
            <a:off x="4391980" y="1664804"/>
            <a:ext cx="1296144" cy="108012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4" name="Shape 13"/>
          <p:cNvCxnSpPr/>
          <p:nvPr/>
        </p:nvCxnSpPr>
        <p:spPr>
          <a:xfrm rot="5400000">
            <a:off x="1835696" y="4293096"/>
            <a:ext cx="792088" cy="50405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a:stCxn id="3" idx="2"/>
          </p:cNvCxnSpPr>
          <p:nvPr/>
        </p:nvCxnSpPr>
        <p:spPr>
          <a:xfrm rot="16200000" flipH="1">
            <a:off x="2771800" y="4221088"/>
            <a:ext cx="792088" cy="648072"/>
          </a:xfrm>
          <a:prstGeom prst="bentConnector3">
            <a:avLst>
              <a:gd name="adj1" fmla="val 48223"/>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9872" y="18864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Customer</a:t>
            </a:r>
            <a:endParaRPr lang="en-IN" sz="2800" dirty="0"/>
          </a:p>
        </p:txBody>
      </p:sp>
      <p:sp>
        <p:nvSpPr>
          <p:cNvPr id="9" name="Rounded Rectangle 8"/>
          <p:cNvSpPr/>
          <p:nvPr/>
        </p:nvSpPr>
        <p:spPr>
          <a:xfrm>
            <a:off x="431540" y="1628800"/>
            <a:ext cx="7992888" cy="4752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475656" y="1916832"/>
            <a:ext cx="2232248" cy="93610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Deposit Cash </a:t>
            </a:r>
            <a:endParaRPr lang="en-I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10"/>
          <p:cNvSpPr/>
          <p:nvPr/>
        </p:nvSpPr>
        <p:spPr>
          <a:xfrm>
            <a:off x="5292080" y="1916832"/>
            <a:ext cx="2376264" cy="93610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smtClean="0"/>
              <a:t>Transfer Cash</a:t>
            </a:r>
            <a:endParaRPr lang="en-IN" sz="2000" b="1" dirty="0"/>
          </a:p>
        </p:txBody>
      </p:sp>
      <p:sp>
        <p:nvSpPr>
          <p:cNvPr id="12" name="Rectangle 11"/>
          <p:cNvSpPr/>
          <p:nvPr/>
        </p:nvSpPr>
        <p:spPr>
          <a:xfrm>
            <a:off x="1475656" y="3356992"/>
            <a:ext cx="2232248" cy="86409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smtClean="0"/>
              <a:t>Withdraw Cash</a:t>
            </a:r>
            <a:endParaRPr lang="en-IN" sz="2000" b="1" dirty="0"/>
          </a:p>
        </p:txBody>
      </p:sp>
      <p:sp>
        <p:nvSpPr>
          <p:cNvPr id="13" name="Rectangle 12"/>
          <p:cNvSpPr/>
          <p:nvPr/>
        </p:nvSpPr>
        <p:spPr>
          <a:xfrm>
            <a:off x="5292080" y="3356992"/>
            <a:ext cx="2376264" cy="86409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smtClean="0"/>
              <a:t>Get Cash </a:t>
            </a:r>
            <a:endParaRPr lang="en-IN" sz="2000" b="1" dirty="0"/>
          </a:p>
        </p:txBody>
      </p:sp>
      <p:sp>
        <p:nvSpPr>
          <p:cNvPr id="14" name="Rectangle 13"/>
          <p:cNvSpPr/>
          <p:nvPr/>
        </p:nvSpPr>
        <p:spPr>
          <a:xfrm>
            <a:off x="1475656" y="4797152"/>
            <a:ext cx="2232248" cy="79208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smtClean="0"/>
              <a:t>Fast Cash</a:t>
            </a:r>
            <a:endParaRPr lang="en-IN" sz="2000" b="1" dirty="0"/>
          </a:p>
        </p:txBody>
      </p:sp>
      <p:sp>
        <p:nvSpPr>
          <p:cNvPr id="15" name="Rectangle 14"/>
          <p:cNvSpPr/>
          <p:nvPr/>
        </p:nvSpPr>
        <p:spPr>
          <a:xfrm>
            <a:off x="5292080" y="4797152"/>
            <a:ext cx="2376264" cy="79208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b="1" dirty="0" smtClean="0"/>
              <a:t>EXIT</a:t>
            </a:r>
            <a:endParaRPr lang="en-IN" sz="2000" b="1" dirty="0"/>
          </a:p>
        </p:txBody>
      </p:sp>
      <p:sp>
        <p:nvSpPr>
          <p:cNvPr id="16" name="Down Arrow 15"/>
          <p:cNvSpPr/>
          <p:nvPr/>
        </p:nvSpPr>
        <p:spPr>
          <a:xfrm>
            <a:off x="4427984" y="980728"/>
            <a:ext cx="72008" cy="64807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pPr>
              <a:buNone/>
            </a:pPr>
            <a:endParaRPr lang="en-IN" dirty="0" smtClean="0"/>
          </a:p>
          <a:p>
            <a:r>
              <a:rPr lang="en-US" dirty="0" smtClean="0"/>
              <a:t>           The project entitled ATM system has a drastic change to that of the older version of banking system, customer feel inconvenient with the transaction method as it was in the hands of the bank employees. </a:t>
            </a:r>
            <a:endParaRPr lang="en-IN" dirty="0" smtClean="0"/>
          </a:p>
          <a:p>
            <a:endParaRPr lang="en-US" dirty="0" smtClean="0"/>
          </a:p>
          <a:p>
            <a:r>
              <a:rPr lang="en-US" dirty="0" smtClean="0"/>
              <a:t> In our ATM system, the above problem is overcome here, the transactions are done in person by the customer thus makes the customers feel safe and secure.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332656"/>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Deposit Cash</a:t>
            </a:r>
            <a:endParaRPr lang="en-IN" b="1" dirty="0"/>
          </a:p>
        </p:txBody>
      </p:sp>
      <p:cxnSp>
        <p:nvCxnSpPr>
          <p:cNvPr id="4" name="Straight Arrow Connector 3"/>
          <p:cNvCxnSpPr/>
          <p:nvPr/>
        </p:nvCxnSpPr>
        <p:spPr>
          <a:xfrm>
            <a:off x="4644008" y="1052736"/>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Rounded Rectangle 5"/>
          <p:cNvSpPr/>
          <p:nvPr/>
        </p:nvSpPr>
        <p:spPr>
          <a:xfrm>
            <a:off x="755576" y="1484784"/>
            <a:ext cx="763284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cash Amount you want to deposit </a:t>
            </a:r>
            <a:endParaRPr lang="en-IN" dirty="0"/>
          </a:p>
        </p:txBody>
      </p:sp>
      <p:cxnSp>
        <p:nvCxnSpPr>
          <p:cNvPr id="8" name="Straight Arrow Connector 7"/>
          <p:cNvCxnSpPr/>
          <p:nvPr/>
        </p:nvCxnSpPr>
        <p:spPr>
          <a:xfrm>
            <a:off x="4644008" y="2276872"/>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2591780" y="2708920"/>
            <a:ext cx="41044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Successfully deposited!!</a:t>
            </a:r>
            <a:endParaRPr lang="en-IN" dirty="0"/>
          </a:p>
        </p:txBody>
      </p:sp>
      <p:cxnSp>
        <p:nvCxnSpPr>
          <p:cNvPr id="12" name="Straight Arrow Connector 11"/>
          <p:cNvCxnSpPr>
            <a:stCxn id="10" idx="2"/>
          </p:cNvCxnSpPr>
          <p:nvPr/>
        </p:nvCxnSpPr>
        <p:spPr>
          <a:xfrm>
            <a:off x="4644008" y="3429000"/>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2717794" y="3933056"/>
            <a:ext cx="38524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a:t>
            </a:r>
          </a:p>
          <a:p>
            <a:pPr algn="ctr"/>
            <a:r>
              <a:rPr lang="en-US" dirty="0" smtClean="0"/>
              <a:t>Print receipt </a:t>
            </a:r>
            <a:endParaRPr lang="en-IN" dirty="0"/>
          </a:p>
        </p:txBody>
      </p:sp>
      <p:cxnSp>
        <p:nvCxnSpPr>
          <p:cNvPr id="17" name="Straight Arrow Connector 16"/>
          <p:cNvCxnSpPr/>
          <p:nvPr/>
        </p:nvCxnSpPr>
        <p:spPr>
          <a:xfrm flipH="1">
            <a:off x="3635896" y="4797152"/>
            <a:ext cx="72008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004048" y="4797152"/>
            <a:ext cx="792088"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Oval 19"/>
          <p:cNvSpPr/>
          <p:nvPr/>
        </p:nvSpPr>
        <p:spPr>
          <a:xfrm>
            <a:off x="3131840" y="5157192"/>
            <a:ext cx="122413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IN" dirty="0"/>
          </a:p>
        </p:txBody>
      </p:sp>
      <p:sp>
        <p:nvSpPr>
          <p:cNvPr id="21" name="Oval 20"/>
          <p:cNvSpPr/>
          <p:nvPr/>
        </p:nvSpPr>
        <p:spPr>
          <a:xfrm>
            <a:off x="5364088" y="5157192"/>
            <a:ext cx="120613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IN" dirty="0"/>
          </a:p>
        </p:txBody>
      </p:sp>
      <p:cxnSp>
        <p:nvCxnSpPr>
          <p:cNvPr id="23" name="Straight Arrow Connector 22"/>
          <p:cNvCxnSpPr>
            <a:stCxn id="20" idx="2"/>
          </p:cNvCxnSpPr>
          <p:nvPr/>
        </p:nvCxnSpPr>
        <p:spPr>
          <a:xfrm flipH="1">
            <a:off x="2717794" y="5445224"/>
            <a:ext cx="41404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467544" y="4509120"/>
            <a:ext cx="2124236" cy="2088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box:</a:t>
            </a:r>
          </a:p>
          <a:p>
            <a:pPr algn="ctr"/>
            <a:endParaRPr lang="en-US" dirty="0" smtClean="0"/>
          </a:p>
          <a:p>
            <a:pPr algn="ctr"/>
            <a:r>
              <a:rPr lang="en-US" dirty="0" smtClean="0"/>
              <a:t>Account No:</a:t>
            </a:r>
          </a:p>
          <a:p>
            <a:pPr algn="ctr"/>
            <a:r>
              <a:rPr lang="en-US" dirty="0" smtClean="0"/>
              <a:t>Date:</a:t>
            </a:r>
          </a:p>
          <a:p>
            <a:pPr algn="ctr"/>
            <a:r>
              <a:rPr lang="en-US" dirty="0" smtClean="0"/>
              <a:t>Deposited :</a:t>
            </a:r>
          </a:p>
          <a:p>
            <a:pPr algn="ctr"/>
            <a:r>
              <a:rPr lang="en-US" dirty="0" smtClean="0"/>
              <a:t>Balance:</a:t>
            </a:r>
          </a:p>
          <a:p>
            <a:pPr algn="ctr"/>
            <a:endParaRPr lang="en-US" dirty="0" smtClean="0"/>
          </a:p>
          <a:p>
            <a:pPr algn="ct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260648"/>
            <a:ext cx="25922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Transfer  Cash </a:t>
            </a:r>
            <a:endParaRPr lang="en-IN" dirty="0"/>
          </a:p>
        </p:txBody>
      </p:sp>
      <p:cxnSp>
        <p:nvCxnSpPr>
          <p:cNvPr id="4" name="Straight Arrow Connector 3"/>
          <p:cNvCxnSpPr/>
          <p:nvPr/>
        </p:nvCxnSpPr>
        <p:spPr>
          <a:xfrm>
            <a:off x="4499992" y="836712"/>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Rounded Rectangle 4"/>
          <p:cNvSpPr/>
          <p:nvPr/>
        </p:nvSpPr>
        <p:spPr>
          <a:xfrm>
            <a:off x="2915816" y="1268760"/>
            <a:ext cx="33843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Amount </a:t>
            </a:r>
            <a:endParaRPr lang="en-IN" dirty="0"/>
          </a:p>
        </p:txBody>
      </p:sp>
      <p:cxnSp>
        <p:nvCxnSpPr>
          <p:cNvPr id="7" name="Straight Arrow Connector 6"/>
          <p:cNvCxnSpPr/>
          <p:nvPr/>
        </p:nvCxnSpPr>
        <p:spPr>
          <a:xfrm>
            <a:off x="4499992" y="2060848"/>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2267744" y="2420888"/>
            <a:ext cx="44644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the amount number to which you want to transfer!!</a:t>
            </a:r>
            <a:endParaRPr lang="en-IN" dirty="0"/>
          </a:p>
        </p:txBody>
      </p:sp>
      <p:cxnSp>
        <p:nvCxnSpPr>
          <p:cNvPr id="12" name="Straight Arrow Connector 11"/>
          <p:cNvCxnSpPr>
            <a:stCxn id="10" idx="1"/>
          </p:cNvCxnSpPr>
          <p:nvPr/>
        </p:nvCxnSpPr>
        <p:spPr>
          <a:xfrm flipH="1">
            <a:off x="1763688" y="2924944"/>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0" idx="3"/>
          </p:cNvCxnSpPr>
          <p:nvPr/>
        </p:nvCxnSpPr>
        <p:spPr>
          <a:xfrm>
            <a:off x="6732240" y="2924944"/>
            <a:ext cx="57606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395536" y="2420888"/>
            <a:ext cx="136815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Found</a:t>
            </a:r>
            <a:endParaRPr lang="en-IN" dirty="0"/>
          </a:p>
        </p:txBody>
      </p:sp>
      <p:sp>
        <p:nvSpPr>
          <p:cNvPr id="16" name="Oval 15"/>
          <p:cNvSpPr/>
          <p:nvPr/>
        </p:nvSpPr>
        <p:spPr>
          <a:xfrm>
            <a:off x="7524328" y="2420888"/>
            <a:ext cx="136815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Found</a:t>
            </a:r>
            <a:endParaRPr lang="en-IN" dirty="0"/>
          </a:p>
        </p:txBody>
      </p:sp>
      <p:cxnSp>
        <p:nvCxnSpPr>
          <p:cNvPr id="18" name="Straight Arrow Connector 17"/>
          <p:cNvCxnSpPr/>
          <p:nvPr/>
        </p:nvCxnSpPr>
        <p:spPr>
          <a:xfrm>
            <a:off x="7884368" y="3429000"/>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7092280" y="3861048"/>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a:t>
            </a:r>
            <a:endParaRPr lang="en-IN" dirty="0"/>
          </a:p>
        </p:txBody>
      </p:sp>
      <p:cxnSp>
        <p:nvCxnSpPr>
          <p:cNvPr id="22" name="Straight Arrow Connector 21"/>
          <p:cNvCxnSpPr/>
          <p:nvPr/>
        </p:nvCxnSpPr>
        <p:spPr>
          <a:xfrm flipH="1">
            <a:off x="5940152" y="4437112"/>
            <a:ext cx="115212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2267744" y="4149080"/>
            <a:ext cx="367240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Re-Enter account number to which you want transfer number</a:t>
            </a:r>
            <a:endParaRPr lang="en-IN" dirty="0"/>
          </a:p>
        </p:txBody>
      </p:sp>
      <p:cxnSp>
        <p:nvCxnSpPr>
          <p:cNvPr id="25" name="Straight Arrow Connector 24"/>
          <p:cNvCxnSpPr>
            <a:stCxn id="23" idx="2"/>
          </p:cNvCxnSpPr>
          <p:nvPr/>
        </p:nvCxnSpPr>
        <p:spPr>
          <a:xfrm>
            <a:off x="4103948" y="4725144"/>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Rounded Rectangle 26"/>
          <p:cNvSpPr/>
          <p:nvPr/>
        </p:nvSpPr>
        <p:spPr>
          <a:xfrm>
            <a:off x="2915816" y="5085184"/>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of confirmation </a:t>
            </a:r>
            <a:endParaRPr lang="en-IN" dirty="0"/>
          </a:p>
        </p:txBody>
      </p:sp>
      <p:cxnSp>
        <p:nvCxnSpPr>
          <p:cNvPr id="31" name="Straight Arrow Connector 30"/>
          <p:cNvCxnSpPr>
            <a:stCxn id="27" idx="3"/>
          </p:cNvCxnSpPr>
          <p:nvPr/>
        </p:nvCxnSpPr>
        <p:spPr>
          <a:xfrm>
            <a:off x="5004048" y="5301208"/>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5652120" y="5085184"/>
            <a:ext cx="16561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receipt</a:t>
            </a:r>
            <a:endParaRPr lang="en-IN" dirty="0"/>
          </a:p>
        </p:txBody>
      </p:sp>
      <p:cxnSp>
        <p:nvCxnSpPr>
          <p:cNvPr id="34" name="Straight Arrow Connector 33"/>
          <p:cNvCxnSpPr/>
          <p:nvPr/>
        </p:nvCxnSpPr>
        <p:spPr>
          <a:xfrm flipH="1">
            <a:off x="5652120" y="5733256"/>
            <a:ext cx="648072"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32" idx="2"/>
          </p:cNvCxnSpPr>
          <p:nvPr/>
        </p:nvCxnSpPr>
        <p:spPr>
          <a:xfrm>
            <a:off x="6480212" y="5733256"/>
            <a:ext cx="828092"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Oval 36"/>
          <p:cNvSpPr/>
          <p:nvPr/>
        </p:nvSpPr>
        <p:spPr>
          <a:xfrm>
            <a:off x="5004048" y="6165304"/>
            <a:ext cx="108012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IN" dirty="0"/>
          </a:p>
        </p:txBody>
      </p:sp>
      <p:sp>
        <p:nvSpPr>
          <p:cNvPr id="38" name="Oval 37"/>
          <p:cNvSpPr/>
          <p:nvPr/>
        </p:nvSpPr>
        <p:spPr>
          <a:xfrm>
            <a:off x="6732240" y="6165304"/>
            <a:ext cx="115212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260648"/>
            <a:ext cx="324036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Withdraw Cash </a:t>
            </a:r>
            <a:endParaRPr lang="en-IN" dirty="0"/>
          </a:p>
        </p:txBody>
      </p:sp>
      <p:cxnSp>
        <p:nvCxnSpPr>
          <p:cNvPr id="4" name="Straight Arrow Connector 3"/>
          <p:cNvCxnSpPr>
            <a:stCxn id="2" idx="2"/>
          </p:cNvCxnSpPr>
          <p:nvPr/>
        </p:nvCxnSpPr>
        <p:spPr>
          <a:xfrm>
            <a:off x="4535996" y="980728"/>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1763688" y="1412776"/>
            <a:ext cx="554461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amount you want to withdraw</a:t>
            </a:r>
            <a:endParaRPr lang="en-IN" dirty="0"/>
          </a:p>
        </p:txBody>
      </p:sp>
      <p:cxnSp>
        <p:nvCxnSpPr>
          <p:cNvPr id="16" name="Straight Arrow Connector 15"/>
          <p:cNvCxnSpPr>
            <a:stCxn id="8" idx="2"/>
          </p:cNvCxnSpPr>
          <p:nvPr/>
        </p:nvCxnSpPr>
        <p:spPr>
          <a:xfrm>
            <a:off x="4535996" y="2060848"/>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3419872" y="2636912"/>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Successfully Withdraw!!</a:t>
            </a:r>
            <a:endParaRPr lang="en-IN" dirty="0"/>
          </a:p>
        </p:txBody>
      </p:sp>
      <p:cxnSp>
        <p:nvCxnSpPr>
          <p:cNvPr id="19" name="Straight Arrow Connector 18"/>
          <p:cNvCxnSpPr/>
          <p:nvPr/>
        </p:nvCxnSpPr>
        <p:spPr>
          <a:xfrm>
            <a:off x="4535996" y="3501008"/>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3383868" y="4005064"/>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Receipt </a:t>
            </a:r>
            <a:endParaRPr lang="en-IN" dirty="0"/>
          </a:p>
        </p:txBody>
      </p:sp>
      <p:cxnSp>
        <p:nvCxnSpPr>
          <p:cNvPr id="23" name="Straight Arrow Connector 22"/>
          <p:cNvCxnSpPr/>
          <p:nvPr/>
        </p:nvCxnSpPr>
        <p:spPr>
          <a:xfrm flipH="1">
            <a:off x="3419872" y="4653136"/>
            <a:ext cx="864096"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2"/>
          </p:cNvCxnSpPr>
          <p:nvPr/>
        </p:nvCxnSpPr>
        <p:spPr>
          <a:xfrm>
            <a:off x="4535996" y="4653136"/>
            <a:ext cx="1152128"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Oval 25"/>
          <p:cNvSpPr/>
          <p:nvPr/>
        </p:nvSpPr>
        <p:spPr>
          <a:xfrm>
            <a:off x="2483768" y="5157192"/>
            <a:ext cx="129614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IN" dirty="0"/>
          </a:p>
        </p:txBody>
      </p:sp>
      <p:sp>
        <p:nvSpPr>
          <p:cNvPr id="27" name="Oval 26"/>
          <p:cNvSpPr/>
          <p:nvPr/>
        </p:nvSpPr>
        <p:spPr>
          <a:xfrm>
            <a:off x="5004048" y="5157192"/>
            <a:ext cx="144016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IN" dirty="0"/>
          </a:p>
        </p:txBody>
      </p:sp>
      <p:cxnSp>
        <p:nvCxnSpPr>
          <p:cNvPr id="29" name="Straight Arrow Connector 28"/>
          <p:cNvCxnSpPr>
            <a:stCxn id="26" idx="2"/>
          </p:cNvCxnSpPr>
          <p:nvPr/>
        </p:nvCxnSpPr>
        <p:spPr>
          <a:xfrm flipH="1">
            <a:off x="2051720" y="5445224"/>
            <a:ext cx="43204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539552" y="4869160"/>
            <a:ext cx="151216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Warning Box:</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692696"/>
            <a:ext cx="410445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CASH </a:t>
            </a:r>
            <a:endParaRPr lang="en-IN" dirty="0"/>
          </a:p>
        </p:txBody>
      </p:sp>
      <p:cxnSp>
        <p:nvCxnSpPr>
          <p:cNvPr id="4" name="Straight Arrow Connector 3"/>
          <p:cNvCxnSpPr>
            <a:stCxn id="2" idx="2"/>
          </p:cNvCxnSpPr>
          <p:nvPr/>
        </p:nvCxnSpPr>
        <p:spPr>
          <a:xfrm>
            <a:off x="4608004" y="1700808"/>
            <a:ext cx="0" cy="1008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1619672" y="2708920"/>
            <a:ext cx="597666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 information :</a:t>
            </a:r>
          </a:p>
          <a:p>
            <a:pPr algn="ctr"/>
            <a:endParaRPr lang="en-US" dirty="0" smtClean="0"/>
          </a:p>
          <a:p>
            <a:pPr algn="ctr"/>
            <a:endParaRPr lang="en-US" dirty="0" smtClean="0"/>
          </a:p>
          <a:p>
            <a:pPr algn="ctr"/>
            <a:r>
              <a:rPr lang="en-US" dirty="0" smtClean="0"/>
              <a:t>Account No:</a:t>
            </a:r>
          </a:p>
          <a:p>
            <a:pPr algn="ctr"/>
            <a:r>
              <a:rPr lang="en-US" dirty="0" smtClean="0"/>
              <a:t>Date:</a:t>
            </a:r>
          </a:p>
          <a:p>
            <a:pPr algn="ctr"/>
            <a:r>
              <a:rPr lang="en-US" dirty="0" smtClean="0"/>
              <a:t>Balance: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404664"/>
            <a:ext cx="4680520" cy="108012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FAST CASH </a:t>
            </a:r>
            <a:endParaRPr lang="en-IN" dirty="0"/>
          </a:p>
        </p:txBody>
      </p:sp>
      <p:cxnSp>
        <p:nvCxnSpPr>
          <p:cNvPr id="4" name="Straight Arrow Connector 3"/>
          <p:cNvCxnSpPr>
            <a:stCxn id="2" idx="2"/>
          </p:cNvCxnSpPr>
          <p:nvPr/>
        </p:nvCxnSpPr>
        <p:spPr>
          <a:xfrm>
            <a:off x="4680012" y="1484784"/>
            <a:ext cx="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3059832" y="1916832"/>
            <a:ext cx="3384376" cy="792088"/>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Selection Box:</a:t>
            </a:r>
            <a:endParaRPr lang="en-IN" dirty="0"/>
          </a:p>
        </p:txBody>
      </p:sp>
      <p:cxnSp>
        <p:nvCxnSpPr>
          <p:cNvPr id="8" name="Straight Arrow Connector 7"/>
          <p:cNvCxnSpPr>
            <a:stCxn id="6" idx="3"/>
          </p:cNvCxnSpPr>
          <p:nvPr/>
        </p:nvCxnSpPr>
        <p:spPr>
          <a:xfrm>
            <a:off x="6444208" y="2312876"/>
            <a:ext cx="57606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7308304" y="1916832"/>
            <a:ext cx="1224136" cy="252028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500</a:t>
            </a:r>
          </a:p>
          <a:p>
            <a:pPr algn="ctr"/>
            <a:r>
              <a:rPr lang="en-US" dirty="0" smtClean="0"/>
              <a:t>1000</a:t>
            </a:r>
          </a:p>
          <a:p>
            <a:pPr algn="ctr"/>
            <a:r>
              <a:rPr lang="en-US" dirty="0" smtClean="0"/>
              <a:t>2000</a:t>
            </a:r>
          </a:p>
          <a:p>
            <a:pPr algn="ctr"/>
            <a:r>
              <a:rPr lang="en-US" dirty="0" smtClean="0"/>
              <a:t>5000</a:t>
            </a:r>
          </a:p>
          <a:p>
            <a:pPr algn="ctr"/>
            <a:r>
              <a:rPr lang="en-US" dirty="0" smtClean="0"/>
              <a:t>10000</a:t>
            </a:r>
          </a:p>
          <a:p>
            <a:pPr algn="ctr"/>
            <a:r>
              <a:rPr lang="en-US" dirty="0" smtClean="0"/>
              <a:t>…</a:t>
            </a:r>
          </a:p>
          <a:p>
            <a:pPr algn="ctr"/>
            <a:r>
              <a:rPr lang="en-US" dirty="0" smtClean="0"/>
              <a:t>(till account balance)</a:t>
            </a:r>
            <a:endParaRPr lang="en-IN" dirty="0"/>
          </a:p>
        </p:txBody>
      </p:sp>
      <p:cxnSp>
        <p:nvCxnSpPr>
          <p:cNvPr id="12" name="Straight Arrow Connector 11"/>
          <p:cNvCxnSpPr/>
          <p:nvPr/>
        </p:nvCxnSpPr>
        <p:spPr>
          <a:xfrm>
            <a:off x="4680012" y="2708920"/>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3527884" y="3212976"/>
            <a:ext cx="2304256" cy="864096"/>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Successfully Withdraw!!</a:t>
            </a:r>
            <a:endParaRPr lang="en-IN" dirty="0"/>
          </a:p>
        </p:txBody>
      </p:sp>
      <p:sp>
        <p:nvSpPr>
          <p:cNvPr id="15" name="Rectangle 14"/>
          <p:cNvSpPr/>
          <p:nvPr/>
        </p:nvSpPr>
        <p:spPr>
          <a:xfrm>
            <a:off x="3527884" y="4653136"/>
            <a:ext cx="2304256" cy="648072"/>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Receipt </a:t>
            </a:r>
            <a:endParaRPr lang="en-IN" dirty="0"/>
          </a:p>
        </p:txBody>
      </p:sp>
      <p:cxnSp>
        <p:nvCxnSpPr>
          <p:cNvPr id="17" name="Straight Arrow Connector 16"/>
          <p:cNvCxnSpPr>
            <a:stCxn id="14" idx="2"/>
            <a:endCxn id="15" idx="0"/>
          </p:cNvCxnSpPr>
          <p:nvPr/>
        </p:nvCxnSpPr>
        <p:spPr>
          <a:xfrm>
            <a:off x="4680012" y="4077072"/>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3707904" y="5301208"/>
            <a:ext cx="792088"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004048" y="5301208"/>
            <a:ext cx="828092"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Oval 22"/>
          <p:cNvSpPr/>
          <p:nvPr/>
        </p:nvSpPr>
        <p:spPr>
          <a:xfrm>
            <a:off x="3059832" y="5661248"/>
            <a:ext cx="1080120" cy="648072"/>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IN" dirty="0"/>
          </a:p>
        </p:txBody>
      </p:sp>
      <p:sp>
        <p:nvSpPr>
          <p:cNvPr id="24" name="Oval 23"/>
          <p:cNvSpPr/>
          <p:nvPr/>
        </p:nvSpPr>
        <p:spPr>
          <a:xfrm>
            <a:off x="5220072" y="5661248"/>
            <a:ext cx="1224136" cy="648072"/>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07704" y="548680"/>
            <a:ext cx="547260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Details of Multithreading </a:t>
            </a:r>
            <a:endParaRPr lang="en-IN" sz="2800" dirty="0"/>
          </a:p>
        </p:txBody>
      </p:sp>
      <p:sp>
        <p:nvSpPr>
          <p:cNvPr id="3" name="Rectangle 2"/>
          <p:cNvSpPr/>
          <p:nvPr/>
        </p:nvSpPr>
        <p:spPr>
          <a:xfrm>
            <a:off x="467544" y="1988840"/>
            <a:ext cx="8064896"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IN" sz="2400" b="1" dirty="0" smtClean="0"/>
              <a:t>Multithreading in Java</a:t>
            </a:r>
            <a:r>
              <a:rPr lang="en-IN" sz="2400" dirty="0" smtClean="0"/>
              <a:t> is a process of executing </a:t>
            </a:r>
            <a:r>
              <a:rPr lang="en-IN" sz="2400" b="1" dirty="0" smtClean="0"/>
              <a:t>multiple threads</a:t>
            </a:r>
            <a:r>
              <a:rPr lang="en-IN" sz="2400" dirty="0" smtClean="0"/>
              <a:t> simultaneously. A thread is a lightweight sub-process, the smallest unit of processing.</a:t>
            </a:r>
          </a:p>
          <a:p>
            <a:pPr algn="ctr">
              <a:buFont typeface="Arial" pitchFamily="34" charset="0"/>
              <a:buChar char="•"/>
            </a:pPr>
            <a:endParaRPr lang="en-US" sz="2400" dirty="0" smtClean="0"/>
          </a:p>
          <a:p>
            <a:pPr algn="ctr"/>
            <a:endParaRPr lang="en-IN" sz="2400" dirty="0" smtClean="0"/>
          </a:p>
          <a:p>
            <a:pPr algn="ctr">
              <a:buFont typeface="Arial" pitchFamily="34" charset="0"/>
              <a:buChar char="•"/>
            </a:pPr>
            <a:r>
              <a:rPr lang="en-US" sz="2400" dirty="0" smtClean="0"/>
              <a:t>In this java project Multithreading is used for the same purpose of executing multiple threads of the customer in such way that there will be no exception in implementing the threads and it can run multiple threads smoothly.</a:t>
            </a:r>
            <a:endParaRPr lang="en-IN" sz="24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List of the components which are used</a:t>
            </a:r>
            <a:endParaRPr lang="en-IN" sz="3600" dirty="0"/>
          </a:p>
        </p:txBody>
      </p:sp>
      <p:sp>
        <p:nvSpPr>
          <p:cNvPr id="3" name="Content Placeholder 2"/>
          <p:cNvSpPr>
            <a:spLocks noGrp="1"/>
          </p:cNvSpPr>
          <p:nvPr>
            <p:ph idx="1"/>
          </p:nvPr>
        </p:nvSpPr>
        <p:spPr/>
        <p:txBody>
          <a:bodyPr>
            <a:normAutofit lnSpcReduction="10000"/>
          </a:bodyPr>
          <a:lstStyle/>
          <a:p>
            <a:r>
              <a:rPr lang="en-US" dirty="0" err="1" smtClean="0"/>
              <a:t>JTable</a:t>
            </a:r>
            <a:endParaRPr lang="en-US" dirty="0" smtClean="0"/>
          </a:p>
          <a:p>
            <a:r>
              <a:rPr lang="en-US" dirty="0" err="1" smtClean="0"/>
              <a:t>Jbutton</a:t>
            </a:r>
            <a:endParaRPr lang="en-US" dirty="0" smtClean="0"/>
          </a:p>
          <a:p>
            <a:r>
              <a:rPr lang="en-US" dirty="0" err="1" smtClean="0"/>
              <a:t>CheckBox</a:t>
            </a:r>
            <a:endParaRPr lang="en-US" dirty="0" smtClean="0"/>
          </a:p>
          <a:p>
            <a:r>
              <a:rPr lang="en-US" dirty="0" smtClean="0"/>
              <a:t>Warning Panel</a:t>
            </a:r>
          </a:p>
          <a:p>
            <a:r>
              <a:rPr lang="en-US" dirty="0" err="1" smtClean="0"/>
              <a:t>JPanel</a:t>
            </a:r>
            <a:endParaRPr lang="en-US" dirty="0" smtClean="0"/>
          </a:p>
          <a:p>
            <a:r>
              <a:rPr lang="en-US" dirty="0" err="1" smtClean="0"/>
              <a:t>JButtonGroup</a:t>
            </a:r>
            <a:endParaRPr lang="en-US" dirty="0" smtClean="0"/>
          </a:p>
          <a:p>
            <a:r>
              <a:rPr lang="en-US" dirty="0" err="1" smtClean="0"/>
              <a:t>ArrayList</a:t>
            </a:r>
            <a:endParaRPr lang="en-US" dirty="0" smtClean="0"/>
          </a:p>
          <a:p>
            <a:r>
              <a:rPr lang="en-US" dirty="0" err="1" smtClean="0"/>
              <a:t>Calender</a:t>
            </a:r>
            <a:endParaRPr lang="en-US" dirty="0" smtClean="0"/>
          </a:p>
          <a:p>
            <a:r>
              <a:rPr lang="en-US" dirty="0" err="1" smtClean="0"/>
              <a:t>SimpleDateFormat</a:t>
            </a:r>
            <a:endParaRPr lang="en-US" dirty="0" smtClean="0"/>
          </a:p>
          <a:p>
            <a:r>
              <a:rPr lang="en-US" dirty="0" smtClean="0"/>
              <a:t>List</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a:t>
            </a:r>
            <a:endParaRPr lang="en-IN" dirty="0"/>
          </a:p>
        </p:txBody>
      </p:sp>
      <p:sp>
        <p:nvSpPr>
          <p:cNvPr id="3" name="Content Placeholder 2"/>
          <p:cNvSpPr>
            <a:spLocks noGrp="1"/>
          </p:cNvSpPr>
          <p:nvPr>
            <p:ph idx="1"/>
          </p:nvPr>
        </p:nvSpPr>
        <p:spPr/>
        <p:txBody>
          <a:bodyPr>
            <a:normAutofit lnSpcReduction="10000"/>
          </a:bodyPr>
          <a:lstStyle/>
          <a:p>
            <a:r>
              <a:rPr lang="en-US" dirty="0" smtClean="0"/>
              <a:t>There  are no such files are used in this java project.</a:t>
            </a:r>
          </a:p>
          <a:p>
            <a:endParaRPr lang="en-US" dirty="0" smtClean="0"/>
          </a:p>
          <a:p>
            <a:endParaRPr lang="en-US" dirty="0" smtClean="0"/>
          </a:p>
          <a:p>
            <a:r>
              <a:rPr lang="en-US" dirty="0" smtClean="0"/>
              <a:t>As we Execute the </a:t>
            </a:r>
            <a:r>
              <a:rPr lang="en-US" dirty="0" smtClean="0"/>
              <a:t>program </a:t>
            </a:r>
            <a:r>
              <a:rPr lang="en-US" dirty="0" smtClean="0"/>
              <a:t>the all the details of the customers get stored in the dynamic memory of the </a:t>
            </a:r>
            <a:r>
              <a:rPr lang="en-US" dirty="0" smtClean="0"/>
              <a:t>program </a:t>
            </a:r>
            <a:r>
              <a:rPr lang="en-US" dirty="0" smtClean="0"/>
              <a:t>and if we close the </a:t>
            </a:r>
            <a:r>
              <a:rPr lang="en-US" dirty="0" smtClean="0"/>
              <a:t>program </a:t>
            </a:r>
            <a:r>
              <a:rPr lang="en-US" dirty="0" smtClean="0"/>
              <a:t>all the stored data of the customers get erased from that memory .</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t>
            </a:r>
            <a:r>
              <a:rPr lang="en-US" dirty="0" smtClean="0"/>
              <a:t>Program</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Four main classes are there </a:t>
            </a:r>
            <a:r>
              <a:rPr lang="en-US" dirty="0" err="1" smtClean="0"/>
              <a:t>there</a:t>
            </a:r>
            <a:r>
              <a:rPr lang="en-US" dirty="0" smtClean="0"/>
              <a:t>:</a:t>
            </a:r>
          </a:p>
          <a:p>
            <a:pPr algn="ctr"/>
            <a:r>
              <a:rPr lang="en-US" dirty="0" smtClean="0"/>
              <a:t>ATM</a:t>
            </a:r>
          </a:p>
          <a:p>
            <a:pPr algn="ctr"/>
            <a:r>
              <a:rPr lang="en-US" dirty="0" smtClean="0"/>
              <a:t> ADMIN</a:t>
            </a:r>
          </a:p>
          <a:p>
            <a:pPr algn="ctr"/>
            <a:r>
              <a:rPr lang="en-US" dirty="0" smtClean="0"/>
              <a:t>CUSTOMER</a:t>
            </a:r>
          </a:p>
          <a:p>
            <a:pPr algn="ctr"/>
            <a:r>
              <a:rPr lang="en-US" dirty="0" err="1" smtClean="0"/>
              <a:t>Customer_Data</a:t>
            </a:r>
            <a:endParaRPr lang="en-US" dirty="0" smtClean="0"/>
          </a:p>
          <a:p>
            <a:pPr algn="ctr"/>
            <a:endParaRPr lang="en-US" dirty="0" smtClean="0"/>
          </a:p>
          <a:p>
            <a:pPr algn="ctr"/>
            <a:endParaRPr lang="en-US" dirty="0" smtClean="0"/>
          </a:p>
          <a:p>
            <a:r>
              <a:rPr lang="en-US" dirty="0" smtClean="0"/>
              <a:t>There are constructors for such classes</a:t>
            </a:r>
          </a:p>
          <a:p>
            <a:endParaRPr lang="en-US" dirty="0" smtClean="0"/>
          </a:p>
          <a:p>
            <a:endParaRPr lang="en-US" dirty="0" smtClean="0"/>
          </a:p>
          <a:p>
            <a:r>
              <a:rPr lang="en-US" dirty="0" smtClean="0"/>
              <a:t>Many methods are used for whole </a:t>
            </a:r>
            <a:r>
              <a:rPr lang="en-US" dirty="0" smtClean="0"/>
              <a:t>program </a:t>
            </a:r>
            <a:r>
              <a:rPr lang="en-US" dirty="0" smtClean="0"/>
              <a:t>such like </a:t>
            </a:r>
            <a:r>
              <a:rPr lang="en-US" dirty="0" err="1" smtClean="0"/>
              <a:t>getcash</a:t>
            </a:r>
            <a:r>
              <a:rPr lang="en-US" dirty="0" smtClean="0"/>
              <a:t>(),</a:t>
            </a:r>
            <a:r>
              <a:rPr lang="en-US" dirty="0" err="1" smtClean="0"/>
              <a:t>withdrawcash</a:t>
            </a:r>
            <a:r>
              <a:rPr lang="en-US" dirty="0" smtClean="0"/>
              <a:t>(),Deposit(),etc.. </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Exception Handling </a:t>
            </a:r>
            <a:endParaRPr lang="en-IN" dirty="0"/>
          </a:p>
        </p:txBody>
      </p:sp>
      <p:sp>
        <p:nvSpPr>
          <p:cNvPr id="3" name="Content Placeholder 2"/>
          <p:cNvSpPr>
            <a:spLocks noGrp="1"/>
          </p:cNvSpPr>
          <p:nvPr>
            <p:ph idx="1"/>
          </p:nvPr>
        </p:nvSpPr>
        <p:spPr/>
        <p:txBody>
          <a:bodyPr/>
          <a:lstStyle/>
          <a:p>
            <a:r>
              <a:rPr lang="en-US" dirty="0" smtClean="0"/>
              <a:t>Inbuilt Exception methods are used in the java project </a:t>
            </a:r>
          </a:p>
          <a:p>
            <a:endParaRPr lang="en-US" dirty="0" smtClean="0"/>
          </a:p>
          <a:p>
            <a:pPr>
              <a:buNone/>
            </a:pPr>
            <a:endParaRPr lang="en-US" dirty="0" smtClean="0"/>
          </a:p>
          <a:p>
            <a:pPr algn="ctr"/>
            <a:r>
              <a:rPr lang="en-US" dirty="0" err="1" smtClean="0"/>
              <a:t>NumberFormatException</a:t>
            </a:r>
            <a:endParaRPr lang="en-US" dirty="0" smtClean="0"/>
          </a:p>
          <a:p>
            <a:pPr algn="ctr"/>
            <a:r>
              <a:rPr lang="en-US" dirty="0" err="1" smtClean="0">
                <a:latin typeface="+mj-lt"/>
              </a:rPr>
              <a:t>StringIndexOutOfBounds</a:t>
            </a:r>
            <a:endParaRPr lang="en-US" sz="2800" dirty="0" smtClean="0">
              <a:latin typeface="+mj-lt"/>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 Thus the application of our system helps the customer in checking the balance and transaction of the amount by validating the pin number therefore ATM system is more users  friendly</a:t>
            </a:r>
            <a:r>
              <a:rPr lang="en-US" dirty="0" smtClean="0"/>
              <a:t>.</a:t>
            </a:r>
          </a:p>
          <a:p>
            <a:endParaRPr lang="en-US" dirty="0" smtClean="0"/>
          </a:p>
          <a:p>
            <a:pPr>
              <a:buNone/>
            </a:pPr>
            <a:endParaRPr lang="en-US" dirty="0" smtClean="0"/>
          </a:p>
          <a:p>
            <a:r>
              <a:rPr lang="en-US" dirty="0" smtClean="0"/>
              <a:t>The ATM System is the project which is used to access their bank accounts in order to make cash withdrawals. Whenever the user need to make cash withdraws, they can enter their PIN number (personal identification number) and it will display the amount to be withdrawn in the form of 50’s, 100’s and 500’s. Once their withdrawn was successful, the amount will be debited in their </a:t>
            </a:r>
            <a:r>
              <a:rPr lang="en-US" dirty="0" err="1" smtClean="0"/>
              <a:t>account</a:t>
            </a:r>
            <a:r>
              <a:rPr lang="en-US" dirty="0" err="1" smtClean="0"/>
              <a:t>ecure</a:t>
            </a:r>
            <a:r>
              <a:rPr lang="en-US" dirty="0" smtClean="0"/>
              <a:t>.</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USER INTERFACE</a:t>
            </a:r>
            <a:endParaRPr lang="en-IN" dirty="0"/>
          </a:p>
        </p:txBody>
      </p:sp>
      <p:sp>
        <p:nvSpPr>
          <p:cNvPr id="3" name="Content Placeholder 2"/>
          <p:cNvSpPr>
            <a:spLocks noGrp="1"/>
          </p:cNvSpPr>
          <p:nvPr>
            <p:ph idx="1"/>
          </p:nvPr>
        </p:nvSpPr>
        <p:spPr/>
        <p:txBody>
          <a:bodyPr>
            <a:normAutofit/>
          </a:bodyPr>
          <a:lstStyle/>
          <a:p>
            <a:r>
              <a:rPr lang="en-US" sz="3600" dirty="0" smtClean="0"/>
              <a:t>Homepage:</a:t>
            </a:r>
            <a:endParaRPr lang="en-IN" sz="3600" dirty="0"/>
          </a:p>
        </p:txBody>
      </p:sp>
      <p:pic>
        <p:nvPicPr>
          <p:cNvPr id="4" name="Picture 3" descr="IMG-20200519-WA0153.jpg"/>
          <p:cNvPicPr>
            <a:picLocks noChangeAspect="1"/>
          </p:cNvPicPr>
          <p:nvPr/>
        </p:nvPicPr>
        <p:blipFill>
          <a:blip r:embed="rId2" cstate="print"/>
          <a:stretch>
            <a:fillRect/>
          </a:stretch>
        </p:blipFill>
        <p:spPr>
          <a:xfrm>
            <a:off x="1475656" y="2420888"/>
            <a:ext cx="6408712" cy="414046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20688"/>
            <a:ext cx="8229600" cy="5551829"/>
          </a:xfrm>
        </p:spPr>
        <p:txBody>
          <a:bodyPr/>
          <a:lstStyle/>
          <a:p>
            <a:r>
              <a:rPr lang="en-US" dirty="0" smtClean="0"/>
              <a:t>Admin :</a:t>
            </a:r>
            <a:endParaRPr lang="en-IN" dirty="0"/>
          </a:p>
        </p:txBody>
      </p:sp>
      <p:pic>
        <p:nvPicPr>
          <p:cNvPr id="4" name="Picture 3" descr="4676096c-9612-4029-b62f-03b77b8edd0d.jpeg"/>
          <p:cNvPicPr>
            <a:picLocks noChangeAspect="1"/>
          </p:cNvPicPr>
          <p:nvPr/>
        </p:nvPicPr>
        <p:blipFill>
          <a:blip r:embed="rId2" cstate="print"/>
          <a:stretch>
            <a:fillRect/>
          </a:stretch>
        </p:blipFill>
        <p:spPr>
          <a:xfrm>
            <a:off x="2195735" y="1909762"/>
            <a:ext cx="4492375" cy="375148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836712"/>
            <a:ext cx="8229600" cy="5335805"/>
          </a:xfrm>
        </p:spPr>
        <p:txBody>
          <a:bodyPr/>
          <a:lstStyle/>
          <a:p>
            <a:r>
              <a:rPr lang="en-US" sz="3600" dirty="0" smtClean="0"/>
              <a:t>Create Account</a:t>
            </a:r>
            <a:r>
              <a:rPr lang="en-US" dirty="0" smtClean="0"/>
              <a:t>:</a:t>
            </a:r>
          </a:p>
          <a:p>
            <a:pPr>
              <a:buNone/>
            </a:pPr>
            <a:endParaRPr lang="en-IN" dirty="0"/>
          </a:p>
        </p:txBody>
      </p:sp>
      <p:pic>
        <p:nvPicPr>
          <p:cNvPr id="4" name="Picture 3" descr="IMG-20200519-WA0155.jpg"/>
          <p:cNvPicPr>
            <a:picLocks noChangeAspect="1"/>
          </p:cNvPicPr>
          <p:nvPr/>
        </p:nvPicPr>
        <p:blipFill>
          <a:blip r:embed="rId2" cstate="print"/>
          <a:stretch>
            <a:fillRect/>
          </a:stretch>
        </p:blipFill>
        <p:spPr>
          <a:xfrm>
            <a:off x="457200" y="2891961"/>
            <a:ext cx="3667125" cy="2990850"/>
          </a:xfrm>
          <a:prstGeom prst="rect">
            <a:avLst/>
          </a:prstGeom>
        </p:spPr>
      </p:pic>
      <p:sp>
        <p:nvSpPr>
          <p:cNvPr id="5" name="Right Arrow 4"/>
          <p:cNvSpPr/>
          <p:nvPr/>
        </p:nvSpPr>
        <p:spPr>
          <a:xfrm>
            <a:off x="4124325" y="4041068"/>
            <a:ext cx="807715"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descr="IMG-20200519-WA0150.jpg"/>
          <p:cNvPicPr>
            <a:picLocks noChangeAspect="1"/>
          </p:cNvPicPr>
          <p:nvPr/>
        </p:nvPicPr>
        <p:blipFill>
          <a:blip r:embed="rId3" cstate="print"/>
          <a:stretch>
            <a:fillRect/>
          </a:stretch>
        </p:blipFill>
        <p:spPr>
          <a:xfrm>
            <a:off x="5148064" y="2905683"/>
            <a:ext cx="3648075" cy="29908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IMG-20200519-WA0149.jpg"/>
          <p:cNvPicPr>
            <a:picLocks noGrp="1" noChangeAspect="1"/>
          </p:cNvPicPr>
          <p:nvPr>
            <p:ph idx="1"/>
          </p:nvPr>
        </p:nvPicPr>
        <p:blipFill>
          <a:blip r:embed="rId2" cstate="print"/>
          <a:stretch>
            <a:fillRect/>
          </a:stretch>
        </p:blipFill>
        <p:spPr>
          <a:xfrm>
            <a:off x="457200" y="253536"/>
            <a:ext cx="3619500" cy="2971800"/>
          </a:xfrm>
        </p:spPr>
      </p:pic>
      <p:sp>
        <p:nvSpPr>
          <p:cNvPr id="7" name="Right Arrow 6"/>
          <p:cNvSpPr/>
          <p:nvPr/>
        </p:nvSpPr>
        <p:spPr>
          <a:xfrm>
            <a:off x="4076700" y="2060848"/>
            <a:ext cx="1215380"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descr="IMG-20200519-WA0151.jpg"/>
          <p:cNvPicPr>
            <a:picLocks noChangeAspect="1"/>
          </p:cNvPicPr>
          <p:nvPr/>
        </p:nvPicPr>
        <p:blipFill>
          <a:blip r:embed="rId3" cstate="print"/>
          <a:stretch>
            <a:fillRect/>
          </a:stretch>
        </p:blipFill>
        <p:spPr>
          <a:xfrm>
            <a:off x="5234202" y="3762772"/>
            <a:ext cx="3452598" cy="2852936"/>
          </a:xfrm>
          <a:prstGeom prst="rect">
            <a:avLst/>
          </a:prstGeom>
        </p:spPr>
      </p:pic>
      <p:sp>
        <p:nvSpPr>
          <p:cNvPr id="9" name="Down Arrow 8"/>
          <p:cNvSpPr/>
          <p:nvPr/>
        </p:nvSpPr>
        <p:spPr>
          <a:xfrm>
            <a:off x="6660232" y="3278188"/>
            <a:ext cx="360040" cy="4845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descr="IMG-20200519-WA0147.jpg"/>
          <p:cNvPicPr>
            <a:picLocks noChangeAspect="1"/>
          </p:cNvPicPr>
          <p:nvPr/>
        </p:nvPicPr>
        <p:blipFill>
          <a:blip r:embed="rId4" cstate="print"/>
          <a:stretch>
            <a:fillRect/>
          </a:stretch>
        </p:blipFill>
        <p:spPr>
          <a:xfrm>
            <a:off x="5292080" y="253536"/>
            <a:ext cx="3638550" cy="3000375"/>
          </a:xfrm>
          <a:prstGeom prst="rect">
            <a:avLst/>
          </a:prstGeom>
        </p:spPr>
      </p:pic>
      <p:sp>
        <p:nvSpPr>
          <p:cNvPr id="11" name="Left Arrow 10"/>
          <p:cNvSpPr/>
          <p:nvPr/>
        </p:nvSpPr>
        <p:spPr>
          <a:xfrm>
            <a:off x="4076700" y="4941168"/>
            <a:ext cx="1215380" cy="43204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descr="IMG-20200519-WA0154.jpg"/>
          <p:cNvPicPr>
            <a:picLocks noChangeAspect="1"/>
          </p:cNvPicPr>
          <p:nvPr/>
        </p:nvPicPr>
        <p:blipFill>
          <a:blip r:embed="rId5" cstate="print"/>
          <a:stretch>
            <a:fillRect/>
          </a:stretch>
        </p:blipFill>
        <p:spPr>
          <a:xfrm>
            <a:off x="457200" y="3634383"/>
            <a:ext cx="3629025" cy="29813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620688"/>
            <a:ext cx="8229600" cy="5551829"/>
          </a:xfrm>
        </p:spPr>
        <p:txBody>
          <a:bodyPr/>
          <a:lstStyle/>
          <a:p>
            <a:r>
              <a:rPr lang="en-US" dirty="0" smtClean="0"/>
              <a:t>Delete Account:-</a:t>
            </a:r>
            <a:endParaRPr lang="en-IN" dirty="0"/>
          </a:p>
        </p:txBody>
      </p:sp>
      <p:pic>
        <p:nvPicPr>
          <p:cNvPr id="5" name="Picture 4" descr="IMG-20200519-WA0161.jpg"/>
          <p:cNvPicPr>
            <a:picLocks noChangeAspect="1"/>
          </p:cNvPicPr>
          <p:nvPr/>
        </p:nvPicPr>
        <p:blipFill>
          <a:blip r:embed="rId2" cstate="print"/>
          <a:stretch>
            <a:fillRect/>
          </a:stretch>
        </p:blipFill>
        <p:spPr>
          <a:xfrm>
            <a:off x="2483768" y="2023028"/>
            <a:ext cx="4176463" cy="344530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620688"/>
            <a:ext cx="8229600" cy="5551829"/>
          </a:xfrm>
        </p:spPr>
        <p:txBody>
          <a:bodyPr/>
          <a:lstStyle/>
          <a:p>
            <a:r>
              <a:rPr lang="en-US" dirty="0" smtClean="0"/>
              <a:t>Search Account:</a:t>
            </a:r>
            <a:endParaRPr lang="en-IN" dirty="0"/>
          </a:p>
        </p:txBody>
      </p:sp>
      <p:pic>
        <p:nvPicPr>
          <p:cNvPr id="4" name="Picture 3" descr="IMG-20200519-WA0157.jpg"/>
          <p:cNvPicPr>
            <a:picLocks noChangeAspect="1"/>
          </p:cNvPicPr>
          <p:nvPr/>
        </p:nvPicPr>
        <p:blipFill>
          <a:blip r:embed="rId2" cstate="print"/>
          <a:stretch>
            <a:fillRect/>
          </a:stretch>
        </p:blipFill>
        <p:spPr>
          <a:xfrm>
            <a:off x="2123728" y="1876425"/>
            <a:ext cx="4536504" cy="394373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620688"/>
            <a:ext cx="8229600" cy="5551829"/>
          </a:xfrm>
        </p:spPr>
        <p:txBody>
          <a:bodyPr/>
          <a:lstStyle/>
          <a:p>
            <a:r>
              <a:rPr lang="en-US" dirty="0" smtClean="0"/>
              <a:t>Update Account:-</a:t>
            </a:r>
          </a:p>
          <a:p>
            <a:pPr>
              <a:buNone/>
            </a:pPr>
            <a:endParaRPr lang="en-IN" dirty="0"/>
          </a:p>
        </p:txBody>
      </p:sp>
      <p:pic>
        <p:nvPicPr>
          <p:cNvPr id="4" name="Picture 3" descr="IMG-20200519-WA0148.jpg"/>
          <p:cNvPicPr>
            <a:picLocks noChangeAspect="1"/>
          </p:cNvPicPr>
          <p:nvPr/>
        </p:nvPicPr>
        <p:blipFill>
          <a:blip r:embed="rId2" cstate="print"/>
          <a:stretch>
            <a:fillRect/>
          </a:stretch>
        </p:blipFill>
        <p:spPr>
          <a:xfrm>
            <a:off x="457200" y="2204864"/>
            <a:ext cx="3562670" cy="2942257"/>
          </a:xfrm>
          <a:prstGeom prst="rect">
            <a:avLst/>
          </a:prstGeom>
        </p:spPr>
      </p:pic>
      <p:sp>
        <p:nvSpPr>
          <p:cNvPr id="5" name="Right Arrow 4"/>
          <p:cNvSpPr/>
          <p:nvPr/>
        </p:nvSpPr>
        <p:spPr>
          <a:xfrm>
            <a:off x="4019870" y="3429000"/>
            <a:ext cx="864096"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descr="IMG-20200519-WA0162.jpg"/>
          <p:cNvPicPr>
            <a:picLocks noChangeAspect="1"/>
          </p:cNvPicPr>
          <p:nvPr/>
        </p:nvPicPr>
        <p:blipFill>
          <a:blip r:embed="rId3" cstate="print"/>
          <a:stretch>
            <a:fillRect/>
          </a:stretch>
        </p:blipFill>
        <p:spPr>
          <a:xfrm>
            <a:off x="5095875" y="2175321"/>
            <a:ext cx="3590925" cy="2971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20688"/>
            <a:ext cx="8229600" cy="5551829"/>
          </a:xfrm>
        </p:spPr>
        <p:txBody>
          <a:bodyPr/>
          <a:lstStyle/>
          <a:p>
            <a:r>
              <a:rPr lang="en-US" dirty="0" smtClean="0"/>
              <a:t>View Reports:</a:t>
            </a:r>
            <a:endParaRPr lang="en-IN" dirty="0"/>
          </a:p>
        </p:txBody>
      </p:sp>
      <p:pic>
        <p:nvPicPr>
          <p:cNvPr id="6" name="Picture 5" descr="IMG-20200519-WA0164.jpg"/>
          <p:cNvPicPr>
            <a:picLocks noChangeAspect="1"/>
          </p:cNvPicPr>
          <p:nvPr/>
        </p:nvPicPr>
        <p:blipFill>
          <a:blip r:embed="rId2" cstate="print"/>
          <a:stretch>
            <a:fillRect/>
          </a:stretch>
        </p:blipFill>
        <p:spPr>
          <a:xfrm>
            <a:off x="2123728" y="2060848"/>
            <a:ext cx="4608512" cy="382228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27179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335805"/>
          </a:xfrm>
        </p:spPr>
        <p:txBody>
          <a:bodyPr/>
          <a:lstStyle/>
          <a:p>
            <a:r>
              <a:rPr lang="en-US" dirty="0" smtClean="0"/>
              <a:t>Customer Portal:-</a:t>
            </a:r>
            <a:endParaRPr lang="en-IN" dirty="0"/>
          </a:p>
        </p:txBody>
      </p:sp>
      <p:pic>
        <p:nvPicPr>
          <p:cNvPr id="4" name="Picture 3" descr="IMG-20200519-WA0152.jpg"/>
          <p:cNvPicPr>
            <a:picLocks noChangeAspect="1"/>
          </p:cNvPicPr>
          <p:nvPr/>
        </p:nvPicPr>
        <p:blipFill>
          <a:blip r:embed="rId2" cstate="print"/>
          <a:stretch>
            <a:fillRect/>
          </a:stretch>
        </p:blipFill>
        <p:spPr>
          <a:xfrm>
            <a:off x="2051720" y="1700808"/>
            <a:ext cx="5112568" cy="428533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 YOU</a:t>
            </a:r>
            <a:r>
              <a:rPr lang="en-IN" dirty="0" smtClean="0"/>
              <a:t/>
            </a:r>
            <a:br>
              <a:rPr lang="en-IN" dirty="0" smtClean="0"/>
            </a:br>
            <a:r>
              <a:rPr lang="en-IN" dirty="0" smtClean="0"/>
              <a:t>!!!!!</a:t>
            </a:r>
            <a:endParaRPr lang="en-IN" dirty="0"/>
          </a:p>
        </p:txBody>
      </p:sp>
      <p:sp>
        <p:nvSpPr>
          <p:cNvPr id="5" name="Content Placeholder 4"/>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45719"/>
          </a:xfrm>
        </p:spPr>
        <p:txBody>
          <a:bodyPr>
            <a:normAutofit fontScale="90000"/>
          </a:bodyPr>
          <a:lstStyle/>
          <a:p>
            <a:endParaRPr lang="en-IN" dirty="0"/>
          </a:p>
        </p:txBody>
      </p:sp>
      <p:sp>
        <p:nvSpPr>
          <p:cNvPr id="3" name="Content Placeholder 2"/>
          <p:cNvSpPr>
            <a:spLocks noGrp="1"/>
          </p:cNvSpPr>
          <p:nvPr>
            <p:ph idx="1"/>
          </p:nvPr>
        </p:nvSpPr>
        <p:spPr/>
        <p:txBody>
          <a:bodyPr>
            <a:normAutofit lnSpcReduction="10000"/>
          </a:bodyPr>
          <a:lstStyle/>
          <a:p>
            <a:r>
              <a:rPr lang="en-US" dirty="0" smtClean="0"/>
              <a:t>The ATM will service one customer at a time. A customer will be required to enter ATM Card number, personal identification number (PIN) – both of which will be sent to the database validation as a part of each transaction. The customer will then be able to perform one or more transactions. Also customer must be able to make a balance inquiry of any account linked to the card.</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The ATM will communicate each transaction to the database and obtain verification that it was allowed by the database. In the case of a cash withdrawal, a second message will be sent after the transaction has been physically completed. If the database determines that the customer’s PIN is invalid, the customer will be required to re-enter the PIN before a transaction can proceed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sz="2800" dirty="0" smtClean="0"/>
          </a:p>
          <a:p>
            <a:r>
              <a:rPr lang="en-US" sz="2800" dirty="0" smtClean="0"/>
              <a:t>If a transaction fails for any reason other than an invalid PIN, the ATM will display an explanation of the problem, and will then ask the customer whether he/she wants to do another transaction.</a:t>
            </a:r>
            <a:endParaRPr lang="en-IN" sz="2800"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Automated Teller Machine enables the clients of a bank to have access to their account without going to the bank. This is achieved only by development the application using online concepts.</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3176"/>
          </a:xfrm>
        </p:spPr>
        <p:txBody>
          <a:bodyPr>
            <a:normAutofit fontScale="90000"/>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When the project is implemented, the user who uses this project will be able to see all the information and services provided by the ATM, when he enters the necessary option and arguments. The product also provides services like request for </a:t>
            </a:r>
            <a:r>
              <a:rPr lang="en-US" dirty="0" err="1" smtClean="0"/>
              <a:t>cheques</a:t>
            </a:r>
            <a:r>
              <a:rPr lang="en-US" dirty="0" smtClean="0"/>
              <a:t>, deposit cash and other advanced requirement of the user. The data is stored in the database and is retrieved whenever necessary. The implementation needs ATM machine hardware to operate or similar simulated conditions can also be used to successfully use the developed product</a:t>
            </a:r>
            <a:r>
              <a:rPr lang="en-US" dirty="0" smtClean="0"/>
              <a:t>.</a:t>
            </a: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To develop this ATM the entire operation has been divided into the following step</a:t>
            </a:r>
            <a:r>
              <a:rPr lang="en-US" dirty="0" smtClean="0"/>
              <a:t>:</a:t>
            </a:r>
          </a:p>
          <a:p>
            <a:endParaRPr lang="en-US" dirty="0" smtClean="0"/>
          </a:p>
          <a:p>
            <a:endParaRPr lang="en-IN" dirty="0" smtClean="0"/>
          </a:p>
          <a:p>
            <a:pPr marL="514350" lvl="0" indent="-514350" algn="ctr">
              <a:buFont typeface="+mj-lt"/>
              <a:buAutoNum type="arabicPeriod"/>
            </a:pPr>
            <a:r>
              <a:rPr lang="en-US" dirty="0" smtClean="0"/>
              <a:t>Verification process</a:t>
            </a:r>
            <a:endParaRPr lang="en-IN" dirty="0" smtClean="0"/>
          </a:p>
          <a:p>
            <a:pPr marL="514350" lvl="0" indent="-514350" algn="ctr">
              <a:buFont typeface="+mj-lt"/>
              <a:buAutoNum type="arabicPeriod"/>
            </a:pPr>
            <a:r>
              <a:rPr lang="en-US" dirty="0" smtClean="0"/>
              <a:t>Language, service and account selection</a:t>
            </a:r>
            <a:endParaRPr lang="en-IN" dirty="0" smtClean="0"/>
          </a:p>
          <a:p>
            <a:pPr marL="514350" lvl="0" indent="-514350" algn="ctr">
              <a:buFont typeface="+mj-lt"/>
              <a:buAutoNum type="arabicPeriod"/>
            </a:pPr>
            <a:r>
              <a:rPr lang="en-US" dirty="0" smtClean="0"/>
              <a:t>Banking services</a:t>
            </a:r>
            <a:endParaRPr lang="en-IN" dirty="0" smtClean="0"/>
          </a:p>
          <a:p>
            <a:pPr marL="514350" lvl="0" indent="-514350" algn="ctr">
              <a:buFont typeface="+mj-lt"/>
              <a:buAutoNum type="arabicPeriod"/>
            </a:pPr>
            <a:r>
              <a:rPr lang="en-US" dirty="0" smtClean="0"/>
              <a:t>Transactions</a:t>
            </a:r>
            <a:endParaRPr lang="en-IN" dirty="0" smtClean="0"/>
          </a:p>
          <a:p>
            <a:pPr marL="514350" lvl="0" indent="-514350" algn="ctr">
              <a:buFont typeface="+mj-lt"/>
              <a:buAutoNum type="arabicPeriod"/>
            </a:pPr>
            <a:r>
              <a:rPr lang="en-US" dirty="0" smtClean="0"/>
              <a:t>Special services</a:t>
            </a:r>
            <a:endParaRPr lang="en-IN"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1058</TotalTime>
  <Words>1063</Words>
  <Application>Microsoft Office PowerPoint</Application>
  <PresentationFormat>On-screen Show (4:3)</PresentationFormat>
  <Paragraphs>222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Foundry</vt:lpstr>
      <vt:lpstr>BANK ATM MACHINE</vt:lpstr>
      <vt:lpstr>PROBLEM  ABSTRACT</vt:lpstr>
      <vt:lpstr>Slide 3</vt:lpstr>
      <vt:lpstr>Slide 4</vt:lpstr>
      <vt:lpstr>Slide 5</vt:lpstr>
      <vt:lpstr>Slide 6</vt:lpstr>
      <vt:lpstr>INTRODUCTION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List of the components which are used</vt:lpstr>
      <vt:lpstr>File Handling </vt:lpstr>
      <vt:lpstr>Details of Program</vt:lpstr>
      <vt:lpstr>Exception Handling </vt:lpstr>
      <vt:lpstr>GRAPHICAL USER INTERFACE</vt:lpstr>
      <vt:lpstr>Slide 31</vt:lpstr>
      <vt:lpstr>Slide 32</vt:lpstr>
      <vt:lpstr>Slide 33</vt:lpstr>
      <vt:lpstr>Slide 34</vt:lpstr>
      <vt:lpstr>Slide 35</vt:lpstr>
      <vt:lpstr>Slide 36</vt:lpstr>
      <vt:lpstr>Slide 37</vt:lpstr>
      <vt:lpstr>Slide 38</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ATM MACHINE</dc:title>
  <dc:creator>denis_000</dc:creator>
  <cp:lastModifiedBy>denis_000</cp:lastModifiedBy>
  <cp:revision>7</cp:revision>
  <dcterms:created xsi:type="dcterms:W3CDTF">2020-05-18T17:45:28Z</dcterms:created>
  <dcterms:modified xsi:type="dcterms:W3CDTF">2020-05-20T03:43:01Z</dcterms:modified>
</cp:coreProperties>
</file>