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666666"/>
    <a:srgbClr val="990D16"/>
    <a:srgbClr val="10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4648" autoAdjust="0"/>
  </p:normalViewPr>
  <p:slideViewPr>
    <p:cSldViewPr>
      <p:cViewPr varScale="1">
        <p:scale>
          <a:sx n="78" d="100"/>
          <a:sy n="78" d="100"/>
        </p:scale>
        <p:origin x="18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35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DA5CE655-99B0-4FF3-9D8D-B50C8159F81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9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005263"/>
            <a:ext cx="7489825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516563"/>
            <a:ext cx="7489825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3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12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B086-86AC-4C85-A8F5-3028F8BF3FF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25A4-CCFD-45EA-A64B-41C01C1FD88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672CD-0DD6-4CB1-BB69-18620F1731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4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75C0A-77C1-4AC4-9736-F104151A18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8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C1AC-0BF3-4191-919F-334F3D559D3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78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1D0E4-3545-40D2-BB17-DD5B8BD530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82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607A7-CC21-4959-90C4-A718ED00BB4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97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0006A-2188-45BD-BD82-43E6710FD4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05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B1AB7-A72A-47AC-8F59-DFEFDCFC3B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93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02A5-F62E-4EF0-90DD-5B17C5DE27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04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13C8-E056-4BDA-AD42-B2828F25E98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05038"/>
            <a:ext cx="4027487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4027488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33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0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05038"/>
            <a:ext cx="82073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B955F87B-6215-491A-B07D-DA32D7A6E43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4149725"/>
            <a:ext cx="7200900" cy="1511300"/>
          </a:xfrm>
        </p:spPr>
        <p:txBody>
          <a:bodyPr/>
          <a:lstStyle/>
          <a:p>
            <a:r>
              <a:rPr lang="en-US" dirty="0"/>
              <a:t>Deep Learning Project</a:t>
            </a:r>
            <a:br>
              <a:rPr lang="en-US" dirty="0"/>
            </a:br>
            <a:r>
              <a:rPr lang="en-US" dirty="0"/>
              <a:t>Landmark Recognition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76313" y="5661025"/>
            <a:ext cx="7194550" cy="576263"/>
          </a:xfrm>
        </p:spPr>
        <p:txBody>
          <a:bodyPr/>
          <a:lstStyle/>
          <a:p>
            <a:r>
              <a:rPr lang="en-US" dirty="0"/>
              <a:t>NCSR </a:t>
            </a:r>
            <a:r>
              <a:rPr lang="en-US" dirty="0" err="1"/>
              <a:t>Demokritos</a:t>
            </a:r>
            <a:r>
              <a:rPr lang="en-US" dirty="0"/>
              <a:t> x University of Peloponnese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A729-4841-1B38-69A7-8C994A16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37" y="-243408"/>
            <a:ext cx="7912739" cy="1228998"/>
          </a:xfrm>
        </p:spPr>
        <p:txBody>
          <a:bodyPr/>
          <a:lstStyle/>
          <a:p>
            <a:r>
              <a:rPr lang="en-US" dirty="0"/>
              <a:t>Confusion Matrices – Local Model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28E02-76D0-42ED-E33B-DCBEB8B9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1" y="1052736"/>
            <a:ext cx="3196251" cy="2747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65637-F96B-1716-1EBE-301FC2D5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78" y="1052736"/>
            <a:ext cx="3196252" cy="2747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3F60C2-D386-B26E-56B0-2F1CE205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97" y="4079643"/>
            <a:ext cx="3196252" cy="2747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C271C-AAFA-EF6A-C8A7-CD5C4EC75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269" y="4079643"/>
            <a:ext cx="3196252" cy="27479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B98758-890D-D50B-F3D2-523238E35401}"/>
              </a:ext>
            </a:extLst>
          </p:cNvPr>
          <p:cNvSpPr txBox="1"/>
          <p:nvPr/>
        </p:nvSpPr>
        <p:spPr>
          <a:xfrm>
            <a:off x="1566902" y="619053"/>
            <a:ext cx="6768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CNN                                          ResNet18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</a:t>
            </a:r>
          </a:p>
          <a:p>
            <a:endParaRPr lang="el-G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D58DC-A80B-DD5D-C716-39D821D3CC72}"/>
              </a:ext>
            </a:extLst>
          </p:cNvPr>
          <p:cNvSpPr txBox="1"/>
          <p:nvPr/>
        </p:nvSpPr>
        <p:spPr>
          <a:xfrm>
            <a:off x="1889694" y="3740133"/>
            <a:ext cx="613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ResNet</a:t>
            </a:r>
            <a:r>
              <a:rPr lang="en-US" sz="2000" dirty="0"/>
              <a:t> 50                                         ResNet152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79337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3F5B-A3FE-F91F-8039-7800C7E0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3" y="-99392"/>
            <a:ext cx="7884367" cy="1143000"/>
          </a:xfrm>
        </p:spPr>
        <p:txBody>
          <a:bodyPr/>
          <a:lstStyle/>
          <a:p>
            <a:r>
              <a:rPr lang="en-US" dirty="0"/>
              <a:t>Confusion Matrices – Int/al Model</a:t>
            </a: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79E11-68AB-11EC-EB56-4CD2FBD3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04" y="1058255"/>
            <a:ext cx="3234554" cy="2780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6F445-DD18-BBE9-80CE-B342EBB1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38" y="1058255"/>
            <a:ext cx="3234554" cy="2780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7F8DC-E25C-D3A7-C2C8-F74C6E290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08" y="4077072"/>
            <a:ext cx="3234554" cy="2780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8DCA8F-13FE-7135-6F1A-28BCCD613656}"/>
              </a:ext>
            </a:extLst>
          </p:cNvPr>
          <p:cNvSpPr txBox="1"/>
          <p:nvPr/>
        </p:nvSpPr>
        <p:spPr>
          <a:xfrm>
            <a:off x="2483768" y="76470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CNN                                   ResNet18</a:t>
            </a:r>
            <a:endParaRPr lang="el-G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8D919-D87F-FE70-E147-1F1E48380244}"/>
              </a:ext>
            </a:extLst>
          </p:cNvPr>
          <p:cNvSpPr txBox="1"/>
          <p:nvPr/>
        </p:nvSpPr>
        <p:spPr>
          <a:xfrm>
            <a:off x="2483768" y="3760777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ResNet50                                       ResNet152</a:t>
            </a:r>
            <a:endParaRPr lang="el-G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120CB41-3ED8-CE9B-3B2D-A62C3991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4077072"/>
            <a:ext cx="3260509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0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1CCD-FBC4-6246-207F-2A682C6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</a:t>
            </a:r>
            <a:r>
              <a:rPr lang="en-US" dirty="0" err="1"/>
              <a:t>SpotTheSpot</a:t>
            </a:r>
            <a:endParaRPr lang="el-G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BE2A77-C492-79F0-E4C6-C7BE5776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66" y="27463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 description available.">
            <a:extLst>
              <a:ext uri="{FF2B5EF4-FFF2-40B4-BE49-F238E27FC236}">
                <a16:creationId xmlns:a16="http://schemas.microsoft.com/office/drawing/2014/main" id="{3DC7F38A-47B6-28F5-CA5B-05F96F125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72" y="1658250"/>
            <a:ext cx="2022114" cy="44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 description available.">
            <a:extLst>
              <a:ext uri="{FF2B5EF4-FFF2-40B4-BE49-F238E27FC236}">
                <a16:creationId xmlns:a16="http://schemas.microsoft.com/office/drawing/2014/main" id="{5ABD852B-72E5-73CF-3F84-715AA5FD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69" y="1658250"/>
            <a:ext cx="2022391" cy="44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o description available.">
            <a:extLst>
              <a:ext uri="{FF2B5EF4-FFF2-40B4-BE49-F238E27FC236}">
                <a16:creationId xmlns:a16="http://schemas.microsoft.com/office/drawing/2014/main" id="{AF19EFD5-45D3-DE0B-F9EE-C92369CF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09" y="1658250"/>
            <a:ext cx="2022391" cy="44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10E344-5EBE-F6BC-9F90-5C1B9FA2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1550078" cy="15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1295400"/>
          </a:xfrm>
        </p:spPr>
        <p:txBody>
          <a:bodyPr/>
          <a:lstStyle/>
          <a:p>
            <a:r>
              <a:rPr lang="en-US" dirty="0"/>
              <a:t>The idea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921625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Classify famous landmarks using deep learning.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Models Used: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Custom Convolutional Neural Networks (CNNs)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Transfer Learning techniques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Scope: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International model: 50 worldwide landmarks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Local model: 20 Greek landmarks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Application: Deploy models in a real-world environment, "spot the spot" application.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538" cy="1143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0768"/>
            <a:ext cx="6840538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International Model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Dataset: 50 landmarks (Haleakala National Park, Mount Rainier National Park, Ljubljana Castle, Dead Sea,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Source: Google Landmarks Dataset v2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Collection: Images sourced from Google Landmarks Dataset v2.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Local Model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Dataset: 20 Greek landmarks (Arch of Hadrian, Bridge of Arta, </a:t>
            </a:r>
            <a:r>
              <a:rPr lang="en-US" dirty="0" err="1"/>
              <a:t>Erechtheum</a:t>
            </a:r>
            <a:r>
              <a:rPr lang="en-US" dirty="0"/>
              <a:t>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Source: Wikimedia Commons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Collection: Images downloaded using a custom scraper defined in </a:t>
            </a:r>
            <a:r>
              <a:rPr lang="en-US" dirty="0" err="1"/>
              <a:t>wikimedia_scrapper.ipyb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9AA8-D65C-2144-F960-CB4C633C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EB30-8B2B-6CD2-FBB9-50F0F2A5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Resizing: All images resized to a uniform size.</a:t>
            </a:r>
          </a:p>
          <a:p>
            <a:r>
              <a:rPr lang="en-US" dirty="0"/>
              <a:t>Normalization: Pixel values normalized.</a:t>
            </a:r>
          </a:p>
          <a:p>
            <a:r>
              <a:rPr lang="en-US" dirty="0"/>
              <a:t>Augmentation: Techniques like rotation, flipping, and zooming to increase dataset diversity.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C360-8A22-6952-D63E-E91DA6680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59"/>
          <a:stretch/>
        </p:blipFill>
        <p:spPr>
          <a:xfrm>
            <a:off x="1876025" y="3891974"/>
            <a:ext cx="72368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F12-4E33-2F68-7F46-8848A841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CNN Architecture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C4B4-BD1B-C1F4-B5BF-EB2388B5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1"/>
            <a:ext cx="6778625" cy="3196952"/>
          </a:xfrm>
        </p:spPr>
        <p:txBody>
          <a:bodyPr/>
          <a:lstStyle/>
          <a:p>
            <a:r>
              <a:rPr lang="en-US" dirty="0"/>
              <a:t>Defined In: LandMarkModel.py</a:t>
            </a:r>
          </a:p>
          <a:p>
            <a:r>
              <a:rPr lang="en-US" dirty="0"/>
              <a:t>Layers:</a:t>
            </a:r>
          </a:p>
          <a:p>
            <a:pPr lvl="1"/>
            <a:r>
              <a:rPr lang="en-US" dirty="0"/>
              <a:t>Convolutional layers with </a:t>
            </a:r>
            <a:r>
              <a:rPr lang="en-US" dirty="0" err="1"/>
              <a:t>ReLU</a:t>
            </a:r>
            <a:r>
              <a:rPr lang="en-US" dirty="0"/>
              <a:t> activations and batch normalization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Fully connected (dense) layers</a:t>
            </a:r>
          </a:p>
          <a:p>
            <a:pPr lvl="1"/>
            <a:r>
              <a:rPr lang="en-US" dirty="0"/>
              <a:t>Dropout layers for regularization</a:t>
            </a:r>
          </a:p>
          <a:p>
            <a:r>
              <a:rPr lang="en-US" dirty="0"/>
              <a:t>Implementation: </a:t>
            </a:r>
            <a:r>
              <a:rPr lang="en-US" dirty="0" err="1"/>
              <a:t>LandmarkCnnModel</a:t>
            </a:r>
            <a:r>
              <a:rPr lang="en-US" dirty="0"/>
              <a:t> class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81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E45E-BBAB-5559-B8C6-632D0BBE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Architecture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2A22-2EFF-B0F8-D943-A5A216E9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Models: ResNet18, ResNet50, ResNet152</a:t>
            </a:r>
          </a:p>
          <a:p>
            <a:r>
              <a:rPr lang="en-US" dirty="0"/>
              <a:t>Defined In: TransferModel.py</a:t>
            </a:r>
          </a:p>
          <a:p>
            <a:r>
              <a:rPr lang="en-US" dirty="0" err="1"/>
              <a:t>Fine-Tuning:Initial</a:t>
            </a:r>
            <a:r>
              <a:rPr lang="en-US" dirty="0"/>
              <a:t> layers leverage pre-trained weights from ImageNet</a:t>
            </a:r>
          </a:p>
          <a:p>
            <a:r>
              <a:rPr lang="en-US" dirty="0"/>
              <a:t>Final layer trained on landmark datasets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379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2CE8-4BE5-CD7E-4211-51CF41DA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Optimization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FC68-AC0B-0566-D153-73255B58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Script: Training.py</a:t>
            </a:r>
          </a:p>
          <a:p>
            <a:pPr lvl="1"/>
            <a:r>
              <a:rPr lang="en-US" dirty="0"/>
              <a:t>Training Loop: Functions for training the model for one epoch and for the entire training process</a:t>
            </a:r>
          </a:p>
          <a:p>
            <a:pPr lvl="1"/>
            <a:r>
              <a:rPr lang="en-US" dirty="0"/>
              <a:t>Real-time loss plotting using </a:t>
            </a:r>
            <a:r>
              <a:rPr lang="en-US" dirty="0" err="1"/>
              <a:t>livelossplot</a:t>
            </a:r>
            <a:endParaRPr lang="en-US" dirty="0"/>
          </a:p>
          <a:p>
            <a:r>
              <a:rPr lang="en-US" dirty="0"/>
              <a:t>Optimization Script: Optimization.py</a:t>
            </a:r>
          </a:p>
          <a:p>
            <a:pPr lvl="1"/>
            <a:r>
              <a:rPr lang="en-US" dirty="0"/>
              <a:t>Hyperparameter Tuning: Optimizing learning rate, batch size, etc.</a:t>
            </a:r>
          </a:p>
          <a:p>
            <a:r>
              <a:rPr lang="en-US" dirty="0"/>
              <a:t>Data Handling: Data.py</a:t>
            </a:r>
          </a:p>
          <a:p>
            <a:pPr lvl="1"/>
            <a:r>
              <a:rPr lang="en-US" dirty="0"/>
              <a:t>Data Loaders: Create training, validation, and test data loaders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529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F65-5FBB-A52F-42FA-EE7FD65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Export and Prediction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F1A4-DEDF-B2A3-7561-A7B20A5E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Export: ModelExporter.py</a:t>
            </a:r>
          </a:p>
          <a:p>
            <a:pPr lvl="1"/>
            <a:r>
              <a:rPr lang="en-US" dirty="0"/>
              <a:t>Function to save the trained model for inference</a:t>
            </a:r>
          </a:p>
          <a:p>
            <a:r>
              <a:rPr lang="en-US" dirty="0"/>
              <a:t>Prediction Script: PredictorWrapper.py</a:t>
            </a:r>
          </a:p>
          <a:p>
            <a:pPr lvl="1"/>
            <a:r>
              <a:rPr lang="en-US" dirty="0"/>
              <a:t>Predictor Class: Handles preprocessing and prediction</a:t>
            </a:r>
          </a:p>
          <a:p>
            <a:pPr lvl="1"/>
            <a:r>
              <a:rPr lang="en-US" dirty="0"/>
              <a:t>Confusion Matrix: Evaluates model performance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C9F-C71E-FAAE-2E48-07F7B04E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8DDC-5F82-8F07-5921-4F79229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Custom CNN: Local - 81%, International - 57%</a:t>
            </a:r>
          </a:p>
          <a:p>
            <a:pPr lvl="1"/>
            <a:r>
              <a:rPr lang="en-US" dirty="0"/>
              <a:t>ResNet18: Local - 87%, International - 76%</a:t>
            </a:r>
          </a:p>
          <a:p>
            <a:pPr lvl="1"/>
            <a:r>
              <a:rPr lang="en-US" dirty="0"/>
              <a:t>ResNet50: Local - 90%, International - 80%</a:t>
            </a:r>
          </a:p>
          <a:p>
            <a:pPr lvl="1"/>
            <a:r>
              <a:rPr lang="en-US" dirty="0"/>
              <a:t>ResNet152: Local - 89%, International - 80%</a:t>
            </a:r>
          </a:p>
          <a:p>
            <a:endParaRPr lang="en-US" dirty="0"/>
          </a:p>
          <a:p>
            <a:r>
              <a:rPr lang="en-US" dirty="0"/>
              <a:t>Training Time and Computational Efficiency:</a:t>
            </a:r>
          </a:p>
          <a:p>
            <a:pPr lvl="1"/>
            <a:r>
              <a:rPr lang="en-US" dirty="0"/>
              <a:t>Transfer learning models outperformed custom CNNs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0435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</TotalTime>
  <Words>434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굴림</vt:lpstr>
      <vt:lpstr>Arial</vt:lpstr>
      <vt:lpstr>Futura LT Book</vt:lpstr>
      <vt:lpstr>template</vt:lpstr>
      <vt:lpstr>Custom Design</vt:lpstr>
      <vt:lpstr>Deep Learning Project Landmark Recognition</vt:lpstr>
      <vt:lpstr>The idea</vt:lpstr>
      <vt:lpstr>Dataset</vt:lpstr>
      <vt:lpstr>Preprocessing</vt:lpstr>
      <vt:lpstr>Custom CNN Architecture</vt:lpstr>
      <vt:lpstr>Transfer Learning Architecture</vt:lpstr>
      <vt:lpstr>Training and Optimization</vt:lpstr>
      <vt:lpstr>Model Export and Prediction</vt:lpstr>
      <vt:lpstr>Results </vt:lpstr>
      <vt:lpstr>Confusion Matrices – Local Model</vt:lpstr>
      <vt:lpstr>Confusion Matrices – Int/al Model</vt:lpstr>
      <vt:lpstr>Deployment – SpotTheSpot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Support INTERLAB Ltd</cp:lastModifiedBy>
  <cp:revision>4</cp:revision>
  <dcterms:created xsi:type="dcterms:W3CDTF">2015-08-26T12:36:10Z</dcterms:created>
  <dcterms:modified xsi:type="dcterms:W3CDTF">2024-06-22T12:39:28Z</dcterms:modified>
</cp:coreProperties>
</file>