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3500261f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3500261f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patrick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f3500261f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f3500261f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patrick</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3500261ff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3500261ff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patrick</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3500261ff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f3500261ff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patrick</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f3500261ff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f3500261ff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George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f3500261ff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f3500261ff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3500261ff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3500261ff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abraham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3500261ff_6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f3500261ff_6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abraham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f3500261f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f3500261f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Douglas Open tableau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f3500261f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f3500261f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douglas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f3500261f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f3500261f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800">
                <a:solidFill>
                  <a:srgbClr val="CACACA"/>
                </a:solidFill>
                <a:latin typeface="Average"/>
                <a:ea typeface="Average"/>
                <a:cs typeface="Average"/>
                <a:sym typeface="Average"/>
              </a:rPr>
              <a:t>Douglas - </a:t>
            </a:r>
            <a:r>
              <a:rPr lang="en" sz="1800">
                <a:solidFill>
                  <a:srgbClr val="CACACA"/>
                </a:solidFill>
                <a:latin typeface="Average"/>
                <a:ea typeface="Average"/>
                <a:cs typeface="Average"/>
                <a:sym typeface="Average"/>
              </a:rPr>
              <a:t>Hydrocone-Acetaminophen &amp; Oxycodone-Acetaminophen also 2 most prescribed drugs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f3500261ff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f3500261ff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george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f3500261ff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f3500261ff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george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dir="r"/>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hyperlink" Target="https://www.tn.gov/behavioral-health/substance-abuse-services/prevention/rops.html#:~:text=From%20October%202017%20through%20June,lives%20saved%20is%20much%20highe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wbir.com/article/news/investigations/east-tennessee-doctor-pleads-guilty-in-case-involving-millions-of-addictive-pills/51-c1e520cb-8c3d-4c5f-9f9a-83d799042f64" TargetMode="External"/><Relationship Id="rId4" Type="http://schemas.openxmlformats.org/officeDocument/2006/relationships/image" Target="../media/image11.png"/><Relationship Id="rId5" Type="http://schemas.openxmlformats.org/officeDocument/2006/relationships/image" Target="../media/image3.jpg"/><Relationship Id="rId6"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6.jp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132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Opioid Abuse in TN</a:t>
            </a:r>
            <a:endParaRPr/>
          </a:p>
        </p:txBody>
      </p:sp>
      <p:sp>
        <p:nvSpPr>
          <p:cNvPr id="60" name="Google Shape;60;p13"/>
          <p:cNvSpPr txBox="1"/>
          <p:nvPr>
            <p:ph idx="1" type="subTitle"/>
          </p:nvPr>
        </p:nvSpPr>
        <p:spPr>
          <a:xfrm>
            <a:off x="638200" y="3715475"/>
            <a:ext cx="7801500" cy="14544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b</a:t>
            </a:r>
            <a:r>
              <a:rPr lang="en"/>
              <a:t>y</a:t>
            </a:r>
            <a:r>
              <a:rPr b="1" lang="en"/>
              <a:t> </a:t>
            </a:r>
            <a:r>
              <a:rPr b="1" lang="en"/>
              <a:t>Pandas P</a:t>
            </a:r>
            <a:r>
              <a:rPr b="1" lang="en"/>
              <a:t>andemonium</a:t>
            </a:r>
            <a:endParaRPr b="1"/>
          </a:p>
          <a:p>
            <a:pPr indent="0" lvl="0" marL="0" rtl="0" algn="ctr">
              <a:spcBef>
                <a:spcPts val="0"/>
              </a:spcBef>
              <a:spcAft>
                <a:spcPts val="0"/>
              </a:spcAft>
              <a:buNone/>
            </a:pPr>
            <a:r>
              <a:rPr lang="en"/>
              <a:t>Vocals: George ‘Good Boy’ Toma</a:t>
            </a:r>
            <a:endParaRPr/>
          </a:p>
          <a:p>
            <a:pPr indent="0" lvl="0" marL="0" rtl="0" algn="ctr">
              <a:spcBef>
                <a:spcPts val="0"/>
              </a:spcBef>
              <a:spcAft>
                <a:spcPts val="0"/>
              </a:spcAft>
              <a:buNone/>
            </a:pPr>
            <a:r>
              <a:rPr lang="en"/>
              <a:t>Guitar: Douglas ‘Big Boy’ Kaplan</a:t>
            </a:r>
            <a:endParaRPr/>
          </a:p>
          <a:p>
            <a:pPr indent="0" lvl="0" marL="0" rtl="0" algn="ctr">
              <a:spcBef>
                <a:spcPts val="0"/>
              </a:spcBef>
              <a:spcAft>
                <a:spcPts val="0"/>
              </a:spcAft>
              <a:buNone/>
            </a:pPr>
            <a:r>
              <a:rPr lang="en"/>
              <a:t>Bass: Patrick ‘Long Boy’ Krystman</a:t>
            </a:r>
            <a:endParaRPr/>
          </a:p>
          <a:p>
            <a:pPr indent="0" lvl="0" marL="0" rtl="0" algn="ctr">
              <a:spcBef>
                <a:spcPts val="0"/>
              </a:spcBef>
              <a:spcAft>
                <a:spcPts val="0"/>
              </a:spcAft>
              <a:buNone/>
            </a:pPr>
            <a:r>
              <a:rPr lang="en"/>
              <a:t>Drums/Jazz Flute: Abraham ‘Bad Boy’ Fongnaly</a:t>
            </a:r>
            <a:endParaRPr/>
          </a:p>
        </p:txBody>
      </p:sp>
      <p:pic>
        <p:nvPicPr>
          <p:cNvPr id="61" name="Google Shape;61;p13"/>
          <p:cNvPicPr preferRelativeResize="0"/>
          <p:nvPr/>
        </p:nvPicPr>
        <p:blipFill>
          <a:blip r:embed="rId3">
            <a:alphaModFix/>
          </a:blip>
          <a:stretch>
            <a:fillRect/>
          </a:stretch>
        </p:blipFill>
        <p:spPr>
          <a:xfrm>
            <a:off x="2929100" y="694050"/>
            <a:ext cx="3027575" cy="3021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Overdose Death Trend in Tennessee by Year 2015-2018</a:t>
            </a:r>
            <a:endParaRPr/>
          </a:p>
        </p:txBody>
      </p:sp>
      <p:sp>
        <p:nvSpPr>
          <p:cNvPr id="126" name="Google Shape;126;p22"/>
          <p:cNvSpPr txBox="1"/>
          <p:nvPr>
            <p:ph idx="1" type="body"/>
          </p:nvPr>
        </p:nvSpPr>
        <p:spPr>
          <a:xfrm>
            <a:off x="311700" y="1287375"/>
            <a:ext cx="3156000" cy="928200"/>
          </a:xfrm>
          <a:prstGeom prst="rect">
            <a:avLst/>
          </a:prstGeom>
        </p:spPr>
        <p:txBody>
          <a:bodyPr anchorCtr="0" anchor="t" bIns="91425" lIns="91425" spcFirstLastPara="1" rIns="91425" wrap="square" tIns="91425">
            <a:noAutofit/>
          </a:bodyPr>
          <a:lstStyle/>
          <a:p>
            <a:pPr indent="-359410" lvl="0" marL="457200" rtl="0" algn="l">
              <a:spcBef>
                <a:spcPts val="0"/>
              </a:spcBef>
              <a:spcAft>
                <a:spcPts val="0"/>
              </a:spcAft>
              <a:buSzPts val="2060"/>
              <a:buChar char="●"/>
            </a:pPr>
            <a:r>
              <a:rPr lang="en" sz="2060"/>
              <a:t>Overall deaths are trending upward</a:t>
            </a:r>
            <a:endParaRPr sz="2060"/>
          </a:p>
          <a:p>
            <a:pPr indent="0" lvl="0" marL="457200" rtl="0" algn="l">
              <a:spcBef>
                <a:spcPts val="1200"/>
              </a:spcBef>
              <a:spcAft>
                <a:spcPts val="1200"/>
              </a:spcAft>
              <a:buSzPts val="770"/>
              <a:buNone/>
            </a:pPr>
            <a:r>
              <a:t/>
            </a:r>
            <a:endParaRPr sz="1260"/>
          </a:p>
        </p:txBody>
      </p:sp>
      <p:sp>
        <p:nvSpPr>
          <p:cNvPr id="127" name="Google Shape;127;p22"/>
          <p:cNvSpPr txBox="1"/>
          <p:nvPr/>
        </p:nvSpPr>
        <p:spPr>
          <a:xfrm>
            <a:off x="1044975" y="2252575"/>
            <a:ext cx="1377900" cy="187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accent3"/>
                </a:solidFill>
                <a:latin typeface="Average"/>
                <a:ea typeface="Average"/>
                <a:cs typeface="Average"/>
                <a:sym typeface="Average"/>
              </a:rPr>
              <a:t>2015 = 1033</a:t>
            </a:r>
            <a:endParaRPr sz="1800">
              <a:solidFill>
                <a:schemeClr val="accent3"/>
              </a:solidFill>
              <a:latin typeface="Average"/>
              <a:ea typeface="Average"/>
              <a:cs typeface="Average"/>
              <a:sym typeface="Average"/>
            </a:endParaRPr>
          </a:p>
          <a:p>
            <a:pPr indent="0" lvl="0" marL="0" rtl="0" algn="l">
              <a:lnSpc>
                <a:spcPct val="115000"/>
              </a:lnSpc>
              <a:spcBef>
                <a:spcPts val="1200"/>
              </a:spcBef>
              <a:spcAft>
                <a:spcPts val="0"/>
              </a:spcAft>
              <a:buNone/>
            </a:pPr>
            <a:r>
              <a:rPr lang="en" sz="1800">
                <a:solidFill>
                  <a:schemeClr val="accent3"/>
                </a:solidFill>
                <a:latin typeface="Average"/>
                <a:ea typeface="Average"/>
                <a:cs typeface="Average"/>
                <a:sym typeface="Average"/>
              </a:rPr>
              <a:t>2016 = 1186</a:t>
            </a:r>
            <a:endParaRPr sz="1800">
              <a:solidFill>
                <a:schemeClr val="accent3"/>
              </a:solidFill>
              <a:latin typeface="Average"/>
              <a:ea typeface="Average"/>
              <a:cs typeface="Average"/>
              <a:sym typeface="Average"/>
            </a:endParaRPr>
          </a:p>
          <a:p>
            <a:pPr indent="0" lvl="0" marL="0" rtl="0" algn="l">
              <a:lnSpc>
                <a:spcPct val="115000"/>
              </a:lnSpc>
              <a:spcBef>
                <a:spcPts val="1200"/>
              </a:spcBef>
              <a:spcAft>
                <a:spcPts val="0"/>
              </a:spcAft>
              <a:buNone/>
            </a:pPr>
            <a:r>
              <a:rPr lang="en" sz="1800">
                <a:solidFill>
                  <a:schemeClr val="accent3"/>
                </a:solidFill>
                <a:latin typeface="Average"/>
                <a:ea typeface="Average"/>
                <a:cs typeface="Average"/>
                <a:sym typeface="Average"/>
              </a:rPr>
              <a:t>2017 = 1267</a:t>
            </a:r>
            <a:endParaRPr sz="1800">
              <a:solidFill>
                <a:schemeClr val="accent3"/>
              </a:solidFill>
              <a:latin typeface="Average"/>
              <a:ea typeface="Average"/>
              <a:cs typeface="Average"/>
              <a:sym typeface="Average"/>
            </a:endParaRPr>
          </a:p>
          <a:p>
            <a:pPr indent="0" lvl="0" marL="0" rtl="0" algn="l">
              <a:lnSpc>
                <a:spcPct val="115000"/>
              </a:lnSpc>
              <a:spcBef>
                <a:spcPts val="1200"/>
              </a:spcBef>
              <a:spcAft>
                <a:spcPts val="1200"/>
              </a:spcAft>
              <a:buNone/>
            </a:pPr>
            <a:r>
              <a:rPr lang="en" sz="1800">
                <a:solidFill>
                  <a:schemeClr val="accent3"/>
                </a:solidFill>
                <a:latin typeface="Average"/>
                <a:ea typeface="Average"/>
                <a:cs typeface="Average"/>
                <a:sym typeface="Average"/>
              </a:rPr>
              <a:t>2018 = 1304</a:t>
            </a:r>
            <a:endParaRPr sz="1800">
              <a:solidFill>
                <a:schemeClr val="accent3"/>
              </a:solidFill>
              <a:latin typeface="Average"/>
              <a:ea typeface="Average"/>
              <a:cs typeface="Average"/>
              <a:sym typeface="Average"/>
            </a:endParaRPr>
          </a:p>
        </p:txBody>
      </p:sp>
      <p:pic>
        <p:nvPicPr>
          <p:cNvPr id="128" name="Google Shape;128;p22"/>
          <p:cNvPicPr preferRelativeResize="0"/>
          <p:nvPr/>
        </p:nvPicPr>
        <p:blipFill>
          <a:blip r:embed="rId3">
            <a:alphaModFix/>
          </a:blip>
          <a:stretch>
            <a:fillRect/>
          </a:stretch>
        </p:blipFill>
        <p:spPr>
          <a:xfrm>
            <a:off x="3755625" y="1182600"/>
            <a:ext cx="4457324" cy="3370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Overdose Death Trend in Tennessee by Year 2013-2022</a:t>
            </a:r>
            <a:endParaRPr/>
          </a:p>
        </p:txBody>
      </p:sp>
      <p:sp>
        <p:nvSpPr>
          <p:cNvPr id="134" name="Google Shape;134;p23"/>
          <p:cNvSpPr txBox="1"/>
          <p:nvPr>
            <p:ph idx="1" type="body"/>
          </p:nvPr>
        </p:nvSpPr>
        <p:spPr>
          <a:xfrm>
            <a:off x="311700" y="1152475"/>
            <a:ext cx="21018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2013</a:t>
            </a:r>
            <a:endParaRPr/>
          </a:p>
          <a:p>
            <a:pPr indent="0" lvl="0" marL="0" rtl="0" algn="r">
              <a:spcBef>
                <a:spcPts val="0"/>
              </a:spcBef>
              <a:spcAft>
                <a:spcPts val="0"/>
              </a:spcAft>
              <a:buNone/>
            </a:pPr>
            <a:r>
              <a:rPr lang="en"/>
              <a:t>26049</a:t>
            </a:r>
            <a:endParaRPr/>
          </a:p>
          <a:p>
            <a:pPr indent="0" lvl="0" marL="0" rtl="0" algn="l">
              <a:spcBef>
                <a:spcPts val="0"/>
              </a:spcBef>
              <a:spcAft>
                <a:spcPts val="0"/>
              </a:spcAft>
              <a:buNone/>
            </a:pPr>
            <a:r>
              <a:rPr lang="en"/>
              <a:t>2014</a:t>
            </a:r>
            <a:endParaRPr/>
          </a:p>
          <a:p>
            <a:pPr indent="0" lvl="0" marL="0" rtl="0" algn="r">
              <a:spcBef>
                <a:spcPts val="0"/>
              </a:spcBef>
              <a:spcAft>
                <a:spcPts val="0"/>
              </a:spcAft>
              <a:buNone/>
            </a:pPr>
            <a:r>
              <a:rPr lang="en"/>
              <a:t>28633</a:t>
            </a:r>
            <a:endParaRPr/>
          </a:p>
          <a:p>
            <a:pPr indent="0" lvl="0" marL="0" rtl="0" algn="l">
              <a:spcBef>
                <a:spcPts val="0"/>
              </a:spcBef>
              <a:spcAft>
                <a:spcPts val="0"/>
              </a:spcAft>
              <a:buNone/>
            </a:pPr>
            <a:r>
              <a:rPr lang="en"/>
              <a:t>2015</a:t>
            </a:r>
            <a:endParaRPr/>
          </a:p>
          <a:p>
            <a:pPr indent="0" lvl="0" marL="0" rtl="0" algn="r">
              <a:spcBef>
                <a:spcPts val="0"/>
              </a:spcBef>
              <a:spcAft>
                <a:spcPts val="0"/>
              </a:spcAft>
              <a:buNone/>
            </a:pPr>
            <a:r>
              <a:rPr lang="en"/>
              <a:t>35794</a:t>
            </a:r>
            <a:endParaRPr/>
          </a:p>
          <a:p>
            <a:pPr indent="0" lvl="0" marL="0" rtl="0" algn="l">
              <a:spcBef>
                <a:spcPts val="0"/>
              </a:spcBef>
              <a:spcAft>
                <a:spcPts val="0"/>
              </a:spcAft>
              <a:buNone/>
            </a:pPr>
            <a:r>
              <a:rPr lang="en"/>
              <a:t>2016</a:t>
            </a:r>
            <a:endParaRPr/>
          </a:p>
          <a:p>
            <a:pPr indent="0" lvl="0" marL="0" rtl="0" algn="r">
              <a:spcBef>
                <a:spcPts val="0"/>
              </a:spcBef>
              <a:spcAft>
                <a:spcPts val="0"/>
              </a:spcAft>
              <a:buNone/>
            </a:pPr>
            <a:r>
              <a:rPr lang="en"/>
              <a:t>42853</a:t>
            </a:r>
            <a:endParaRPr/>
          </a:p>
          <a:p>
            <a:pPr indent="0" lvl="0" marL="0" rtl="0" algn="l">
              <a:spcBef>
                <a:spcPts val="0"/>
              </a:spcBef>
              <a:spcAft>
                <a:spcPts val="0"/>
              </a:spcAft>
              <a:buNone/>
            </a:pPr>
            <a:r>
              <a:rPr lang="en"/>
              <a:t>2017</a:t>
            </a:r>
            <a:endParaRPr/>
          </a:p>
          <a:p>
            <a:pPr indent="0" lvl="0" marL="0" rtl="0" algn="r">
              <a:spcBef>
                <a:spcPts val="0"/>
              </a:spcBef>
              <a:spcAft>
                <a:spcPts val="0"/>
              </a:spcAft>
              <a:buNone/>
            </a:pPr>
            <a:r>
              <a:rPr lang="en"/>
              <a:t>47223</a:t>
            </a:r>
            <a:endParaRPr/>
          </a:p>
          <a:p>
            <a:pPr indent="0" lvl="0" marL="0" rtl="0" algn="l">
              <a:spcBef>
                <a:spcPts val="0"/>
              </a:spcBef>
              <a:spcAft>
                <a:spcPts val="0"/>
              </a:spcAft>
              <a:buNone/>
            </a:pPr>
            <a:r>
              <a:rPr lang="en"/>
              <a:t>2018</a:t>
            </a:r>
            <a:endParaRPr/>
          </a:p>
          <a:p>
            <a:pPr indent="0" lvl="0" marL="0" rtl="0" algn="r">
              <a:spcBef>
                <a:spcPts val="0"/>
              </a:spcBef>
              <a:spcAft>
                <a:spcPts val="0"/>
              </a:spcAft>
              <a:buNone/>
            </a:pPr>
            <a:r>
              <a:rPr lang="en"/>
              <a:t>49663</a:t>
            </a:r>
            <a:endParaRPr/>
          </a:p>
          <a:p>
            <a:pPr indent="0" lvl="0" marL="0" rtl="0" algn="l">
              <a:spcBef>
                <a:spcPts val="0"/>
              </a:spcBef>
              <a:spcAft>
                <a:spcPts val="0"/>
              </a:spcAft>
              <a:buNone/>
            </a:pPr>
            <a:r>
              <a:rPr lang="en"/>
              <a:t>2019</a:t>
            </a:r>
            <a:endParaRPr/>
          </a:p>
          <a:p>
            <a:pPr indent="0" lvl="0" marL="0" rtl="0" algn="r">
              <a:spcBef>
                <a:spcPts val="0"/>
              </a:spcBef>
              <a:spcAft>
                <a:spcPts val="0"/>
              </a:spcAft>
              <a:buNone/>
            </a:pPr>
            <a:r>
              <a:rPr lang="en"/>
              <a:t>59565</a:t>
            </a:r>
            <a:endParaRPr/>
          </a:p>
          <a:p>
            <a:pPr indent="0" lvl="0" marL="0" rtl="0" algn="l">
              <a:spcBef>
                <a:spcPts val="0"/>
              </a:spcBef>
              <a:spcAft>
                <a:spcPts val="0"/>
              </a:spcAft>
              <a:buNone/>
            </a:pPr>
            <a:r>
              <a:rPr lang="en"/>
              <a:t>2020</a:t>
            </a:r>
            <a:endParaRPr/>
          </a:p>
          <a:p>
            <a:pPr indent="0" lvl="0" marL="0" rtl="0" algn="r">
              <a:spcBef>
                <a:spcPts val="0"/>
              </a:spcBef>
              <a:spcAft>
                <a:spcPts val="0"/>
              </a:spcAft>
              <a:buNone/>
            </a:pPr>
            <a:r>
              <a:rPr lang="en"/>
              <a:t>91226</a:t>
            </a:r>
            <a:endParaRPr/>
          </a:p>
          <a:p>
            <a:pPr indent="0" lvl="0" marL="0" rtl="0" algn="l">
              <a:spcBef>
                <a:spcPts val="0"/>
              </a:spcBef>
              <a:spcAft>
                <a:spcPts val="0"/>
              </a:spcAft>
              <a:buNone/>
            </a:pPr>
            <a:r>
              <a:rPr lang="en"/>
              <a:t>2021</a:t>
            </a:r>
            <a:endParaRPr/>
          </a:p>
          <a:p>
            <a:pPr indent="0" lvl="0" marL="0" rtl="0" algn="r">
              <a:spcBef>
                <a:spcPts val="0"/>
              </a:spcBef>
              <a:spcAft>
                <a:spcPts val="0"/>
              </a:spcAft>
              <a:buNone/>
            </a:pPr>
            <a:r>
              <a:rPr lang="en"/>
              <a:t>121862</a:t>
            </a:r>
            <a:endParaRPr/>
          </a:p>
          <a:p>
            <a:pPr indent="0" lvl="0" marL="0" rtl="0" algn="l">
              <a:spcBef>
                <a:spcPts val="0"/>
              </a:spcBef>
              <a:spcAft>
                <a:spcPts val="0"/>
              </a:spcAft>
              <a:buNone/>
            </a:pPr>
            <a:r>
              <a:rPr lang="en"/>
              <a:t>2022</a:t>
            </a:r>
            <a:endParaRPr/>
          </a:p>
          <a:p>
            <a:pPr indent="0" lvl="0" marL="0" rtl="0" algn="r">
              <a:spcBef>
                <a:spcPts val="0"/>
              </a:spcBef>
              <a:spcAft>
                <a:spcPts val="0"/>
              </a:spcAft>
              <a:buNone/>
            </a:pPr>
            <a:r>
              <a:rPr lang="en"/>
              <a:t>121317</a:t>
            </a:r>
            <a:endParaRPr/>
          </a:p>
          <a:p>
            <a:pPr indent="0" lvl="0" marL="0" rtl="0" algn="l">
              <a:spcBef>
                <a:spcPts val="0"/>
              </a:spcBef>
              <a:spcAft>
                <a:spcPts val="1200"/>
              </a:spcAft>
              <a:buNone/>
            </a:pPr>
            <a:r>
              <a:t/>
            </a:r>
            <a:endParaRPr/>
          </a:p>
        </p:txBody>
      </p:sp>
      <p:pic>
        <p:nvPicPr>
          <p:cNvPr id="135" name="Google Shape;135;p23"/>
          <p:cNvPicPr preferRelativeResize="0"/>
          <p:nvPr/>
        </p:nvPicPr>
        <p:blipFill>
          <a:blip r:embed="rId3">
            <a:alphaModFix/>
          </a:blip>
          <a:stretch>
            <a:fillRect/>
          </a:stretch>
        </p:blipFill>
        <p:spPr>
          <a:xfrm>
            <a:off x="2639000" y="1235000"/>
            <a:ext cx="6127675" cy="3076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Possible Effects of Naloxone Starting in 2019</a:t>
            </a:r>
            <a:endParaRPr/>
          </a:p>
        </p:txBody>
      </p:sp>
      <p:sp>
        <p:nvSpPr>
          <p:cNvPr id="141" name="Google Shape;14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4"/>
          <p:cNvPicPr preferRelativeResize="0"/>
          <p:nvPr/>
        </p:nvPicPr>
        <p:blipFill>
          <a:blip r:embed="rId3">
            <a:alphaModFix/>
          </a:blip>
          <a:stretch>
            <a:fillRect/>
          </a:stretch>
        </p:blipFill>
        <p:spPr>
          <a:xfrm>
            <a:off x="367200" y="1152475"/>
            <a:ext cx="8325550" cy="31098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Narcan Intervention from June 2018 - July 2019</a:t>
            </a:r>
            <a:endParaRPr/>
          </a:p>
        </p:txBody>
      </p:sp>
      <p:sp>
        <p:nvSpPr>
          <p:cNvPr id="148" name="Google Shape;148;p25"/>
          <p:cNvSpPr txBox="1"/>
          <p:nvPr>
            <p:ph idx="1" type="body"/>
          </p:nvPr>
        </p:nvSpPr>
        <p:spPr>
          <a:xfrm>
            <a:off x="5578225" y="1193088"/>
            <a:ext cx="3310500" cy="2542500"/>
          </a:xfrm>
          <a:prstGeom prst="rect">
            <a:avLst/>
          </a:prstGeom>
          <a:solidFill>
            <a:schemeClr val="accent2"/>
          </a:solidFill>
        </p:spPr>
        <p:txBody>
          <a:bodyPr anchorCtr="0" anchor="t" bIns="91425" lIns="91425" spcFirstLastPara="1" rIns="91425" wrap="square" tIns="91425">
            <a:noAutofit/>
          </a:bodyPr>
          <a:lstStyle/>
          <a:p>
            <a:pPr indent="0" lvl="0" marL="0" rtl="0" algn="l">
              <a:spcBef>
                <a:spcPts val="0"/>
              </a:spcBef>
              <a:spcAft>
                <a:spcPts val="1200"/>
              </a:spcAft>
              <a:buNone/>
            </a:pPr>
            <a:r>
              <a:rPr lang="en" sz="1500">
                <a:solidFill>
                  <a:srgbClr val="131E29"/>
                </a:solidFill>
                <a:highlight>
                  <a:srgbClr val="F9F9F9"/>
                </a:highlight>
                <a:latin typeface="Oswald"/>
                <a:ea typeface="Oswald"/>
                <a:cs typeface="Oswald"/>
                <a:sym typeface="Oswald"/>
              </a:rPr>
              <a:t>From October 2017 through June 2024, the ROPS distributed more than 678,000 units of naloxone, and TDMHSAS has documented at least 82,000 lives saved because of naloxone distributed during that time.  Because of stigma and other factors, the department believes the actual number of lives saved is much higher.</a:t>
            </a:r>
            <a:endParaRPr sz="1500">
              <a:solidFill>
                <a:srgbClr val="131E29"/>
              </a:solidFill>
              <a:latin typeface="Oswald"/>
              <a:ea typeface="Oswald"/>
              <a:cs typeface="Oswald"/>
              <a:sym typeface="Oswald"/>
            </a:endParaRPr>
          </a:p>
        </p:txBody>
      </p:sp>
      <p:pic>
        <p:nvPicPr>
          <p:cNvPr id="149" name="Google Shape;149;p25"/>
          <p:cNvPicPr preferRelativeResize="0"/>
          <p:nvPr/>
        </p:nvPicPr>
        <p:blipFill>
          <a:blip r:embed="rId3">
            <a:alphaModFix/>
          </a:blip>
          <a:stretch>
            <a:fillRect/>
          </a:stretch>
        </p:blipFill>
        <p:spPr>
          <a:xfrm>
            <a:off x="422653" y="1017725"/>
            <a:ext cx="5155574" cy="3281626"/>
          </a:xfrm>
          <a:prstGeom prst="rect">
            <a:avLst/>
          </a:prstGeom>
          <a:noFill/>
          <a:ln>
            <a:noFill/>
          </a:ln>
        </p:spPr>
      </p:pic>
      <p:sp>
        <p:nvSpPr>
          <p:cNvPr id="150" name="Google Shape;150;p25"/>
          <p:cNvSpPr txBox="1"/>
          <p:nvPr>
            <p:ph idx="1" type="body"/>
          </p:nvPr>
        </p:nvSpPr>
        <p:spPr>
          <a:xfrm flipH="1">
            <a:off x="7481400" y="3291800"/>
            <a:ext cx="1350900" cy="268500"/>
          </a:xfrm>
          <a:prstGeom prst="rect">
            <a:avLst/>
          </a:prstGeom>
          <a:solidFill>
            <a:schemeClr val="accent2"/>
          </a:solidFill>
        </p:spPr>
        <p:txBody>
          <a:bodyPr anchorCtr="0" anchor="t" bIns="91425" lIns="91425" spcFirstLastPara="1" rIns="91425" wrap="square" tIns="91425">
            <a:noAutofit/>
          </a:bodyPr>
          <a:lstStyle/>
          <a:p>
            <a:pPr indent="0" lvl="0" marL="0" rtl="0" algn="l">
              <a:spcBef>
                <a:spcPts val="0"/>
              </a:spcBef>
              <a:spcAft>
                <a:spcPts val="1200"/>
              </a:spcAft>
              <a:buNone/>
            </a:pPr>
            <a:r>
              <a:rPr lang="en"/>
              <a:t>source: </a:t>
            </a:r>
            <a:r>
              <a:rPr lang="en" sz="1100" u="sng">
                <a:solidFill>
                  <a:schemeClr val="hlink"/>
                </a:solidFill>
                <a:latin typeface="Arial"/>
                <a:ea typeface="Arial"/>
                <a:cs typeface="Arial"/>
                <a:sym typeface="Arial"/>
                <a:hlinkClick r:id="rId4"/>
              </a:rPr>
              <a:t>tn.gov</a:t>
            </a:r>
            <a:endParaRPr sz="1500">
              <a:solidFill>
                <a:srgbClr val="131E29"/>
              </a:solidFill>
              <a:latin typeface="Oswald"/>
              <a:ea typeface="Oswald"/>
              <a:cs typeface="Oswald"/>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121725" y="582075"/>
            <a:ext cx="2072700" cy="117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Where to get help:</a:t>
            </a:r>
            <a:endParaRPr/>
          </a:p>
        </p:txBody>
      </p:sp>
      <p:pic>
        <p:nvPicPr>
          <p:cNvPr id="156" name="Google Shape;156;p26"/>
          <p:cNvPicPr preferRelativeResize="0"/>
          <p:nvPr/>
        </p:nvPicPr>
        <p:blipFill>
          <a:blip r:embed="rId3">
            <a:alphaModFix/>
          </a:blip>
          <a:stretch>
            <a:fillRect/>
          </a:stretch>
        </p:blipFill>
        <p:spPr>
          <a:xfrm>
            <a:off x="2194425" y="424275"/>
            <a:ext cx="5571075" cy="429494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209450" y="1944900"/>
            <a:ext cx="2047800" cy="125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E69138"/>
                </a:solidFill>
              </a:rPr>
              <a:t>Top 10 Opioids Prescribed in TN</a:t>
            </a:r>
            <a:endParaRPr>
              <a:solidFill>
                <a:srgbClr val="E69138"/>
              </a:solidFill>
            </a:endParaRPr>
          </a:p>
        </p:txBody>
      </p:sp>
      <p:pic>
        <p:nvPicPr>
          <p:cNvPr id="67" name="Google Shape;67;p14"/>
          <p:cNvPicPr preferRelativeResize="0"/>
          <p:nvPr/>
        </p:nvPicPr>
        <p:blipFill>
          <a:blip r:embed="rId3">
            <a:alphaModFix/>
          </a:blip>
          <a:stretch>
            <a:fillRect/>
          </a:stretch>
        </p:blipFill>
        <p:spPr>
          <a:xfrm>
            <a:off x="2194225" y="499400"/>
            <a:ext cx="6816075" cy="4144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35275" y="1887675"/>
            <a:ext cx="2433000" cy="103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E69138"/>
                </a:solidFill>
              </a:rPr>
              <a:t>Top 5 TN Counties by Claim Count</a:t>
            </a:r>
            <a:endParaRPr>
              <a:solidFill>
                <a:srgbClr val="E69138"/>
              </a:solidFill>
            </a:endParaRPr>
          </a:p>
        </p:txBody>
      </p:sp>
      <p:pic>
        <p:nvPicPr>
          <p:cNvPr id="73" name="Google Shape;73;p15"/>
          <p:cNvPicPr preferRelativeResize="0"/>
          <p:nvPr/>
        </p:nvPicPr>
        <p:blipFill>
          <a:blip r:embed="rId3">
            <a:alphaModFix/>
          </a:blip>
          <a:stretch>
            <a:fillRect/>
          </a:stretch>
        </p:blipFill>
        <p:spPr>
          <a:xfrm>
            <a:off x="3020050" y="483374"/>
            <a:ext cx="5924374" cy="4176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877950" y="1705800"/>
            <a:ext cx="1929900" cy="1731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E69138"/>
                </a:solidFill>
              </a:rPr>
              <a:t>Bottom 5 </a:t>
            </a:r>
            <a:endParaRPr>
              <a:solidFill>
                <a:srgbClr val="E69138"/>
              </a:solidFill>
            </a:endParaRPr>
          </a:p>
          <a:p>
            <a:pPr indent="0" lvl="0" marL="0" rtl="0" algn="l">
              <a:spcBef>
                <a:spcPts val="0"/>
              </a:spcBef>
              <a:spcAft>
                <a:spcPts val="0"/>
              </a:spcAft>
              <a:buNone/>
            </a:pPr>
            <a:r>
              <a:rPr lang="en">
                <a:solidFill>
                  <a:srgbClr val="E69138"/>
                </a:solidFill>
              </a:rPr>
              <a:t>TN Counties by Claim Count</a:t>
            </a:r>
            <a:endParaRPr>
              <a:solidFill>
                <a:srgbClr val="E69138"/>
              </a:solidFill>
            </a:endParaRPr>
          </a:p>
        </p:txBody>
      </p:sp>
      <p:pic>
        <p:nvPicPr>
          <p:cNvPr id="79" name="Google Shape;79;p16"/>
          <p:cNvPicPr preferRelativeResize="0"/>
          <p:nvPr/>
        </p:nvPicPr>
        <p:blipFill>
          <a:blip r:embed="rId3">
            <a:alphaModFix/>
          </a:blip>
          <a:stretch>
            <a:fillRect/>
          </a:stretch>
        </p:blipFill>
        <p:spPr>
          <a:xfrm>
            <a:off x="2952200" y="527251"/>
            <a:ext cx="5814224" cy="4089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39675"/>
            <a:ext cx="8520600" cy="542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Prescribers</a:t>
            </a:r>
            <a:endParaRPr/>
          </a:p>
        </p:txBody>
      </p:sp>
      <p:sp>
        <p:nvSpPr>
          <p:cNvPr id="85" name="Google Shape;85;p17"/>
          <p:cNvSpPr txBox="1"/>
          <p:nvPr>
            <p:ph idx="1" type="body"/>
          </p:nvPr>
        </p:nvSpPr>
        <p:spPr>
          <a:xfrm>
            <a:off x="74250" y="3909075"/>
            <a:ext cx="8995500" cy="10608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Key Findings: Based on population from the US census, the worst offenders based on total claims per population indicate that the metro areas are generally </a:t>
            </a:r>
            <a:r>
              <a:rPr b="1" lang="en"/>
              <a:t>safer</a:t>
            </a:r>
            <a:r>
              <a:rPr lang="en"/>
              <a:t> than outlying smaller towns as far as crooked doctors go. At his peak Dr. Coffey was prescribing 1,640 addictive pills per day across all patients according to the DEA (Source: </a:t>
            </a:r>
            <a:r>
              <a:rPr lang="en" sz="1100" u="sng">
                <a:solidFill>
                  <a:schemeClr val="hlink"/>
                </a:solidFill>
                <a:latin typeface="Arial"/>
                <a:ea typeface="Arial"/>
                <a:cs typeface="Arial"/>
                <a:sym typeface="Arial"/>
                <a:hlinkClick r:id="rId3"/>
              </a:rPr>
              <a:t>Dr. Coffey reaches plea agreement in pill mill accusations | wbir.com</a:t>
            </a:r>
            <a:endParaRPr/>
          </a:p>
          <a:p>
            <a:pPr indent="0" lvl="0" marL="0" rtl="0" algn="l">
              <a:spcBef>
                <a:spcPts val="1200"/>
              </a:spcBef>
              <a:spcAft>
                <a:spcPts val="1200"/>
              </a:spcAft>
              <a:buNone/>
            </a:pPr>
            <a:r>
              <a:rPr lang="en"/>
              <a:t>*Population data provided by the 2021 Census</a:t>
            </a:r>
            <a:endParaRPr/>
          </a:p>
        </p:txBody>
      </p:sp>
      <p:pic>
        <p:nvPicPr>
          <p:cNvPr id="86" name="Google Shape;86;p17"/>
          <p:cNvPicPr preferRelativeResize="0"/>
          <p:nvPr/>
        </p:nvPicPr>
        <p:blipFill>
          <a:blip r:embed="rId4">
            <a:alphaModFix/>
          </a:blip>
          <a:stretch>
            <a:fillRect/>
          </a:stretch>
        </p:blipFill>
        <p:spPr>
          <a:xfrm>
            <a:off x="379150" y="641700"/>
            <a:ext cx="8165600" cy="3201750"/>
          </a:xfrm>
          <a:prstGeom prst="rect">
            <a:avLst/>
          </a:prstGeom>
          <a:noFill/>
          <a:ln>
            <a:noFill/>
          </a:ln>
        </p:spPr>
      </p:pic>
      <p:pic>
        <p:nvPicPr>
          <p:cNvPr id="87" name="Google Shape;87;p17"/>
          <p:cNvPicPr preferRelativeResize="0"/>
          <p:nvPr/>
        </p:nvPicPr>
        <p:blipFill>
          <a:blip r:embed="rId5">
            <a:alphaModFix/>
          </a:blip>
          <a:stretch>
            <a:fillRect/>
          </a:stretch>
        </p:blipFill>
        <p:spPr>
          <a:xfrm>
            <a:off x="853097" y="998647"/>
            <a:ext cx="2354800" cy="1322350"/>
          </a:xfrm>
          <a:prstGeom prst="rect">
            <a:avLst/>
          </a:prstGeom>
          <a:noFill/>
          <a:ln>
            <a:noFill/>
          </a:ln>
        </p:spPr>
      </p:pic>
      <p:pic>
        <p:nvPicPr>
          <p:cNvPr id="88" name="Google Shape;88;p17"/>
          <p:cNvPicPr preferRelativeResize="0"/>
          <p:nvPr/>
        </p:nvPicPr>
        <p:blipFill>
          <a:blip r:embed="rId6">
            <a:alphaModFix/>
          </a:blip>
          <a:stretch>
            <a:fillRect/>
          </a:stretch>
        </p:blipFill>
        <p:spPr>
          <a:xfrm>
            <a:off x="786700" y="2561525"/>
            <a:ext cx="2354800" cy="12180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Deadliest Opioids</a:t>
            </a:r>
            <a:endParaRPr/>
          </a:p>
        </p:txBody>
      </p:sp>
      <p:sp>
        <p:nvSpPr>
          <p:cNvPr id="94" name="Google Shape;94;p18"/>
          <p:cNvSpPr txBox="1"/>
          <p:nvPr>
            <p:ph idx="1" type="body"/>
          </p:nvPr>
        </p:nvSpPr>
        <p:spPr>
          <a:xfrm>
            <a:off x="3171950" y="1262725"/>
            <a:ext cx="5660400" cy="330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5" name="Google Shape;95;p18"/>
          <p:cNvPicPr preferRelativeResize="0"/>
          <p:nvPr/>
        </p:nvPicPr>
        <p:blipFill>
          <a:blip r:embed="rId3">
            <a:alphaModFix/>
          </a:blip>
          <a:stretch>
            <a:fillRect/>
          </a:stretch>
        </p:blipFill>
        <p:spPr>
          <a:xfrm>
            <a:off x="2960400" y="32700"/>
            <a:ext cx="5871899" cy="5096134"/>
          </a:xfrm>
          <a:prstGeom prst="rect">
            <a:avLst/>
          </a:prstGeom>
          <a:noFill/>
          <a:ln>
            <a:noFill/>
          </a:ln>
        </p:spPr>
      </p:pic>
      <p:pic>
        <p:nvPicPr>
          <p:cNvPr id="96" name="Google Shape;96;p18"/>
          <p:cNvPicPr preferRelativeResize="0"/>
          <p:nvPr/>
        </p:nvPicPr>
        <p:blipFill>
          <a:blip r:embed="rId4">
            <a:alphaModFix/>
          </a:blip>
          <a:stretch>
            <a:fillRect/>
          </a:stretch>
        </p:blipFill>
        <p:spPr>
          <a:xfrm>
            <a:off x="165950" y="1589725"/>
            <a:ext cx="2655601" cy="1771265"/>
          </a:xfrm>
          <a:prstGeom prst="rect">
            <a:avLst/>
          </a:prstGeom>
          <a:noFill/>
          <a:ln>
            <a:noFill/>
          </a:ln>
        </p:spPr>
      </p:pic>
      <p:pic>
        <p:nvPicPr>
          <p:cNvPr id="97" name="Google Shape;97;p18"/>
          <p:cNvPicPr preferRelativeResize="0"/>
          <p:nvPr/>
        </p:nvPicPr>
        <p:blipFill>
          <a:blip r:embed="rId5">
            <a:alphaModFix/>
          </a:blip>
          <a:stretch>
            <a:fillRect/>
          </a:stretch>
        </p:blipFill>
        <p:spPr>
          <a:xfrm>
            <a:off x="5698850" y="3188175"/>
            <a:ext cx="2516800" cy="138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Deadliest Opioids</a:t>
            </a:r>
            <a:endParaRPr/>
          </a:p>
        </p:txBody>
      </p:sp>
      <p:sp>
        <p:nvSpPr>
          <p:cNvPr id="103" name="Google Shape;103;p19"/>
          <p:cNvSpPr txBox="1"/>
          <p:nvPr>
            <p:ph idx="1" type="body"/>
          </p:nvPr>
        </p:nvSpPr>
        <p:spPr>
          <a:xfrm>
            <a:off x="176350" y="1017725"/>
            <a:ext cx="4260300" cy="488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Hydrocodone</a:t>
            </a:r>
            <a:r>
              <a:rPr lang="en"/>
              <a:t>-Acetaminophen &amp; O</a:t>
            </a:r>
            <a:r>
              <a:rPr lang="en"/>
              <a:t>xycodone</a:t>
            </a:r>
            <a:r>
              <a:rPr lang="en"/>
              <a:t>-Acetaminophen are the two deadliest prescription opioids. This is possibly due to toxicity of the liver caused by an overdose of acetaminophen as opposed to the </a:t>
            </a:r>
            <a:r>
              <a:rPr lang="en"/>
              <a:t>opioid itself</a:t>
            </a:r>
            <a:r>
              <a:rPr lang="en"/>
              <a:t>. </a:t>
            </a:r>
            <a:endParaRPr/>
          </a:p>
          <a:p>
            <a:pPr indent="0" lvl="0" marL="0" rtl="0" algn="l">
              <a:spcBef>
                <a:spcPts val="1200"/>
              </a:spcBef>
              <a:spcAft>
                <a:spcPts val="0"/>
              </a:spcAft>
              <a:buNone/>
            </a:pPr>
            <a:r>
              <a:rPr lang="en"/>
              <a:t>Hydrocodone-Acetaminophen + Oxycodone-Acetaminophen make up slightly less than ⅓ of overdoses from all opioids combined.</a:t>
            </a:r>
            <a:endParaRPr/>
          </a:p>
          <a:p>
            <a:pPr indent="0" lvl="0" marL="0" rtl="0" algn="l">
              <a:spcBef>
                <a:spcPts val="1200"/>
              </a:spcBef>
              <a:spcAft>
                <a:spcPts val="0"/>
              </a:spcAft>
              <a:buNone/>
            </a:pPr>
            <a:r>
              <a:rPr lang="en"/>
              <a:t>Extremely common to see patients prescribed more than one opioid. At times, some patients appear to even have multiple prescriptions for the same medicine. </a:t>
            </a:r>
            <a:endParaRPr/>
          </a:p>
          <a:p>
            <a:pPr indent="0" lvl="0" marL="0" rtl="0" algn="l">
              <a:spcBef>
                <a:spcPts val="1200"/>
              </a:spcBef>
              <a:spcAft>
                <a:spcPts val="0"/>
              </a:spcAft>
              <a:buNone/>
            </a:pPr>
            <a:r>
              <a:rPr lang="en"/>
              <a:t>Very common to see patients die from multiple opioids (example: James Sherrer died of overdose with 7 different opioids prescribed to him)[numbers on pie chart represent pill count per 90 days].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4" name="Google Shape;104;p19"/>
          <p:cNvPicPr preferRelativeResize="0"/>
          <p:nvPr/>
        </p:nvPicPr>
        <p:blipFill>
          <a:blip r:embed="rId3">
            <a:alphaModFix/>
          </a:blip>
          <a:stretch>
            <a:fillRect/>
          </a:stretch>
        </p:blipFill>
        <p:spPr>
          <a:xfrm>
            <a:off x="4940100" y="1379700"/>
            <a:ext cx="3979125" cy="2437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10 overdose prescriptions vs deaths by county</a:t>
            </a:r>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Davidson | Knox | Shelby | Hamilton </a:t>
            </a:r>
            <a:endParaRPr/>
          </a:p>
        </p:txBody>
      </p:sp>
      <p:pic>
        <p:nvPicPr>
          <p:cNvPr id="111" name="Google Shape;111;p20"/>
          <p:cNvPicPr preferRelativeResize="0"/>
          <p:nvPr/>
        </p:nvPicPr>
        <p:blipFill>
          <a:blip r:embed="rId3">
            <a:alphaModFix/>
          </a:blip>
          <a:stretch>
            <a:fillRect/>
          </a:stretch>
        </p:blipFill>
        <p:spPr>
          <a:xfrm>
            <a:off x="311700" y="1734900"/>
            <a:ext cx="4046124" cy="2251550"/>
          </a:xfrm>
          <a:prstGeom prst="rect">
            <a:avLst/>
          </a:prstGeom>
          <a:noFill/>
          <a:ln>
            <a:noFill/>
          </a:ln>
        </p:spPr>
      </p:pic>
      <p:pic>
        <p:nvPicPr>
          <p:cNvPr id="112" name="Google Shape;112;p20"/>
          <p:cNvPicPr preferRelativeResize="0"/>
          <p:nvPr/>
        </p:nvPicPr>
        <p:blipFill>
          <a:blip r:embed="rId4">
            <a:alphaModFix/>
          </a:blip>
          <a:stretch>
            <a:fillRect/>
          </a:stretch>
        </p:blipFill>
        <p:spPr>
          <a:xfrm>
            <a:off x="4572000" y="1734900"/>
            <a:ext cx="4260300" cy="2251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Bottom 10 o</a:t>
            </a:r>
            <a:r>
              <a:rPr lang="en"/>
              <a:t>verdose prescriptions vs deaths by county</a:t>
            </a:r>
            <a:endParaRPr/>
          </a:p>
        </p:txBody>
      </p:sp>
      <p:sp>
        <p:nvSpPr>
          <p:cNvPr id="118" name="Google Shape;11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Lake County</a:t>
            </a:r>
            <a:endParaRPr/>
          </a:p>
        </p:txBody>
      </p:sp>
      <p:pic>
        <p:nvPicPr>
          <p:cNvPr id="119" name="Google Shape;119;p21"/>
          <p:cNvPicPr preferRelativeResize="0"/>
          <p:nvPr/>
        </p:nvPicPr>
        <p:blipFill>
          <a:blip r:embed="rId3">
            <a:alphaModFix/>
          </a:blip>
          <a:stretch>
            <a:fillRect/>
          </a:stretch>
        </p:blipFill>
        <p:spPr>
          <a:xfrm>
            <a:off x="311700" y="1735250"/>
            <a:ext cx="4119201" cy="2250850"/>
          </a:xfrm>
          <a:prstGeom prst="rect">
            <a:avLst/>
          </a:prstGeom>
          <a:noFill/>
          <a:ln>
            <a:noFill/>
          </a:ln>
        </p:spPr>
      </p:pic>
      <p:pic>
        <p:nvPicPr>
          <p:cNvPr id="120" name="Google Shape;120;p21"/>
          <p:cNvPicPr preferRelativeResize="0"/>
          <p:nvPr/>
        </p:nvPicPr>
        <p:blipFill>
          <a:blip r:embed="rId4">
            <a:alphaModFix/>
          </a:blip>
          <a:stretch>
            <a:fillRect/>
          </a:stretch>
        </p:blipFill>
        <p:spPr>
          <a:xfrm>
            <a:off x="4572000" y="1735250"/>
            <a:ext cx="4260299" cy="2250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