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66" r:id="rId3"/>
    <p:sldId id="257" r:id="rId4"/>
    <p:sldId id="258" r:id="rId5"/>
    <p:sldId id="277" r:id="rId6"/>
    <p:sldId id="289" r:id="rId7"/>
    <p:sldId id="288" r:id="rId8"/>
    <p:sldId id="290" r:id="rId9"/>
    <p:sldId id="291" r:id="rId10"/>
    <p:sldId id="292" r:id="rId11"/>
    <p:sldId id="293" r:id="rId12"/>
    <p:sldId id="294" r:id="rId13"/>
    <p:sldId id="295" r:id="rId14"/>
    <p:sldId id="296" r:id="rId15"/>
    <p:sldId id="297" r:id="rId16"/>
    <p:sldId id="298"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34" r:id="rId36"/>
    <p:sldId id="328" r:id="rId37"/>
    <p:sldId id="329" r:id="rId38"/>
    <p:sldId id="330" r:id="rId39"/>
    <p:sldId id="331" r:id="rId40"/>
    <p:sldId id="332" r:id="rId41"/>
    <p:sldId id="333"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7" r:id="rId55"/>
    <p:sldId id="348" r:id="rId56"/>
    <p:sldId id="349" r:id="rId57"/>
    <p:sldId id="350" r:id="rId58"/>
    <p:sldId id="351" r:id="rId59"/>
    <p:sldId id="352" r:id="rId60"/>
    <p:sldId id="270" r:id="rId61"/>
    <p:sldId id="264" r:id="rId62"/>
    <p:sldId id="265"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3605F5-0955-4AD6-9022-A54CCC45A714}"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168228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3605F5-0955-4AD6-9022-A54CCC45A714}"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403703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3605F5-0955-4AD6-9022-A54CCC45A714}"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1207405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3605F5-0955-4AD6-9022-A54CCC45A714}"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188998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3605F5-0955-4AD6-9022-A54CCC45A714}"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129658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3605F5-0955-4AD6-9022-A54CCC45A714}"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390981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3605F5-0955-4AD6-9022-A54CCC45A714}" type="datetimeFigureOut">
              <a:rPr lang="en-US" smtClean="0"/>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414792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3605F5-0955-4AD6-9022-A54CCC45A714}"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53649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605F5-0955-4AD6-9022-A54CCC45A714}" type="datetimeFigureOut">
              <a:rPr lang="en-US" smtClean="0"/>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238353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3605F5-0955-4AD6-9022-A54CCC45A714}"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144781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3605F5-0955-4AD6-9022-A54CCC45A714}"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50546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605F5-0955-4AD6-9022-A54CCC45A714}" type="datetimeFigureOut">
              <a:rPr lang="en-US" smtClean="0"/>
              <a:t>8/2/2021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06DE9-58B8-4A08-8756-06259E13753B}" type="slidenum">
              <a:rPr lang="en-US" smtClean="0"/>
              <a:t>‹#›</a:t>
            </a:fld>
            <a:endParaRPr lang="en-US"/>
          </a:p>
        </p:txBody>
      </p:sp>
    </p:spTree>
    <p:extLst>
      <p:ext uri="{BB962C8B-B14F-4D97-AF65-F5344CB8AC3E}">
        <p14:creationId xmlns:p14="http://schemas.microsoft.com/office/powerpoint/2010/main" val="4121498477"/>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4561" y="982766"/>
            <a:ext cx="10815415" cy="4572000"/>
          </a:xfrm>
          <a:solidFill>
            <a:srgbClr val="FFFF00"/>
          </a:solidFill>
        </p:spPr>
        <p:txBody>
          <a:bodyPr>
            <a:normAutofit/>
          </a:bodyPr>
          <a:lstStyle/>
          <a:p>
            <a:pPr algn="ctr"/>
            <a:r>
              <a:rPr lang="en-US" sz="6000" dirty="0" smtClean="0">
                <a:solidFill>
                  <a:schemeClr val="accent5"/>
                </a:solidFill>
                <a:latin typeface="Algerian" panose="04020705040A02060702" pitchFamily="82" charset="0"/>
              </a:rPr>
              <a:t>WELCOME</a:t>
            </a:r>
            <a:r>
              <a:rPr lang="en-US" sz="6000" dirty="0" smtClean="0">
                <a:latin typeface="Algerian" panose="04020705040A02060702" pitchFamily="82" charset="0"/>
              </a:rPr>
              <a:t> </a:t>
            </a:r>
            <a:br>
              <a:rPr lang="en-US" sz="6000" dirty="0" smtClean="0">
                <a:latin typeface="Algerian" panose="04020705040A02060702" pitchFamily="82" charset="0"/>
              </a:rPr>
            </a:br>
            <a:r>
              <a:rPr lang="en-US" sz="6000" dirty="0" smtClean="0">
                <a:latin typeface="Algerian" panose="04020705040A02060702" pitchFamily="82" charset="0"/>
              </a:rPr>
              <a:t>IN</a:t>
            </a:r>
            <a:br>
              <a:rPr lang="en-US" sz="6000" dirty="0" smtClean="0">
                <a:latin typeface="Algerian" panose="04020705040A02060702" pitchFamily="82" charset="0"/>
              </a:rPr>
            </a:br>
            <a:r>
              <a:rPr lang="en-US" sz="6000" dirty="0" smtClean="0">
                <a:solidFill>
                  <a:srgbClr val="FF0000"/>
                </a:solidFill>
                <a:latin typeface="Algerian" panose="04020705040A02060702" pitchFamily="82" charset="0"/>
              </a:rPr>
              <a:t>HARIOM</a:t>
            </a:r>
            <a:r>
              <a:rPr lang="en-US" sz="6000" dirty="0" smtClean="0">
                <a:latin typeface="Algerian" panose="04020705040A02060702" pitchFamily="82" charset="0"/>
              </a:rPr>
              <a:t> </a:t>
            </a:r>
            <a:r>
              <a:rPr lang="en-US" sz="6000" dirty="0" smtClean="0">
                <a:solidFill>
                  <a:srgbClr val="FF0000"/>
                </a:solidFill>
                <a:latin typeface="Algerian" panose="04020705040A02060702" pitchFamily="82" charset="0"/>
              </a:rPr>
              <a:t>DEFENSIVE</a:t>
            </a:r>
            <a:r>
              <a:rPr lang="en-US" sz="6000" dirty="0" smtClean="0">
                <a:latin typeface="Algerian" panose="04020705040A02060702" pitchFamily="82" charset="0"/>
              </a:rPr>
              <a:t> </a:t>
            </a:r>
            <a:r>
              <a:rPr lang="en-US" sz="6000" dirty="0" smtClean="0">
                <a:solidFill>
                  <a:srgbClr val="FF0000"/>
                </a:solidFill>
                <a:latin typeface="Algerian" panose="04020705040A02060702" pitchFamily="82" charset="0"/>
              </a:rPr>
              <a:t>TECHNOLOGY</a:t>
            </a:r>
            <a:endParaRPr lang="en-US" sz="60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157870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ACCESS-SPECIFIER</a:t>
            </a:r>
            <a:endParaRPr lang="en-US" dirty="0"/>
          </a:p>
        </p:txBody>
      </p:sp>
      <p:sp>
        <p:nvSpPr>
          <p:cNvPr id="4" name="Content Placeholder 3"/>
          <p:cNvSpPr>
            <a:spLocks noGrp="1"/>
          </p:cNvSpPr>
          <p:nvPr>
            <p:ph idx="1"/>
          </p:nvPr>
        </p:nvSpPr>
        <p:spPr/>
        <p:txBody>
          <a:bodyPr>
            <a:normAutofit/>
          </a:bodyPr>
          <a:lstStyle/>
          <a:p>
            <a:pPr lvl="1"/>
            <a:r>
              <a:rPr lang="en-US" sz="2800" b="1" dirty="0">
                <a:latin typeface="Arial Black" panose="020B0A04020102020204" pitchFamily="34" charset="0"/>
              </a:rPr>
              <a:t>public </a:t>
            </a:r>
            <a:endParaRPr lang="en-US" sz="2800" b="1" dirty="0" smtClean="0">
              <a:latin typeface="Arial Black" panose="020B0A04020102020204" pitchFamily="34" charset="0"/>
            </a:endParaRPr>
          </a:p>
          <a:p>
            <a:pPr lvl="1"/>
            <a:endParaRPr lang="en-US" sz="2800" b="1" dirty="0">
              <a:latin typeface="Arial Black" panose="020B0A04020102020204" pitchFamily="34" charset="0"/>
            </a:endParaRPr>
          </a:p>
          <a:p>
            <a:pPr lvl="1"/>
            <a:r>
              <a:rPr lang="en-US" sz="2800" b="1" dirty="0">
                <a:latin typeface="Arial Black" panose="020B0A04020102020204" pitchFamily="34" charset="0"/>
              </a:rPr>
              <a:t>private </a:t>
            </a:r>
          </a:p>
          <a:p>
            <a:pPr lvl="1"/>
            <a:endParaRPr lang="en-US" sz="2800" b="1" dirty="0" smtClean="0">
              <a:latin typeface="Arial Black" panose="020B0A04020102020204" pitchFamily="34" charset="0"/>
            </a:endParaRPr>
          </a:p>
          <a:p>
            <a:pPr lvl="1"/>
            <a:r>
              <a:rPr lang="en-US" sz="2800" b="1" dirty="0" smtClean="0">
                <a:latin typeface="Arial Black" panose="020B0A04020102020204" pitchFamily="34" charset="0"/>
              </a:rPr>
              <a:t>protected</a:t>
            </a:r>
            <a:endParaRPr lang="en-US" sz="2800" b="1" dirty="0">
              <a:latin typeface="Arial Black" panose="020B0A04020102020204" pitchFamily="34" charset="0"/>
            </a:endParaRPr>
          </a:p>
        </p:txBody>
      </p:sp>
    </p:spTree>
    <p:extLst>
      <p:ext uri="{BB962C8B-B14F-4D97-AF65-F5344CB8AC3E}">
        <p14:creationId xmlns:p14="http://schemas.microsoft.com/office/powerpoint/2010/main" val="2369003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676275"/>
          </a:xfrm>
        </p:spPr>
        <p:txBody>
          <a:bodyPr>
            <a:normAutofit fontScale="90000"/>
          </a:bodyPr>
          <a:lstStyle/>
          <a:p>
            <a:r>
              <a:rPr lang="en-US" dirty="0" smtClean="0"/>
              <a:t>CONT..</a:t>
            </a:r>
            <a:endParaRPr lang="en-US" dirty="0"/>
          </a:p>
        </p:txBody>
      </p:sp>
      <p:sp>
        <p:nvSpPr>
          <p:cNvPr id="4" name="Content Placeholder 3"/>
          <p:cNvSpPr>
            <a:spLocks noGrp="1"/>
          </p:cNvSpPr>
          <p:nvPr>
            <p:ph idx="1"/>
          </p:nvPr>
        </p:nvSpPr>
        <p:spPr>
          <a:xfrm>
            <a:off x="838200" y="1159933"/>
            <a:ext cx="10515600" cy="5630334"/>
          </a:xfrm>
        </p:spPr>
        <p:txBody>
          <a:bodyPr>
            <a:normAutofit lnSpcReduction="10000"/>
          </a:bodyPr>
          <a:lstStyle/>
          <a:p>
            <a:r>
              <a:rPr lang="en-US" dirty="0">
                <a:solidFill>
                  <a:schemeClr val="tx2"/>
                </a:solidFill>
              </a:rPr>
              <a:t>By default, functions and data declared within a class are private to that class and may be accessed only by other members of the class. </a:t>
            </a:r>
            <a:endParaRPr lang="en-US" dirty="0" smtClean="0">
              <a:solidFill>
                <a:schemeClr val="tx2"/>
              </a:solidFill>
            </a:endParaRPr>
          </a:p>
          <a:p>
            <a:r>
              <a:rPr lang="en-US" dirty="0" smtClean="0">
                <a:solidFill>
                  <a:schemeClr val="tx2"/>
                </a:solidFill>
              </a:rPr>
              <a:t>The </a:t>
            </a:r>
            <a:r>
              <a:rPr lang="en-US" dirty="0">
                <a:solidFill>
                  <a:schemeClr val="tx2"/>
                </a:solidFill>
              </a:rPr>
              <a:t>public access </a:t>
            </a:r>
            <a:r>
              <a:rPr lang="en-US" dirty="0" err="1">
                <a:solidFill>
                  <a:schemeClr val="tx2"/>
                </a:solidFill>
              </a:rPr>
              <a:t>specifier</a:t>
            </a:r>
            <a:r>
              <a:rPr lang="en-US" dirty="0">
                <a:solidFill>
                  <a:schemeClr val="tx2"/>
                </a:solidFill>
              </a:rPr>
              <a:t> allows functions or data to be accessible to other parts of your program. </a:t>
            </a:r>
            <a:endParaRPr lang="en-US" dirty="0" smtClean="0">
              <a:solidFill>
                <a:schemeClr val="tx2"/>
              </a:solidFill>
            </a:endParaRPr>
          </a:p>
          <a:p>
            <a:r>
              <a:rPr lang="en-US" dirty="0" smtClean="0">
                <a:solidFill>
                  <a:schemeClr val="tx2"/>
                </a:solidFill>
              </a:rPr>
              <a:t>The </a:t>
            </a:r>
            <a:r>
              <a:rPr lang="en-US" dirty="0">
                <a:solidFill>
                  <a:schemeClr val="tx2"/>
                </a:solidFill>
              </a:rPr>
              <a:t>protected access </a:t>
            </a:r>
            <a:r>
              <a:rPr lang="en-US" dirty="0" err="1">
                <a:solidFill>
                  <a:schemeClr val="tx2"/>
                </a:solidFill>
              </a:rPr>
              <a:t>specifier</a:t>
            </a:r>
            <a:r>
              <a:rPr lang="en-US" dirty="0">
                <a:solidFill>
                  <a:schemeClr val="tx2"/>
                </a:solidFill>
              </a:rPr>
              <a:t> is needed only when inheritance is involved </a:t>
            </a:r>
            <a:r>
              <a:rPr lang="en-US" dirty="0" smtClean="0">
                <a:solidFill>
                  <a:schemeClr val="tx2"/>
                </a:solidFill>
              </a:rPr>
              <a:t>. </a:t>
            </a:r>
          </a:p>
          <a:p>
            <a:endParaRPr lang="en-US" dirty="0" smtClean="0">
              <a:solidFill>
                <a:schemeClr val="tx2"/>
              </a:solidFill>
            </a:endParaRPr>
          </a:p>
          <a:p>
            <a:r>
              <a:rPr lang="en-US" dirty="0" smtClean="0">
                <a:solidFill>
                  <a:schemeClr val="tx2"/>
                </a:solidFill>
              </a:rPr>
              <a:t>NOTE:</a:t>
            </a:r>
          </a:p>
          <a:p>
            <a:pPr marL="0" indent="0">
              <a:buNone/>
            </a:pPr>
            <a:r>
              <a:rPr lang="en-US" dirty="0">
                <a:solidFill>
                  <a:schemeClr val="tx2"/>
                </a:solidFill>
              </a:rPr>
              <a:t>	</a:t>
            </a:r>
            <a:r>
              <a:rPr lang="en-US" dirty="0" smtClean="0">
                <a:solidFill>
                  <a:schemeClr val="tx2"/>
                </a:solidFill>
              </a:rPr>
              <a:t>1.Once </a:t>
            </a:r>
            <a:r>
              <a:rPr lang="en-US" dirty="0">
                <a:solidFill>
                  <a:schemeClr val="tx2"/>
                </a:solidFill>
              </a:rPr>
              <a:t>an access </a:t>
            </a:r>
            <a:r>
              <a:rPr lang="en-US" dirty="0" err="1">
                <a:solidFill>
                  <a:schemeClr val="tx2"/>
                </a:solidFill>
              </a:rPr>
              <a:t>specifier</a:t>
            </a:r>
            <a:r>
              <a:rPr lang="en-US" dirty="0">
                <a:solidFill>
                  <a:schemeClr val="tx2"/>
                </a:solidFill>
              </a:rPr>
              <a:t> has been used, it remains in effect until either another access </a:t>
            </a:r>
            <a:r>
              <a:rPr lang="en-US" dirty="0" err="1">
                <a:solidFill>
                  <a:schemeClr val="tx2"/>
                </a:solidFill>
              </a:rPr>
              <a:t>specifier</a:t>
            </a:r>
            <a:r>
              <a:rPr lang="en-US" dirty="0">
                <a:solidFill>
                  <a:schemeClr val="tx2"/>
                </a:solidFill>
              </a:rPr>
              <a:t> is encountered or the end of the class declaration is </a:t>
            </a:r>
            <a:r>
              <a:rPr lang="en-US" dirty="0" smtClean="0">
                <a:solidFill>
                  <a:schemeClr val="tx2"/>
                </a:solidFill>
              </a:rPr>
              <a:t>reached.</a:t>
            </a:r>
          </a:p>
          <a:p>
            <a:pPr marL="0" indent="0">
              <a:buNone/>
            </a:pPr>
            <a:r>
              <a:rPr lang="en-US" dirty="0">
                <a:solidFill>
                  <a:schemeClr val="tx2"/>
                </a:solidFill>
              </a:rPr>
              <a:t>	</a:t>
            </a:r>
            <a:r>
              <a:rPr lang="en-US" dirty="0" smtClean="0">
                <a:solidFill>
                  <a:schemeClr val="tx2"/>
                </a:solidFill>
              </a:rPr>
              <a:t>2.</a:t>
            </a:r>
            <a:r>
              <a:rPr lang="en-US" dirty="0" smtClean="0"/>
              <a:t>Programmers </a:t>
            </a:r>
            <a:r>
              <a:rPr lang="en-US" dirty="0"/>
              <a:t>find it easier to have only one private, protected, and public section within each class.</a:t>
            </a:r>
            <a:endParaRPr lang="en-US" dirty="0" smtClean="0">
              <a:solidFill>
                <a:schemeClr val="tx2"/>
              </a:solidFill>
            </a:endParaRPr>
          </a:p>
          <a:p>
            <a:pPr marL="0" indent="0">
              <a:buNone/>
            </a:pPr>
            <a:endParaRPr lang="en-US" dirty="0">
              <a:solidFill>
                <a:schemeClr val="tx2"/>
              </a:solidFill>
            </a:endParaRPr>
          </a:p>
        </p:txBody>
      </p:sp>
    </p:spTree>
    <p:extLst>
      <p:ext uri="{BB962C8B-B14F-4D97-AF65-F5344CB8AC3E}">
        <p14:creationId xmlns:p14="http://schemas.microsoft.com/office/powerpoint/2010/main" val="1697320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 calcmode="lin" valueType="num">
                                      <p:cBhvr additive="base">
                                        <p:cTn id="2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 calcmode="lin" valueType="num">
                                      <p:cBhvr additive="base">
                                        <p:cTn id="36"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8537" y="1881981"/>
            <a:ext cx="5478463" cy="4679686"/>
          </a:xfrm>
        </p:spPr>
      </p:pic>
    </p:spTree>
    <p:extLst>
      <p:ext uri="{BB962C8B-B14F-4D97-AF65-F5344CB8AC3E}">
        <p14:creationId xmlns:p14="http://schemas.microsoft.com/office/powerpoint/2010/main" val="1022983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MEMBER FUNCTIONS</a:t>
            </a:r>
            <a:endParaRPr lang="en-US" dirty="0"/>
          </a:p>
        </p:txBody>
      </p:sp>
      <p:sp>
        <p:nvSpPr>
          <p:cNvPr id="4" name="Content Placeholder 3"/>
          <p:cNvSpPr>
            <a:spLocks noGrp="1"/>
          </p:cNvSpPr>
          <p:nvPr>
            <p:ph idx="1"/>
          </p:nvPr>
        </p:nvSpPr>
        <p:spPr>
          <a:xfrm>
            <a:off x="203200" y="1825624"/>
            <a:ext cx="11988799" cy="5032375"/>
          </a:xfrm>
        </p:spPr>
        <p:txBody>
          <a:bodyPr/>
          <a:lstStyle/>
          <a:p>
            <a:r>
              <a:rPr lang="en-US" dirty="0"/>
              <a:t>Functions that are declared within a class are called member functions. </a:t>
            </a:r>
            <a:endParaRPr lang="en-US" dirty="0" smtClean="0"/>
          </a:p>
          <a:p>
            <a:r>
              <a:rPr lang="en-US" dirty="0" smtClean="0"/>
              <a:t>Member </a:t>
            </a:r>
            <a:r>
              <a:rPr lang="en-US" dirty="0"/>
              <a:t>functions may access any element of the class of which they are a part. </a:t>
            </a:r>
            <a:endParaRPr lang="en-US" dirty="0" smtClean="0"/>
          </a:p>
          <a:p>
            <a:r>
              <a:rPr lang="en-US" dirty="0" smtClean="0"/>
              <a:t>This </a:t>
            </a:r>
            <a:r>
              <a:rPr lang="en-US" dirty="0"/>
              <a:t>includes all private elements.</a:t>
            </a:r>
            <a:endParaRPr lang="en-US" dirty="0"/>
          </a:p>
        </p:txBody>
      </p:sp>
    </p:spTree>
    <p:extLst>
      <p:ext uri="{BB962C8B-B14F-4D97-AF65-F5344CB8AC3E}">
        <p14:creationId xmlns:p14="http://schemas.microsoft.com/office/powerpoint/2010/main" val="145381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531408"/>
          </a:xfrm>
        </p:spPr>
        <p:txBody>
          <a:bodyPr>
            <a:normAutofit fontScale="90000"/>
          </a:bodyPr>
          <a:lstStyle/>
          <a:p>
            <a:r>
              <a:rPr lang="en-US" b="1" dirty="0" smtClean="0">
                <a:solidFill>
                  <a:schemeClr val="accent1">
                    <a:lumMod val="60000"/>
                    <a:lumOff val="40000"/>
                  </a:schemeClr>
                </a:solidFill>
              </a:rPr>
              <a:t>MEMBER VARIABLES </a:t>
            </a:r>
            <a:br>
              <a:rPr lang="en-US" b="1" dirty="0" smtClean="0">
                <a:solidFill>
                  <a:schemeClr val="accent1">
                    <a:lumMod val="60000"/>
                    <a:lumOff val="40000"/>
                  </a:schemeClr>
                </a:solidFill>
              </a:rPr>
            </a:br>
            <a:r>
              <a:rPr lang="en-US" b="1" dirty="0" smtClean="0">
                <a:solidFill>
                  <a:schemeClr val="accent1">
                    <a:lumMod val="60000"/>
                    <a:lumOff val="40000"/>
                  </a:schemeClr>
                </a:solidFill>
              </a:rPr>
              <a:t>INSTANCE VARIABLE</a:t>
            </a:r>
            <a:br>
              <a:rPr lang="en-US" b="1" dirty="0" smtClean="0">
                <a:solidFill>
                  <a:schemeClr val="accent1">
                    <a:lumMod val="60000"/>
                    <a:lumOff val="40000"/>
                  </a:schemeClr>
                </a:solidFill>
              </a:rPr>
            </a:br>
            <a:r>
              <a:rPr lang="en-US" b="1" dirty="0" smtClean="0">
                <a:solidFill>
                  <a:schemeClr val="accent1">
                    <a:lumMod val="60000"/>
                    <a:lumOff val="40000"/>
                  </a:schemeClr>
                </a:solidFill>
              </a:rPr>
              <a:t>DATA MEMBERS</a:t>
            </a:r>
            <a:endParaRPr lang="en-US" b="1" dirty="0">
              <a:solidFill>
                <a:schemeClr val="accent1">
                  <a:lumMod val="60000"/>
                  <a:lumOff val="40000"/>
                </a:schemeClr>
              </a:solidFill>
            </a:endParaRPr>
          </a:p>
        </p:txBody>
      </p:sp>
      <p:sp>
        <p:nvSpPr>
          <p:cNvPr id="4" name="Content Placeholder 3"/>
          <p:cNvSpPr>
            <a:spLocks noGrp="1"/>
          </p:cNvSpPr>
          <p:nvPr>
            <p:ph idx="1"/>
          </p:nvPr>
        </p:nvSpPr>
        <p:spPr/>
        <p:txBody>
          <a:bodyPr/>
          <a:lstStyle/>
          <a:p>
            <a:endParaRPr lang="en-US" dirty="0" smtClean="0"/>
          </a:p>
          <a:p>
            <a:r>
              <a:rPr lang="en-US" dirty="0" smtClean="0"/>
              <a:t>Variables </a:t>
            </a:r>
            <a:r>
              <a:rPr lang="en-US" dirty="0"/>
              <a:t>that are elements of a </a:t>
            </a:r>
            <a:r>
              <a:rPr lang="en-US" dirty="0" smtClean="0"/>
              <a:t>class.</a:t>
            </a:r>
          </a:p>
          <a:p>
            <a:endParaRPr lang="en-US" dirty="0"/>
          </a:p>
          <a:p>
            <a:r>
              <a:rPr lang="en-US" dirty="0" smtClean="0"/>
              <a:t>NOTE:</a:t>
            </a:r>
          </a:p>
          <a:p>
            <a:pPr marL="0" indent="0">
              <a:buNone/>
            </a:pPr>
            <a:r>
              <a:rPr lang="en-US" dirty="0"/>
              <a:t> </a:t>
            </a:r>
            <a:r>
              <a:rPr lang="en-US" dirty="0" smtClean="0"/>
              <a:t>  A</a:t>
            </a:r>
            <a:r>
              <a:rPr lang="en-US" dirty="0" smtClean="0"/>
              <a:t>ny </a:t>
            </a:r>
            <a:r>
              <a:rPr lang="en-US" dirty="0"/>
              <a:t>element of a class can be referred to as a member of that class.</a:t>
            </a:r>
            <a:endParaRPr lang="en-US" dirty="0"/>
          </a:p>
        </p:txBody>
      </p:sp>
    </p:spTree>
    <p:extLst>
      <p:ext uri="{BB962C8B-B14F-4D97-AF65-F5344CB8AC3E}">
        <p14:creationId xmlns:p14="http://schemas.microsoft.com/office/powerpoint/2010/main" val="931694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1000"/>
                                        <p:tgtEl>
                                          <p:spTgt spid="4">
                                            <p:txEl>
                                              <p:pRg st="4" end="4"/>
                                            </p:txEl>
                                          </p:spTgt>
                                        </p:tgtEl>
                                      </p:cBhvr>
                                    </p:animEffect>
                                    <p:anim calcmode="lin" valueType="num">
                                      <p:cBhvr>
                                        <p:cTn id="2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solidFill>
                  <a:srgbClr val="FF0000"/>
                </a:solidFill>
              </a:rPr>
              <a:t>RESTRICTIONS  TO CLASS MEMBERS.</a:t>
            </a:r>
            <a:endParaRPr lang="en-US" sz="3200" dirty="0">
              <a:solidFill>
                <a:srgbClr val="FF0000"/>
              </a:solidFill>
            </a:endParaRPr>
          </a:p>
        </p:txBody>
      </p:sp>
      <p:sp>
        <p:nvSpPr>
          <p:cNvPr id="4" name="Content Placeholder 3"/>
          <p:cNvSpPr>
            <a:spLocks noGrp="1"/>
          </p:cNvSpPr>
          <p:nvPr>
            <p:ph idx="1"/>
          </p:nvPr>
        </p:nvSpPr>
        <p:spPr/>
        <p:txBody>
          <a:bodyPr/>
          <a:lstStyle/>
          <a:p>
            <a:r>
              <a:rPr lang="en-US" dirty="0"/>
              <a:t>A </a:t>
            </a:r>
            <a:r>
              <a:rPr lang="en-US" dirty="0">
                <a:solidFill>
                  <a:srgbClr val="0070C0"/>
                </a:solidFill>
              </a:rPr>
              <a:t>non-static member variable </a:t>
            </a:r>
            <a:r>
              <a:rPr lang="en-US" dirty="0"/>
              <a:t>cannot have an initializer. </a:t>
            </a:r>
            <a:endParaRPr lang="en-US" dirty="0" smtClean="0"/>
          </a:p>
          <a:p>
            <a:r>
              <a:rPr lang="en-US" dirty="0" smtClean="0"/>
              <a:t>No </a:t>
            </a:r>
            <a:r>
              <a:rPr lang="en-US" dirty="0"/>
              <a:t>member can be an object of the class that is being declared. (Although a member can be a pointer to the class that is being declared.) </a:t>
            </a:r>
            <a:endParaRPr lang="en-US" dirty="0" smtClean="0"/>
          </a:p>
          <a:p>
            <a:r>
              <a:rPr lang="en-US" dirty="0" smtClean="0"/>
              <a:t>No </a:t>
            </a:r>
            <a:r>
              <a:rPr lang="en-US" dirty="0"/>
              <a:t>member can be declared as auto, extern, or register.</a:t>
            </a:r>
            <a:endParaRPr lang="en-US" dirty="0"/>
          </a:p>
        </p:txBody>
      </p:sp>
    </p:spTree>
    <p:extLst>
      <p:ext uri="{BB962C8B-B14F-4D97-AF65-F5344CB8AC3E}">
        <p14:creationId xmlns:p14="http://schemas.microsoft.com/office/powerpoint/2010/main" val="2432858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solidFill>
                  <a:srgbClr val="FF0000"/>
                </a:solidFill>
              </a:rPr>
              <a:t>IMPORTANT POINTS</a:t>
            </a:r>
            <a:endParaRPr lang="en-US" sz="3200" dirty="0">
              <a:solidFill>
                <a:srgbClr val="FF0000"/>
              </a:solidFill>
            </a:endParaRPr>
          </a:p>
        </p:txBody>
      </p:sp>
      <p:sp>
        <p:nvSpPr>
          <p:cNvPr id="4" name="Content Placeholder 3"/>
          <p:cNvSpPr>
            <a:spLocks noGrp="1"/>
          </p:cNvSpPr>
          <p:nvPr>
            <p:ph idx="1"/>
          </p:nvPr>
        </p:nvSpPr>
        <p:spPr/>
        <p:txBody>
          <a:bodyPr/>
          <a:lstStyle/>
          <a:p>
            <a:r>
              <a:rPr lang="en-US" dirty="0" smtClean="0">
                <a:solidFill>
                  <a:srgbClr val="002060"/>
                </a:solidFill>
              </a:rPr>
              <a:t>We </a:t>
            </a:r>
            <a:r>
              <a:rPr lang="en-US" dirty="0">
                <a:solidFill>
                  <a:srgbClr val="002060"/>
                </a:solidFill>
              </a:rPr>
              <a:t>should make all data members of a class private to that class. </a:t>
            </a:r>
            <a:endParaRPr lang="en-US" dirty="0" smtClean="0">
              <a:solidFill>
                <a:srgbClr val="002060"/>
              </a:solidFill>
            </a:endParaRPr>
          </a:p>
          <a:p>
            <a:endParaRPr lang="en-US" dirty="0">
              <a:solidFill>
                <a:srgbClr val="002060"/>
              </a:solidFill>
            </a:endParaRPr>
          </a:p>
          <a:p>
            <a:r>
              <a:rPr lang="en-US" dirty="0" smtClean="0">
                <a:solidFill>
                  <a:srgbClr val="002060"/>
                </a:solidFill>
              </a:rPr>
              <a:t>This </a:t>
            </a:r>
            <a:r>
              <a:rPr lang="en-US" dirty="0">
                <a:solidFill>
                  <a:srgbClr val="002060"/>
                </a:solidFill>
              </a:rPr>
              <a:t>is part of the way that encapsulation is achieved. </a:t>
            </a:r>
            <a:endParaRPr lang="en-US" dirty="0" smtClean="0">
              <a:solidFill>
                <a:srgbClr val="002060"/>
              </a:solidFill>
            </a:endParaRPr>
          </a:p>
          <a:p>
            <a:endParaRPr lang="en-US" dirty="0">
              <a:solidFill>
                <a:srgbClr val="002060"/>
              </a:solidFill>
            </a:endParaRPr>
          </a:p>
          <a:p>
            <a:r>
              <a:rPr lang="en-US" dirty="0" smtClean="0">
                <a:solidFill>
                  <a:srgbClr val="002060"/>
                </a:solidFill>
              </a:rPr>
              <a:t>However</a:t>
            </a:r>
            <a:r>
              <a:rPr lang="en-US" dirty="0">
                <a:solidFill>
                  <a:srgbClr val="002060"/>
                </a:solidFill>
              </a:rPr>
              <a:t>, there may be situations in which </a:t>
            </a:r>
            <a:r>
              <a:rPr lang="en-US" dirty="0" smtClean="0">
                <a:solidFill>
                  <a:srgbClr val="002060"/>
                </a:solidFill>
              </a:rPr>
              <a:t>we </a:t>
            </a:r>
            <a:r>
              <a:rPr lang="en-US" dirty="0">
                <a:solidFill>
                  <a:srgbClr val="002060"/>
                </a:solidFill>
              </a:rPr>
              <a:t>will need to make one or more variables </a:t>
            </a:r>
            <a:r>
              <a:rPr lang="en-US" dirty="0" smtClean="0">
                <a:solidFill>
                  <a:srgbClr val="002060"/>
                </a:solidFill>
              </a:rPr>
              <a:t>public.</a:t>
            </a:r>
            <a:r>
              <a:rPr lang="en-US" dirty="0"/>
              <a:t> </a:t>
            </a:r>
            <a:endParaRPr lang="en-US" dirty="0" smtClean="0"/>
          </a:p>
          <a:p>
            <a:r>
              <a:rPr lang="en-US" dirty="0" smtClean="0">
                <a:solidFill>
                  <a:srgbClr val="002060"/>
                </a:solidFill>
              </a:rPr>
              <a:t>(</a:t>
            </a:r>
            <a:r>
              <a:rPr lang="en-US" dirty="0" err="1" smtClean="0">
                <a:solidFill>
                  <a:srgbClr val="002060"/>
                </a:solidFill>
              </a:rPr>
              <a:t>e.g</a:t>
            </a:r>
            <a:r>
              <a:rPr lang="en-US" dirty="0" smtClean="0">
                <a:solidFill>
                  <a:srgbClr val="002060"/>
                </a:solidFill>
              </a:rPr>
              <a:t> </a:t>
            </a:r>
            <a:r>
              <a:rPr lang="en-US" dirty="0">
                <a:solidFill>
                  <a:srgbClr val="002060"/>
                </a:solidFill>
              </a:rPr>
              <a:t>a heavily </a:t>
            </a:r>
            <a:r>
              <a:rPr lang="en-US" dirty="0" smtClean="0">
                <a:solidFill>
                  <a:srgbClr val="002060"/>
                </a:solidFill>
              </a:rPr>
              <a:t> </a:t>
            </a:r>
            <a:r>
              <a:rPr lang="en-US" dirty="0">
                <a:solidFill>
                  <a:srgbClr val="002060"/>
                </a:solidFill>
              </a:rPr>
              <a:t>used variable may need to be accessible globally in order to achieve faster run times.)</a:t>
            </a:r>
            <a:endParaRPr lang="en-US" dirty="0">
              <a:solidFill>
                <a:srgbClr val="002060"/>
              </a:solidFill>
            </a:endParaRPr>
          </a:p>
        </p:txBody>
      </p:sp>
    </p:spTree>
    <p:extLst>
      <p:ext uri="{BB962C8B-B14F-4D97-AF65-F5344CB8AC3E}">
        <p14:creationId xmlns:p14="http://schemas.microsoft.com/office/powerpoint/2010/main" val="1048557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err="1" smtClean="0">
                <a:solidFill>
                  <a:srgbClr val="FF0000"/>
                </a:solidFill>
              </a:rPr>
              <a:t>Cont</a:t>
            </a:r>
            <a:r>
              <a:rPr lang="en-US" sz="3200" dirty="0" smtClean="0">
                <a:solidFill>
                  <a:srgbClr val="FF0000"/>
                </a:solidFill>
              </a:rPr>
              <a:t>…</a:t>
            </a:r>
            <a:endParaRPr lang="en-US" sz="3200" dirty="0">
              <a:solidFill>
                <a:srgbClr val="FF0000"/>
              </a:solidFill>
            </a:endParaRPr>
          </a:p>
        </p:txBody>
      </p:sp>
      <p:sp>
        <p:nvSpPr>
          <p:cNvPr id="4" name="Content Placeholder 3"/>
          <p:cNvSpPr>
            <a:spLocks noGrp="1"/>
          </p:cNvSpPr>
          <p:nvPr>
            <p:ph idx="1"/>
          </p:nvPr>
        </p:nvSpPr>
        <p:spPr/>
        <p:txBody>
          <a:bodyPr/>
          <a:lstStyle/>
          <a:p>
            <a:r>
              <a:rPr lang="en-US" dirty="0"/>
              <a:t>When a variable is public, it may be accessed directly by any other part of your program. </a:t>
            </a:r>
            <a:endParaRPr lang="en-US" dirty="0" smtClean="0"/>
          </a:p>
          <a:p>
            <a:endParaRPr lang="en-US" dirty="0"/>
          </a:p>
          <a:p>
            <a:r>
              <a:rPr lang="en-US" dirty="0" smtClean="0"/>
              <a:t>The </a:t>
            </a:r>
            <a:r>
              <a:rPr lang="en-US" dirty="0"/>
              <a:t>syntax for accessing a public data member is the same as for calling a member function: </a:t>
            </a:r>
            <a:endParaRPr lang="en-US" dirty="0" smtClean="0"/>
          </a:p>
          <a:p>
            <a:pPr marL="0" indent="0">
              <a:buNone/>
            </a:pPr>
            <a:r>
              <a:rPr lang="en-US" dirty="0"/>
              <a:t> </a:t>
            </a:r>
            <a:r>
              <a:rPr lang="en-US" dirty="0" smtClean="0"/>
              <a:t>  [Specify </a:t>
            </a:r>
            <a:r>
              <a:rPr lang="en-US" dirty="0"/>
              <a:t>the object's name, the dot operator, and the variable </a:t>
            </a:r>
            <a:r>
              <a:rPr lang="en-US" dirty="0" smtClean="0"/>
              <a:t>name]</a:t>
            </a:r>
            <a:endParaRPr lang="en-US" dirty="0">
              <a:solidFill>
                <a:srgbClr val="002060"/>
              </a:solidFill>
            </a:endParaRPr>
          </a:p>
        </p:txBody>
      </p:sp>
    </p:spTree>
    <p:extLst>
      <p:ext uri="{BB962C8B-B14F-4D97-AF65-F5344CB8AC3E}">
        <p14:creationId xmlns:p14="http://schemas.microsoft.com/office/powerpoint/2010/main" val="3467657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solidFill>
                  <a:srgbClr val="FF0000"/>
                </a:solidFill>
              </a:rPr>
              <a:t>STRUCTURES AND CLASSES</a:t>
            </a:r>
            <a:endParaRPr lang="en-US" sz="3200" dirty="0">
              <a:solidFill>
                <a:srgbClr val="FF0000"/>
              </a:solidFill>
            </a:endParaRPr>
          </a:p>
        </p:txBody>
      </p:sp>
      <p:sp>
        <p:nvSpPr>
          <p:cNvPr id="4" name="Content Placeholder 3"/>
          <p:cNvSpPr>
            <a:spLocks noGrp="1"/>
          </p:cNvSpPr>
          <p:nvPr>
            <p:ph idx="1"/>
          </p:nvPr>
        </p:nvSpPr>
        <p:spPr/>
        <p:txBody>
          <a:bodyPr/>
          <a:lstStyle/>
          <a:p>
            <a:r>
              <a:rPr lang="en-US" dirty="0" smtClean="0"/>
              <a:t>A </a:t>
            </a:r>
            <a:r>
              <a:rPr lang="en-US" dirty="0"/>
              <a:t>class is syntactically similar to a </a:t>
            </a:r>
            <a:r>
              <a:rPr lang="en-US" dirty="0" err="1"/>
              <a:t>struct</a:t>
            </a:r>
            <a:r>
              <a:rPr lang="en-US" dirty="0"/>
              <a:t>. </a:t>
            </a:r>
            <a:endParaRPr lang="en-US" dirty="0" smtClean="0"/>
          </a:p>
          <a:p>
            <a:endParaRPr lang="en-US" dirty="0" smtClean="0"/>
          </a:p>
          <a:p>
            <a:r>
              <a:rPr lang="en-US" dirty="0" smtClean="0"/>
              <a:t>In </a:t>
            </a:r>
            <a:r>
              <a:rPr lang="en-US" dirty="0"/>
              <a:t>C++, the role of the structure was expanded, making it an alternative way to specify a </a:t>
            </a:r>
            <a:r>
              <a:rPr lang="en-US" dirty="0" smtClean="0"/>
              <a:t>class.</a:t>
            </a:r>
          </a:p>
          <a:p>
            <a:endParaRPr lang="en-US" dirty="0" smtClean="0"/>
          </a:p>
          <a:p>
            <a:r>
              <a:rPr lang="en-US" dirty="0" smtClean="0"/>
              <a:t>The </a:t>
            </a:r>
            <a:r>
              <a:rPr lang="en-US" dirty="0"/>
              <a:t>only difference between a class and a </a:t>
            </a:r>
            <a:r>
              <a:rPr lang="en-US" dirty="0" err="1"/>
              <a:t>struct</a:t>
            </a:r>
            <a:r>
              <a:rPr lang="en-US" dirty="0"/>
              <a:t> is that by default all members are public in a </a:t>
            </a:r>
            <a:r>
              <a:rPr lang="en-US" dirty="0" err="1"/>
              <a:t>struct</a:t>
            </a:r>
            <a:r>
              <a:rPr lang="en-US" dirty="0"/>
              <a:t> and private in a </a:t>
            </a:r>
            <a:r>
              <a:rPr lang="en-US" dirty="0" smtClean="0"/>
              <a:t>class.</a:t>
            </a:r>
          </a:p>
          <a:p>
            <a:endParaRPr lang="en-US" dirty="0" smtClean="0"/>
          </a:p>
          <a:p>
            <a:r>
              <a:rPr lang="en-US" dirty="0" smtClean="0"/>
              <a:t>In </a:t>
            </a:r>
            <a:r>
              <a:rPr lang="en-US" dirty="0"/>
              <a:t>C++, a structure defines a class type.</a:t>
            </a:r>
            <a:endParaRPr lang="en-US" dirty="0">
              <a:solidFill>
                <a:srgbClr val="002060"/>
              </a:solidFill>
            </a:endParaRPr>
          </a:p>
        </p:txBody>
      </p:sp>
    </p:spTree>
    <p:extLst>
      <p:ext uri="{BB962C8B-B14F-4D97-AF65-F5344CB8AC3E}">
        <p14:creationId xmlns:p14="http://schemas.microsoft.com/office/powerpoint/2010/main" val="3805258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endParaRPr lang="en-US"/>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3269622"/>
            <a:ext cx="5157787" cy="2155493"/>
          </a:xfrm>
        </p:spPr>
      </p:pic>
      <p:sp>
        <p:nvSpPr>
          <p:cNvPr id="7" name="Text Placeholder 6"/>
          <p:cNvSpPr>
            <a:spLocks noGrp="1"/>
          </p:cNvSpPr>
          <p:nvPr>
            <p:ph type="body" sz="quarter" idx="3"/>
          </p:nvPr>
        </p:nvSpPr>
        <p:spPr/>
        <p:txBody>
          <a:bodyPr/>
          <a:lstStyle/>
          <a:p>
            <a:endParaRPr lang="en-US"/>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3213098"/>
            <a:ext cx="5183188" cy="2268542"/>
          </a:xfrm>
        </p:spPr>
      </p:pic>
    </p:spTree>
    <p:extLst>
      <p:ext uri="{BB962C8B-B14F-4D97-AF65-F5344CB8AC3E}">
        <p14:creationId xmlns:p14="http://schemas.microsoft.com/office/powerpoint/2010/main" val="1987036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3425" y="1549400"/>
            <a:ext cx="10515600" cy="4131733"/>
          </a:xfrm>
          <a:pattFill prst="smConfetti">
            <a:fgClr>
              <a:schemeClr val="accent1"/>
            </a:fgClr>
            <a:bgClr>
              <a:schemeClr val="bg1"/>
            </a:bgClr>
          </a:pattFill>
          <a:ln>
            <a:solidFill>
              <a:schemeClr val="accent1"/>
            </a:solidFill>
          </a:ln>
        </p:spPr>
        <p:txBody>
          <a:bodyPr>
            <a:noAutofit/>
          </a:bodyPr>
          <a:lstStyle/>
          <a:p>
            <a:pPr algn="ctr"/>
            <a:r>
              <a:rPr lang="en-US" sz="6600" b="1" dirty="0" smtClean="0">
                <a:solidFill>
                  <a:srgbClr val="FF0000"/>
                </a:solidFill>
              </a:rPr>
              <a:t>C++</a:t>
            </a:r>
            <a:r>
              <a:rPr lang="en-US" sz="6600" b="1" dirty="0">
                <a:solidFill>
                  <a:srgbClr val="FF0000"/>
                </a:solidFill>
              </a:rPr>
              <a:t/>
            </a:r>
            <a:br>
              <a:rPr lang="en-US" sz="6600" b="1" dirty="0">
                <a:solidFill>
                  <a:srgbClr val="FF0000"/>
                </a:solidFill>
              </a:rPr>
            </a:br>
            <a:r>
              <a:rPr lang="en-US" sz="6600" b="1" dirty="0" smtClean="0">
                <a:solidFill>
                  <a:srgbClr val="FF0000"/>
                </a:solidFill>
              </a:rPr>
              <a:t>(</a:t>
            </a:r>
            <a:r>
              <a:rPr lang="en-US" b="1" dirty="0" smtClean="0">
                <a:solidFill>
                  <a:srgbClr val="FF0000"/>
                </a:solidFill>
              </a:rPr>
              <a:t>CLASSES AND OBJECTS</a:t>
            </a:r>
            <a:r>
              <a:rPr lang="en-US" sz="6600" b="1" dirty="0" smtClean="0">
                <a:solidFill>
                  <a:srgbClr val="FF0000"/>
                </a:solidFill>
              </a:rPr>
              <a:t>)</a:t>
            </a:r>
            <a:r>
              <a:rPr lang="en-US" sz="6600" b="1" dirty="0">
                <a:solidFill>
                  <a:srgbClr val="FF0000"/>
                </a:solidFill>
              </a:rPr>
              <a:t/>
            </a:r>
            <a:br>
              <a:rPr lang="en-US" sz="6600" b="1" dirty="0">
                <a:solidFill>
                  <a:srgbClr val="FF0000"/>
                </a:solidFill>
              </a:rPr>
            </a:br>
            <a:endParaRPr lang="en-US" sz="6600" b="1" dirty="0">
              <a:solidFill>
                <a:srgbClr val="FF0000"/>
              </a:solidFill>
            </a:endParaRPr>
          </a:p>
        </p:txBody>
      </p:sp>
    </p:spTree>
    <p:extLst>
      <p:ext uri="{BB962C8B-B14F-4D97-AF65-F5344CB8AC3E}">
        <p14:creationId xmlns:p14="http://schemas.microsoft.com/office/powerpoint/2010/main" val="11052242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solidFill>
                  <a:srgbClr val="FF0000"/>
                </a:solidFill>
              </a:rPr>
              <a:t> if </a:t>
            </a:r>
            <a:r>
              <a:rPr lang="en-US" sz="3200" dirty="0" err="1" smtClean="0">
                <a:solidFill>
                  <a:srgbClr val="FF0000"/>
                </a:solidFill>
              </a:rPr>
              <a:t>s</a:t>
            </a:r>
            <a:r>
              <a:rPr lang="en-US" sz="3200" dirty="0" err="1" smtClean="0">
                <a:solidFill>
                  <a:srgbClr val="FF0000"/>
                </a:solidFill>
              </a:rPr>
              <a:t>truct</a:t>
            </a:r>
            <a:r>
              <a:rPr lang="en-US" sz="3200" dirty="0" smtClean="0">
                <a:solidFill>
                  <a:srgbClr val="FF0000"/>
                </a:solidFill>
              </a:rPr>
              <a:t>    then    why    class in C++</a:t>
            </a:r>
            <a:endParaRPr lang="en-US" sz="3200" dirty="0">
              <a:solidFill>
                <a:srgbClr val="FF0000"/>
              </a:solidFill>
            </a:endParaRPr>
          </a:p>
        </p:txBody>
      </p:sp>
      <p:sp>
        <p:nvSpPr>
          <p:cNvPr id="4" name="Content Placeholder 3"/>
          <p:cNvSpPr>
            <a:spLocks noGrp="1"/>
          </p:cNvSpPr>
          <p:nvPr>
            <p:ph idx="1"/>
          </p:nvPr>
        </p:nvSpPr>
        <p:spPr>
          <a:xfrm>
            <a:off x="93133" y="1825625"/>
            <a:ext cx="11997267" cy="4351338"/>
          </a:xfrm>
        </p:spPr>
        <p:txBody>
          <a:bodyPr/>
          <a:lstStyle/>
          <a:p>
            <a:r>
              <a:rPr lang="en-US" dirty="0" smtClean="0"/>
              <a:t>There </a:t>
            </a:r>
            <a:r>
              <a:rPr lang="en-US" dirty="0"/>
              <a:t>is no fundamental reason not to increase the capabilities of a structure. </a:t>
            </a:r>
            <a:endParaRPr lang="en-US" dirty="0" smtClean="0"/>
          </a:p>
          <a:p>
            <a:r>
              <a:rPr lang="en-US" dirty="0" smtClean="0"/>
              <a:t>In </a:t>
            </a:r>
            <a:r>
              <a:rPr lang="en-US" dirty="0"/>
              <a:t>C, structures already provide a means of grouping data. </a:t>
            </a:r>
            <a:endParaRPr lang="en-US" dirty="0" smtClean="0"/>
          </a:p>
          <a:p>
            <a:r>
              <a:rPr lang="en-US" dirty="0" smtClean="0"/>
              <a:t>Therefore</a:t>
            </a:r>
            <a:r>
              <a:rPr lang="en-US" dirty="0"/>
              <a:t>, it is a small step to allow them to include member functions. </a:t>
            </a:r>
            <a:endParaRPr lang="en-US" dirty="0" smtClean="0"/>
          </a:p>
          <a:p>
            <a:r>
              <a:rPr lang="en-US" dirty="0" smtClean="0"/>
              <a:t>Second</a:t>
            </a:r>
            <a:r>
              <a:rPr lang="en-US" dirty="0"/>
              <a:t>, because structures and classes are related, it may be easier to port existing C programs to C++. </a:t>
            </a:r>
            <a:endParaRPr lang="en-US" dirty="0" smtClean="0"/>
          </a:p>
          <a:p>
            <a:r>
              <a:rPr lang="en-US" dirty="0" smtClean="0"/>
              <a:t>Finally</a:t>
            </a:r>
            <a:r>
              <a:rPr lang="en-US" dirty="0"/>
              <a:t>, although </a:t>
            </a:r>
            <a:r>
              <a:rPr lang="en-US" dirty="0" err="1"/>
              <a:t>struct</a:t>
            </a:r>
            <a:r>
              <a:rPr lang="en-US" dirty="0"/>
              <a:t> and class are virtually equivalent today, providing two different keywords allows the definition of a class to be free to evolve. </a:t>
            </a:r>
            <a:endParaRPr lang="en-US" dirty="0" smtClean="0"/>
          </a:p>
          <a:p>
            <a:r>
              <a:rPr lang="en-US" dirty="0" smtClean="0"/>
              <a:t>In </a:t>
            </a:r>
            <a:r>
              <a:rPr lang="en-US" dirty="0"/>
              <a:t>order for C++ to remain compatible with C, the definition of </a:t>
            </a:r>
            <a:r>
              <a:rPr lang="en-US" dirty="0" err="1"/>
              <a:t>struct</a:t>
            </a:r>
            <a:r>
              <a:rPr lang="en-US" dirty="0"/>
              <a:t> must always be tied to its C definition</a:t>
            </a:r>
            <a:endParaRPr lang="en-US" dirty="0">
              <a:solidFill>
                <a:srgbClr val="002060"/>
              </a:solidFill>
            </a:endParaRPr>
          </a:p>
        </p:txBody>
      </p:sp>
    </p:spTree>
    <p:extLst>
      <p:ext uri="{BB962C8B-B14F-4D97-AF65-F5344CB8AC3E}">
        <p14:creationId xmlns:p14="http://schemas.microsoft.com/office/powerpoint/2010/main" val="3674255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err="1" smtClean="0">
                <a:solidFill>
                  <a:srgbClr val="FF0000"/>
                </a:solidFill>
              </a:rPr>
              <a:t>Cont</a:t>
            </a:r>
            <a:r>
              <a:rPr lang="en-US" sz="3200" dirty="0" smtClean="0">
                <a:solidFill>
                  <a:srgbClr val="FF0000"/>
                </a:solidFill>
              </a:rPr>
              <a:t>…</a:t>
            </a:r>
            <a:endParaRPr lang="en-US" sz="3200" dirty="0">
              <a:solidFill>
                <a:srgbClr val="FF0000"/>
              </a:solidFill>
            </a:endParaRPr>
          </a:p>
        </p:txBody>
      </p:sp>
      <p:sp>
        <p:nvSpPr>
          <p:cNvPr id="4" name="Content Placeholder 3"/>
          <p:cNvSpPr>
            <a:spLocks noGrp="1"/>
          </p:cNvSpPr>
          <p:nvPr>
            <p:ph idx="1"/>
          </p:nvPr>
        </p:nvSpPr>
        <p:spPr>
          <a:xfrm>
            <a:off x="-1" y="1825625"/>
            <a:ext cx="12107333" cy="4351338"/>
          </a:xfrm>
        </p:spPr>
        <p:txBody>
          <a:bodyPr/>
          <a:lstStyle/>
          <a:p>
            <a:r>
              <a:rPr lang="en-US" dirty="0" smtClean="0"/>
              <a:t>It </a:t>
            </a:r>
            <a:r>
              <a:rPr lang="en-US" dirty="0"/>
              <a:t>is best to use a class when you want a class, and a </a:t>
            </a:r>
            <a:r>
              <a:rPr lang="en-US" dirty="0" err="1"/>
              <a:t>struct</a:t>
            </a:r>
            <a:r>
              <a:rPr lang="en-US" dirty="0"/>
              <a:t> when you want a C-like structure. </a:t>
            </a:r>
            <a:r>
              <a:rPr lang="en-US" dirty="0" smtClean="0"/>
              <a:t> </a:t>
            </a:r>
          </a:p>
          <a:p>
            <a:endParaRPr lang="en-US" dirty="0"/>
          </a:p>
          <a:p>
            <a:r>
              <a:rPr lang="en-US" dirty="0" smtClean="0"/>
              <a:t>Sometimes </a:t>
            </a:r>
            <a:r>
              <a:rPr lang="en-US" dirty="0"/>
              <a:t>the acronym POD is used to describe a C-style structure—one that does not contain member functions, constructors, or destructors. It stands for Plain Old Data.</a:t>
            </a:r>
            <a:endParaRPr lang="en-US" dirty="0">
              <a:solidFill>
                <a:srgbClr val="002060"/>
              </a:solidFill>
            </a:endParaRPr>
          </a:p>
        </p:txBody>
      </p:sp>
    </p:spTree>
    <p:extLst>
      <p:ext uri="{BB962C8B-B14F-4D97-AF65-F5344CB8AC3E}">
        <p14:creationId xmlns:p14="http://schemas.microsoft.com/office/powerpoint/2010/main" val="26389044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solidFill>
                  <a:srgbClr val="FF0000"/>
                </a:solidFill>
              </a:rPr>
              <a:t>UNIONS AND CLASSES </a:t>
            </a:r>
            <a:endParaRPr lang="en-US" sz="4000" dirty="0">
              <a:solidFill>
                <a:srgbClr val="FF0000"/>
              </a:solidFill>
            </a:endParaRPr>
          </a:p>
        </p:txBody>
      </p:sp>
      <p:sp>
        <p:nvSpPr>
          <p:cNvPr id="4" name="Content Placeholder 3"/>
          <p:cNvSpPr>
            <a:spLocks noGrp="1"/>
          </p:cNvSpPr>
          <p:nvPr>
            <p:ph idx="1"/>
          </p:nvPr>
        </p:nvSpPr>
        <p:spPr>
          <a:xfrm>
            <a:off x="1" y="1825625"/>
            <a:ext cx="12098866" cy="4744508"/>
          </a:xfrm>
        </p:spPr>
        <p:txBody>
          <a:bodyPr>
            <a:normAutofit fontScale="92500"/>
          </a:bodyPr>
          <a:lstStyle/>
          <a:p>
            <a:r>
              <a:rPr lang="en-US" dirty="0"/>
              <a:t>union may also be used to define a </a:t>
            </a:r>
            <a:r>
              <a:rPr lang="en-US" dirty="0" smtClean="0"/>
              <a:t>class.</a:t>
            </a:r>
          </a:p>
          <a:p>
            <a:r>
              <a:rPr lang="en-US" dirty="0"/>
              <a:t>In C++, unions may contain both member functions and variables. </a:t>
            </a:r>
            <a:endParaRPr lang="en-US" dirty="0" smtClean="0"/>
          </a:p>
          <a:p>
            <a:r>
              <a:rPr lang="en-US" dirty="0" smtClean="0"/>
              <a:t>They </a:t>
            </a:r>
            <a:r>
              <a:rPr lang="en-US" dirty="0"/>
              <a:t>may also include constructors and destructors. </a:t>
            </a:r>
            <a:endParaRPr lang="en-US" dirty="0" smtClean="0"/>
          </a:p>
          <a:p>
            <a:r>
              <a:rPr lang="en-US" dirty="0" smtClean="0"/>
              <a:t>A </a:t>
            </a:r>
            <a:r>
              <a:rPr lang="en-US" dirty="0"/>
              <a:t>union in C++ retains all of its C-like features, the most important being that all data elements share the same location in memory. </a:t>
            </a:r>
            <a:endParaRPr lang="en-US" dirty="0" smtClean="0"/>
          </a:p>
          <a:p>
            <a:r>
              <a:rPr lang="en-US" dirty="0" smtClean="0"/>
              <a:t>Like </a:t>
            </a:r>
            <a:r>
              <a:rPr lang="en-US" dirty="0"/>
              <a:t>the structure, union members are public by default and are fully compatible with </a:t>
            </a:r>
            <a:r>
              <a:rPr lang="en-US" dirty="0" smtClean="0"/>
              <a:t>C</a:t>
            </a:r>
          </a:p>
          <a:p>
            <a:endParaRPr lang="en-US" dirty="0" smtClean="0">
              <a:solidFill>
                <a:srgbClr val="002060"/>
              </a:solidFill>
            </a:endParaRPr>
          </a:p>
          <a:p>
            <a:r>
              <a:rPr lang="en-US" dirty="0" smtClean="0">
                <a:solidFill>
                  <a:srgbClr val="002060"/>
                </a:solidFill>
              </a:rPr>
              <a:t>NOTE:</a:t>
            </a:r>
          </a:p>
          <a:p>
            <a:pPr marL="0" indent="0">
              <a:buNone/>
            </a:pPr>
            <a:r>
              <a:rPr lang="en-US" dirty="0">
                <a:solidFill>
                  <a:srgbClr val="002060"/>
                </a:solidFill>
              </a:rPr>
              <a:t> </a:t>
            </a:r>
            <a:r>
              <a:rPr lang="en-US" dirty="0" smtClean="0">
                <a:solidFill>
                  <a:srgbClr val="002060"/>
                </a:solidFill>
              </a:rPr>
              <a:t>          </a:t>
            </a:r>
            <a:r>
              <a:rPr lang="en-US" dirty="0" smtClean="0"/>
              <a:t>Like </a:t>
            </a:r>
            <a:r>
              <a:rPr lang="en-US" dirty="0"/>
              <a:t>a structure, a union declaration in C++ defines a special type of class. </a:t>
            </a:r>
            <a:endParaRPr lang="en-US" dirty="0" smtClean="0"/>
          </a:p>
          <a:p>
            <a:pPr marL="0" indent="0">
              <a:buNone/>
            </a:pPr>
            <a:r>
              <a:rPr lang="en-US" dirty="0"/>
              <a:t>	</a:t>
            </a:r>
            <a:r>
              <a:rPr lang="en-US" dirty="0" smtClean="0"/>
              <a:t>This means </a:t>
            </a:r>
            <a:r>
              <a:rPr lang="en-US" dirty="0"/>
              <a:t>that the principle of encapsulation is preserved</a:t>
            </a:r>
            <a:endParaRPr lang="en-US" dirty="0">
              <a:solidFill>
                <a:srgbClr val="002060"/>
              </a:solidFill>
            </a:endParaRPr>
          </a:p>
        </p:txBody>
      </p:sp>
    </p:spTree>
    <p:extLst>
      <p:ext uri="{BB962C8B-B14F-4D97-AF65-F5344CB8AC3E}">
        <p14:creationId xmlns:p14="http://schemas.microsoft.com/office/powerpoint/2010/main" val="688321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1000"/>
                                        <p:tgtEl>
                                          <p:spTgt spid="4">
                                            <p:txEl>
                                              <p:pRg st="7" end="7"/>
                                            </p:txEl>
                                          </p:spTgt>
                                        </p:tgtEl>
                                      </p:cBhvr>
                                    </p:animEffect>
                                    <p:anim calcmode="lin" valueType="num">
                                      <p:cBhvr>
                                        <p:cTn id="5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Effect transition="in" filter="fade">
                                      <p:cBhvr>
                                        <p:cTn id="56" dur="1000"/>
                                        <p:tgtEl>
                                          <p:spTgt spid="4">
                                            <p:txEl>
                                              <p:pRg st="8" end="8"/>
                                            </p:txEl>
                                          </p:spTgt>
                                        </p:tgtEl>
                                      </p:cBhvr>
                                    </p:animEffect>
                                    <p:anim calcmode="lin" valueType="num">
                                      <p:cBhvr>
                                        <p:cTn id="5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430742"/>
          </a:xfrm>
        </p:spPr>
        <p:txBody>
          <a:bodyPr>
            <a:normAutofit fontScale="90000"/>
          </a:bodyPr>
          <a:lstStyle/>
          <a:p>
            <a:r>
              <a:rPr lang="en-US" sz="3200" dirty="0" smtClean="0">
                <a:solidFill>
                  <a:srgbClr val="FF0000"/>
                </a:solidFill>
              </a:rPr>
              <a:t>RESTRICTIONS TO UNION</a:t>
            </a:r>
            <a:endParaRPr lang="en-US" sz="3200" dirty="0">
              <a:solidFill>
                <a:srgbClr val="FF0000"/>
              </a:solidFill>
            </a:endParaRPr>
          </a:p>
        </p:txBody>
      </p:sp>
      <p:sp>
        <p:nvSpPr>
          <p:cNvPr id="4" name="Content Placeholder 3"/>
          <p:cNvSpPr>
            <a:spLocks noGrp="1"/>
          </p:cNvSpPr>
          <p:nvPr>
            <p:ph idx="1"/>
          </p:nvPr>
        </p:nvSpPr>
        <p:spPr>
          <a:xfrm>
            <a:off x="0" y="956734"/>
            <a:ext cx="12192000" cy="5901266"/>
          </a:xfrm>
        </p:spPr>
        <p:txBody>
          <a:bodyPr/>
          <a:lstStyle/>
          <a:p>
            <a:r>
              <a:rPr lang="en-US" dirty="0"/>
              <a:t>a union cannot inherit any other classes of any type. </a:t>
            </a:r>
            <a:endParaRPr lang="en-US" dirty="0" smtClean="0"/>
          </a:p>
          <a:p>
            <a:r>
              <a:rPr lang="en-US" dirty="0" smtClean="0"/>
              <a:t>Further</a:t>
            </a:r>
            <a:r>
              <a:rPr lang="en-US" dirty="0"/>
              <a:t>, a union cannot be a base class. </a:t>
            </a:r>
            <a:endParaRPr lang="en-US" dirty="0" smtClean="0"/>
          </a:p>
          <a:p>
            <a:r>
              <a:rPr lang="en-US" dirty="0" smtClean="0"/>
              <a:t>A </a:t>
            </a:r>
            <a:r>
              <a:rPr lang="en-US" dirty="0"/>
              <a:t>union cannot have virtual member functions. </a:t>
            </a:r>
            <a:r>
              <a:rPr lang="en-US" dirty="0" smtClean="0"/>
              <a:t> </a:t>
            </a:r>
          </a:p>
          <a:p>
            <a:r>
              <a:rPr lang="en-US" dirty="0" smtClean="0"/>
              <a:t>No </a:t>
            </a:r>
            <a:r>
              <a:rPr lang="en-US" dirty="0"/>
              <a:t>static variables can be members of a union. </a:t>
            </a:r>
            <a:endParaRPr lang="en-US" dirty="0" smtClean="0"/>
          </a:p>
          <a:p>
            <a:r>
              <a:rPr lang="en-US" dirty="0" smtClean="0"/>
              <a:t>A </a:t>
            </a:r>
            <a:r>
              <a:rPr lang="en-US" dirty="0"/>
              <a:t>reference member cannot be used. </a:t>
            </a:r>
            <a:endParaRPr lang="en-US" dirty="0" smtClean="0"/>
          </a:p>
          <a:p>
            <a:r>
              <a:rPr lang="en-US" dirty="0" smtClean="0"/>
              <a:t>A </a:t>
            </a:r>
            <a:r>
              <a:rPr lang="en-US" dirty="0"/>
              <a:t>union cannot have as a member any object that overloads the = operator. </a:t>
            </a:r>
            <a:endParaRPr lang="en-US" dirty="0" smtClean="0"/>
          </a:p>
          <a:p>
            <a:r>
              <a:rPr lang="en-US" dirty="0" smtClean="0"/>
              <a:t>Finally</a:t>
            </a:r>
            <a:r>
              <a:rPr lang="en-US" dirty="0"/>
              <a:t>, no object can be a member of a union if the object has an explicit constructor or destructor function. </a:t>
            </a:r>
            <a:endParaRPr lang="en-US" dirty="0" smtClean="0"/>
          </a:p>
          <a:p>
            <a:r>
              <a:rPr lang="en-US" dirty="0" smtClean="0"/>
              <a:t>As </a:t>
            </a:r>
            <a:r>
              <a:rPr lang="en-US" dirty="0"/>
              <a:t>with </a:t>
            </a:r>
            <a:r>
              <a:rPr lang="en-US" dirty="0" err="1"/>
              <a:t>struct</a:t>
            </a:r>
            <a:r>
              <a:rPr lang="en-US" dirty="0"/>
              <a:t>, the term POD is also commonly applied to unions that do not contain member functions, constructors, or destructors.</a:t>
            </a:r>
            <a:endParaRPr lang="en-US" dirty="0">
              <a:solidFill>
                <a:srgbClr val="002060"/>
              </a:solidFill>
            </a:endParaRPr>
          </a:p>
        </p:txBody>
      </p:sp>
    </p:spTree>
    <p:extLst>
      <p:ext uri="{BB962C8B-B14F-4D97-AF65-F5344CB8AC3E}">
        <p14:creationId xmlns:p14="http://schemas.microsoft.com/office/powerpoint/2010/main" val="2374128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solidFill>
                  <a:srgbClr val="FF0000"/>
                </a:solidFill>
              </a:rPr>
              <a:t>Anonymous Unions</a:t>
            </a:r>
            <a:endParaRPr lang="en-US" sz="3200" dirty="0">
              <a:solidFill>
                <a:srgbClr val="FF0000"/>
              </a:solidFill>
            </a:endParaRPr>
          </a:p>
        </p:txBody>
      </p:sp>
      <p:sp>
        <p:nvSpPr>
          <p:cNvPr id="4" name="Content Placeholder 3"/>
          <p:cNvSpPr>
            <a:spLocks noGrp="1"/>
          </p:cNvSpPr>
          <p:nvPr>
            <p:ph idx="1"/>
          </p:nvPr>
        </p:nvSpPr>
        <p:spPr>
          <a:xfrm>
            <a:off x="59267" y="1825624"/>
            <a:ext cx="12031133" cy="5032375"/>
          </a:xfrm>
        </p:spPr>
        <p:txBody>
          <a:bodyPr/>
          <a:lstStyle/>
          <a:p>
            <a:r>
              <a:rPr lang="en-US" dirty="0"/>
              <a:t>An anonymous union does not include a type name, and no objects of the union can be </a:t>
            </a:r>
            <a:r>
              <a:rPr lang="en-US" dirty="0" smtClean="0"/>
              <a:t>declared.</a:t>
            </a:r>
          </a:p>
          <a:p>
            <a:endParaRPr lang="en-US" dirty="0" smtClean="0"/>
          </a:p>
          <a:p>
            <a:r>
              <a:rPr lang="en-US" dirty="0" smtClean="0"/>
              <a:t>An </a:t>
            </a:r>
            <a:r>
              <a:rPr lang="en-US" dirty="0"/>
              <a:t>anonymous union tells the compiler that its member variables are to share the same location. </a:t>
            </a:r>
            <a:endParaRPr lang="en-US" dirty="0" smtClean="0"/>
          </a:p>
          <a:p>
            <a:endParaRPr lang="en-US" dirty="0" smtClean="0"/>
          </a:p>
          <a:p>
            <a:r>
              <a:rPr lang="en-US" dirty="0" smtClean="0"/>
              <a:t>However</a:t>
            </a:r>
            <a:r>
              <a:rPr lang="en-US" dirty="0"/>
              <a:t>, the variables themselves are referred to directly, without the normal dot operator syntax</a:t>
            </a:r>
            <a:endParaRPr lang="en-US" dirty="0">
              <a:solidFill>
                <a:srgbClr val="002060"/>
              </a:solidFill>
            </a:endParaRPr>
          </a:p>
        </p:txBody>
      </p:sp>
    </p:spTree>
    <p:extLst>
      <p:ext uri="{BB962C8B-B14F-4D97-AF65-F5344CB8AC3E}">
        <p14:creationId xmlns:p14="http://schemas.microsoft.com/office/powerpoint/2010/main" val="1869475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0515600" cy="600075"/>
          </a:xfrm>
        </p:spPr>
        <p:txBody>
          <a:bodyPr>
            <a:normAutofit/>
          </a:bodyPr>
          <a:lstStyle/>
          <a:p>
            <a:r>
              <a:rPr lang="en-US" sz="3200" dirty="0" err="1" smtClean="0">
                <a:solidFill>
                  <a:srgbClr val="FF0000"/>
                </a:solidFill>
              </a:rPr>
              <a:t>Cont</a:t>
            </a:r>
            <a:r>
              <a:rPr lang="en-US" sz="3200" dirty="0" smtClean="0">
                <a:solidFill>
                  <a:srgbClr val="FF0000"/>
                </a:solidFill>
              </a:rPr>
              <a:t>…</a:t>
            </a:r>
            <a:endParaRPr lang="en-US" sz="3200" dirty="0">
              <a:solidFill>
                <a:srgbClr val="FF0000"/>
              </a:solidFill>
            </a:endParaRPr>
          </a:p>
        </p:txBody>
      </p:sp>
      <p:sp>
        <p:nvSpPr>
          <p:cNvPr id="4" name="Content Placeholder 3"/>
          <p:cNvSpPr>
            <a:spLocks noGrp="1"/>
          </p:cNvSpPr>
          <p:nvPr>
            <p:ph idx="1"/>
          </p:nvPr>
        </p:nvSpPr>
        <p:spPr>
          <a:xfrm>
            <a:off x="0" y="600074"/>
            <a:ext cx="12192000" cy="5876925"/>
          </a:xfrm>
        </p:spPr>
        <p:txBody>
          <a:bodyPr/>
          <a:lstStyle/>
          <a:p>
            <a:r>
              <a:rPr lang="en-US" dirty="0" smtClean="0"/>
              <a:t>They </a:t>
            </a:r>
            <a:r>
              <a:rPr lang="en-US" dirty="0"/>
              <a:t>are at the same scope level as any other local variable within the same block. </a:t>
            </a:r>
            <a:endParaRPr lang="en-US" dirty="0" smtClean="0"/>
          </a:p>
          <a:p>
            <a:endParaRPr lang="en-US" dirty="0" smtClean="0"/>
          </a:p>
          <a:p>
            <a:r>
              <a:rPr lang="en-US" dirty="0" smtClean="0"/>
              <a:t>This </a:t>
            </a:r>
            <a:r>
              <a:rPr lang="en-US" dirty="0"/>
              <a:t>implies that the names of the members of an anonymous union must not conflict with other identifiers known within the same scope</a:t>
            </a:r>
            <a:r>
              <a:rPr lang="en-US" dirty="0" smtClean="0"/>
              <a:t>.</a:t>
            </a:r>
          </a:p>
          <a:p>
            <a:endParaRPr lang="en-US" dirty="0" smtClean="0">
              <a:solidFill>
                <a:srgbClr val="002060"/>
              </a:solidFill>
            </a:endParaRPr>
          </a:p>
          <a:p>
            <a:r>
              <a:rPr lang="en-US" dirty="0" smtClean="0">
                <a:solidFill>
                  <a:srgbClr val="002060"/>
                </a:solidFill>
              </a:rPr>
              <a:t>RESTRICTIONS:</a:t>
            </a:r>
          </a:p>
          <a:p>
            <a:pPr marL="0" indent="0">
              <a:buNone/>
            </a:pPr>
            <a:r>
              <a:rPr lang="en-US" dirty="0">
                <a:solidFill>
                  <a:srgbClr val="002060"/>
                </a:solidFill>
              </a:rPr>
              <a:t>	</a:t>
            </a:r>
            <a:r>
              <a:rPr lang="en-US" dirty="0" smtClean="0"/>
              <a:t>The </a:t>
            </a:r>
            <a:r>
              <a:rPr lang="en-US" dirty="0"/>
              <a:t>only elements contained within an anonymous union must be data. </a:t>
            </a:r>
            <a:endParaRPr lang="en-US" dirty="0" smtClean="0"/>
          </a:p>
          <a:p>
            <a:pPr marL="0" indent="0">
              <a:buNone/>
            </a:pPr>
            <a:r>
              <a:rPr lang="en-US" dirty="0"/>
              <a:t>	</a:t>
            </a:r>
            <a:r>
              <a:rPr lang="en-US" dirty="0" smtClean="0"/>
              <a:t>No </a:t>
            </a:r>
            <a:r>
              <a:rPr lang="en-US" dirty="0"/>
              <a:t>member functions are allowed. </a:t>
            </a:r>
            <a:endParaRPr lang="en-US" dirty="0" smtClean="0"/>
          </a:p>
          <a:p>
            <a:pPr marL="0" indent="0">
              <a:buNone/>
            </a:pPr>
            <a:r>
              <a:rPr lang="en-US" dirty="0"/>
              <a:t>	</a:t>
            </a:r>
            <a:r>
              <a:rPr lang="en-US" dirty="0" smtClean="0"/>
              <a:t>Anonymous </a:t>
            </a:r>
            <a:r>
              <a:rPr lang="en-US" dirty="0"/>
              <a:t>unions cannot contain private or protected elements. </a:t>
            </a:r>
            <a:endParaRPr lang="en-US" dirty="0" smtClean="0"/>
          </a:p>
          <a:p>
            <a:pPr marL="0" indent="0">
              <a:buNone/>
            </a:pPr>
            <a:r>
              <a:rPr lang="en-US" dirty="0"/>
              <a:t>	</a:t>
            </a:r>
            <a:r>
              <a:rPr lang="en-US" dirty="0" smtClean="0"/>
              <a:t>Finally</a:t>
            </a:r>
            <a:r>
              <a:rPr lang="en-US" dirty="0"/>
              <a:t>, global anonymous unions must be specified as static</a:t>
            </a:r>
            <a:endParaRPr lang="en-US" dirty="0">
              <a:solidFill>
                <a:srgbClr val="002060"/>
              </a:solidFill>
            </a:endParaRPr>
          </a:p>
        </p:txBody>
      </p:sp>
    </p:spTree>
    <p:extLst>
      <p:ext uri="{BB962C8B-B14F-4D97-AF65-F5344CB8AC3E}">
        <p14:creationId xmlns:p14="http://schemas.microsoft.com/office/powerpoint/2010/main" val="3010927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0466" y="0"/>
            <a:ext cx="10515600" cy="752475"/>
          </a:xfrm>
        </p:spPr>
        <p:txBody>
          <a:bodyPr>
            <a:normAutofit/>
          </a:bodyPr>
          <a:lstStyle/>
          <a:p>
            <a:pPr algn="ctr"/>
            <a:r>
              <a:rPr lang="en-US" sz="3200" dirty="0" smtClean="0">
                <a:solidFill>
                  <a:srgbClr val="FF0000"/>
                </a:solidFill>
              </a:rPr>
              <a:t>FRIEND FUNCTIONS</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normAutofit lnSpcReduction="10000"/>
          </a:bodyPr>
          <a:lstStyle/>
          <a:p>
            <a:r>
              <a:rPr lang="en-US" dirty="0"/>
              <a:t>It is </a:t>
            </a:r>
            <a:r>
              <a:rPr lang="en-US" dirty="0" smtClean="0"/>
              <a:t>used </a:t>
            </a:r>
            <a:r>
              <a:rPr lang="en-US" dirty="0"/>
              <a:t>to grant a nonmember function access to the private members of a class by using a friend. </a:t>
            </a:r>
            <a:endParaRPr lang="en-US" dirty="0" smtClean="0"/>
          </a:p>
          <a:p>
            <a:endParaRPr lang="en-US" dirty="0" smtClean="0"/>
          </a:p>
          <a:p>
            <a:r>
              <a:rPr lang="en-US" dirty="0" smtClean="0"/>
              <a:t>A </a:t>
            </a:r>
            <a:r>
              <a:rPr lang="en-US" dirty="0"/>
              <a:t>friend function has access to all private and protected members </a:t>
            </a:r>
            <a:r>
              <a:rPr lang="en-US" dirty="0" smtClean="0"/>
              <a:t>of </a:t>
            </a:r>
            <a:r>
              <a:rPr lang="en-US" dirty="0"/>
              <a:t>the class for which it is a friend. </a:t>
            </a:r>
            <a:endParaRPr lang="en-US" dirty="0" smtClean="0"/>
          </a:p>
          <a:p>
            <a:endParaRPr lang="en-US" dirty="0" smtClean="0"/>
          </a:p>
          <a:p>
            <a:r>
              <a:rPr lang="en-US" dirty="0" smtClean="0"/>
              <a:t>To </a:t>
            </a:r>
            <a:r>
              <a:rPr lang="en-US" dirty="0"/>
              <a:t>declare a friend function, include its prototype within the class, preceding it with the keyword friend</a:t>
            </a:r>
            <a:r>
              <a:rPr lang="en-US" dirty="0" smtClean="0"/>
              <a:t>.</a:t>
            </a:r>
          </a:p>
          <a:p>
            <a:endParaRPr lang="en-US" dirty="0">
              <a:solidFill>
                <a:srgbClr val="002060"/>
              </a:solidFill>
            </a:endParaRPr>
          </a:p>
          <a:p>
            <a:r>
              <a:rPr lang="en-US" dirty="0" smtClean="0">
                <a:solidFill>
                  <a:srgbClr val="002060"/>
                </a:solidFill>
              </a:rPr>
              <a:t>NOTE:</a:t>
            </a:r>
          </a:p>
          <a:p>
            <a:pPr marL="0" indent="0">
              <a:buNone/>
            </a:pPr>
            <a:r>
              <a:rPr lang="en-US" dirty="0">
                <a:solidFill>
                  <a:srgbClr val="002060"/>
                </a:solidFill>
              </a:rPr>
              <a:t> </a:t>
            </a:r>
            <a:r>
              <a:rPr lang="en-US" dirty="0" smtClean="0">
                <a:solidFill>
                  <a:srgbClr val="002060"/>
                </a:solidFill>
              </a:rPr>
              <a:t> </a:t>
            </a:r>
            <a:r>
              <a:rPr lang="en-US" dirty="0" smtClean="0"/>
              <a:t>It  </a:t>
            </a:r>
            <a:r>
              <a:rPr lang="en-US" dirty="0"/>
              <a:t>has full access to its private members. </a:t>
            </a:r>
            <a:endParaRPr lang="en-US" dirty="0" smtClean="0"/>
          </a:p>
          <a:p>
            <a:pPr marL="0" indent="0">
              <a:buNone/>
            </a:pPr>
            <a:r>
              <a:rPr lang="en-US" dirty="0"/>
              <a:t> </a:t>
            </a:r>
            <a:r>
              <a:rPr lang="en-US" dirty="0" smtClean="0"/>
              <a:t> Also</a:t>
            </a:r>
            <a:r>
              <a:rPr lang="en-US" dirty="0"/>
              <a:t>, notice that sum( ) is called without the use of the dot operator. </a:t>
            </a:r>
            <a:endParaRPr lang="en-US" dirty="0" smtClean="0"/>
          </a:p>
          <a:p>
            <a:pPr marL="0" indent="0">
              <a:buNone/>
            </a:pPr>
            <a:r>
              <a:rPr lang="en-US" dirty="0"/>
              <a:t> </a:t>
            </a:r>
            <a:r>
              <a:rPr lang="en-US" dirty="0" smtClean="0"/>
              <a:t> Because </a:t>
            </a:r>
            <a:r>
              <a:rPr lang="en-US" dirty="0"/>
              <a:t>it is not a member function, it does not need to be </a:t>
            </a:r>
            <a:r>
              <a:rPr lang="en-US" dirty="0" smtClean="0"/>
              <a:t>qualified </a:t>
            </a:r>
            <a:r>
              <a:rPr lang="en-US" dirty="0"/>
              <a:t>with an </a:t>
            </a:r>
            <a:r>
              <a:rPr lang="en-US" dirty="0" smtClean="0"/>
              <a:t> 	object's </a:t>
            </a:r>
            <a:r>
              <a:rPr lang="en-US" dirty="0"/>
              <a:t>name.</a:t>
            </a:r>
            <a:endParaRPr lang="en-US" dirty="0">
              <a:solidFill>
                <a:srgbClr val="002060"/>
              </a:solidFill>
            </a:endParaRPr>
          </a:p>
        </p:txBody>
      </p:sp>
    </p:spTree>
    <p:extLst>
      <p:ext uri="{BB962C8B-B14F-4D97-AF65-F5344CB8AC3E}">
        <p14:creationId xmlns:p14="http://schemas.microsoft.com/office/powerpoint/2010/main" val="1905736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1000"/>
                                        <p:tgtEl>
                                          <p:spTgt spid="4">
                                            <p:txEl>
                                              <p:pRg st="7" end="7"/>
                                            </p:txEl>
                                          </p:spTgt>
                                        </p:tgtEl>
                                      </p:cBhvr>
                                    </p:animEffect>
                                    <p:anim calcmode="lin" valueType="num">
                                      <p:cBhvr>
                                        <p:cTn id="3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anim calcmode="lin" valueType="num">
                                      <p:cBhvr>
                                        <p:cTn id="4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fade">
                                      <p:cBhvr>
                                        <p:cTn id="49" dur="1000"/>
                                        <p:tgtEl>
                                          <p:spTgt spid="4">
                                            <p:txEl>
                                              <p:pRg st="9" end="9"/>
                                            </p:txEl>
                                          </p:spTgt>
                                        </p:tgtEl>
                                      </p:cBhvr>
                                    </p:animEffect>
                                    <p:anim calcmode="lin" valueType="num">
                                      <p:cBhvr>
                                        <p:cTn id="50"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6933"/>
            <a:ext cx="12192000" cy="752475"/>
          </a:xfrm>
        </p:spPr>
        <p:txBody>
          <a:bodyPr>
            <a:normAutofit/>
          </a:bodyPr>
          <a:lstStyle/>
          <a:p>
            <a:pPr algn="ctr"/>
            <a:r>
              <a:rPr lang="en-US" sz="3200" dirty="0" smtClean="0">
                <a:solidFill>
                  <a:srgbClr val="FF0000"/>
                </a:solidFill>
              </a:rPr>
              <a:t>USAGE OF FRIEND FUNCTIONS</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normAutofit fontScale="92500" lnSpcReduction="20000"/>
          </a:bodyPr>
          <a:lstStyle/>
          <a:p>
            <a:r>
              <a:rPr lang="en-US" dirty="0" smtClean="0"/>
              <a:t>friends </a:t>
            </a:r>
            <a:r>
              <a:rPr lang="en-US" dirty="0"/>
              <a:t>can be useful when </a:t>
            </a:r>
            <a:r>
              <a:rPr lang="en-US" dirty="0" smtClean="0"/>
              <a:t>we </a:t>
            </a:r>
            <a:r>
              <a:rPr lang="en-US" dirty="0"/>
              <a:t>are overloading certain types of operators </a:t>
            </a:r>
            <a:r>
              <a:rPr lang="en-US" dirty="0" smtClean="0"/>
              <a:t>. </a:t>
            </a:r>
            <a:endParaRPr lang="en-US" dirty="0"/>
          </a:p>
          <a:p>
            <a:endParaRPr lang="en-US" dirty="0" smtClean="0"/>
          </a:p>
          <a:p>
            <a:r>
              <a:rPr lang="en-US" dirty="0" smtClean="0"/>
              <a:t>friend </a:t>
            </a:r>
            <a:r>
              <a:rPr lang="en-US" dirty="0"/>
              <a:t>functions make the creation of some types of I/O functions easier </a:t>
            </a:r>
            <a:r>
              <a:rPr lang="en-US" dirty="0" smtClean="0"/>
              <a:t>. </a:t>
            </a:r>
          </a:p>
          <a:p>
            <a:endParaRPr lang="en-US" dirty="0" smtClean="0"/>
          </a:p>
          <a:p>
            <a:r>
              <a:rPr lang="en-US" dirty="0" smtClean="0"/>
              <a:t>In </a:t>
            </a:r>
            <a:r>
              <a:rPr lang="en-US" dirty="0"/>
              <a:t>some cases, two or more classes may contain members that are interrelated relative to other parts of your program</a:t>
            </a:r>
            <a:r>
              <a:rPr lang="en-US" dirty="0" smtClean="0"/>
              <a:t>.</a:t>
            </a:r>
          </a:p>
          <a:p>
            <a:endParaRPr lang="en-US" dirty="0">
              <a:solidFill>
                <a:srgbClr val="002060"/>
              </a:solidFill>
            </a:endParaRPr>
          </a:p>
          <a:p>
            <a:r>
              <a:rPr lang="en-US" dirty="0" smtClean="0">
                <a:solidFill>
                  <a:srgbClr val="002060"/>
                </a:solidFill>
              </a:rPr>
              <a:t>NOTE:</a:t>
            </a:r>
          </a:p>
          <a:p>
            <a:pPr marL="0" indent="0">
              <a:buNone/>
            </a:pPr>
            <a:r>
              <a:rPr lang="en-US" dirty="0">
                <a:solidFill>
                  <a:srgbClr val="002060"/>
                </a:solidFill>
              </a:rPr>
              <a:t> </a:t>
            </a:r>
            <a:r>
              <a:rPr lang="en-US" dirty="0" smtClean="0">
                <a:solidFill>
                  <a:srgbClr val="002060"/>
                </a:solidFill>
              </a:rPr>
              <a:t>           </a:t>
            </a:r>
            <a:r>
              <a:rPr lang="en-US" dirty="0" smtClean="0"/>
              <a:t>Although we </a:t>
            </a:r>
            <a:r>
              <a:rPr lang="en-US" dirty="0"/>
              <a:t>can create member functions in each class that return a value </a:t>
            </a:r>
            <a:r>
              <a:rPr lang="en-US" dirty="0" smtClean="0"/>
              <a:t>  	indicating </a:t>
            </a:r>
            <a:r>
              <a:rPr lang="en-US" dirty="0"/>
              <a:t>whether a message is active, this means additional overhead </a:t>
            </a:r>
            <a:r>
              <a:rPr lang="en-US" dirty="0" smtClean="0"/>
              <a:t>	when </a:t>
            </a:r>
            <a:r>
              <a:rPr lang="en-US" dirty="0"/>
              <a:t>the condition is </a:t>
            </a:r>
            <a:r>
              <a:rPr lang="en-US" dirty="0" smtClean="0"/>
              <a:t>checked</a:t>
            </a:r>
          </a:p>
          <a:p>
            <a:pPr marL="0" indent="0">
              <a:buNone/>
            </a:pPr>
            <a:endParaRPr lang="en-US" dirty="0">
              <a:solidFill>
                <a:srgbClr val="002060"/>
              </a:solidFill>
            </a:endParaRPr>
          </a:p>
          <a:p>
            <a:pPr marL="0" indent="0">
              <a:buNone/>
            </a:pPr>
            <a:r>
              <a:rPr lang="en-US" dirty="0" smtClean="0">
                <a:solidFill>
                  <a:srgbClr val="002060"/>
                </a:solidFill>
              </a:rPr>
              <a:t>	</a:t>
            </a:r>
            <a:r>
              <a:rPr lang="en-US" dirty="0"/>
              <a:t>A friend of one class may be a member of another</a:t>
            </a:r>
            <a:r>
              <a:rPr lang="en-US" dirty="0" smtClean="0"/>
              <a:t>.</a:t>
            </a:r>
          </a:p>
          <a:p>
            <a:pPr marL="0" indent="0">
              <a:buNone/>
            </a:pPr>
            <a:r>
              <a:rPr lang="en-US" dirty="0">
                <a:solidFill>
                  <a:srgbClr val="002060"/>
                </a:solidFill>
              </a:rPr>
              <a:t>[06c-friendFunction-usages-otherway</a:t>
            </a:r>
            <a:r>
              <a:rPr lang="en-US" dirty="0" smtClean="0">
                <a:solidFill>
                  <a:srgbClr val="002060"/>
                </a:solidFill>
              </a:rPr>
              <a:t>]:</a:t>
            </a:r>
            <a:r>
              <a:rPr lang="en-US" dirty="0"/>
              <a:t>Because idle( ) is a member of C1, it can access the status variable of objects of type C1 directly. Thus, only objects of type C2 need be passed to idle( ).</a:t>
            </a:r>
            <a:endParaRPr lang="en-US" dirty="0">
              <a:solidFill>
                <a:srgbClr val="002060"/>
              </a:solidFill>
            </a:endParaRPr>
          </a:p>
        </p:txBody>
      </p:sp>
    </p:spTree>
    <p:extLst>
      <p:ext uri="{BB962C8B-B14F-4D97-AF65-F5344CB8AC3E}">
        <p14:creationId xmlns:p14="http://schemas.microsoft.com/office/powerpoint/2010/main" val="919448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1000"/>
                                        <p:tgtEl>
                                          <p:spTgt spid="4">
                                            <p:txEl>
                                              <p:pRg st="7" end="7"/>
                                            </p:txEl>
                                          </p:spTgt>
                                        </p:tgtEl>
                                      </p:cBhvr>
                                    </p:animEffect>
                                    <p:anim calcmode="lin" valueType="num">
                                      <p:cBhvr>
                                        <p:cTn id="3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1000"/>
                                        <p:tgtEl>
                                          <p:spTgt spid="4">
                                            <p:txEl>
                                              <p:pRg st="9" end="9"/>
                                            </p:txEl>
                                          </p:spTgt>
                                        </p:tgtEl>
                                      </p:cBhvr>
                                    </p:animEffect>
                                    <p:anim calcmode="lin" valueType="num">
                                      <p:cBhvr>
                                        <p:cTn id="43"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fade">
                                      <p:cBhvr>
                                        <p:cTn id="49" dur="1000"/>
                                        <p:tgtEl>
                                          <p:spTgt spid="4">
                                            <p:txEl>
                                              <p:pRg st="10" end="10"/>
                                            </p:txEl>
                                          </p:spTgt>
                                        </p:tgtEl>
                                      </p:cBhvr>
                                    </p:animEffect>
                                    <p:anim calcmode="lin" valueType="num">
                                      <p:cBhvr>
                                        <p:cTn id="50"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smtClean="0">
                <a:solidFill>
                  <a:srgbClr val="FF0000"/>
                </a:solidFill>
              </a:rPr>
              <a:t>RESTRICTIONS  TO FRIEND FUNCTIONS</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lstStyle/>
          <a:p>
            <a:r>
              <a:rPr lang="en-US" dirty="0" smtClean="0"/>
              <a:t>A </a:t>
            </a:r>
            <a:r>
              <a:rPr lang="en-US" dirty="0"/>
              <a:t>derived class does not inherit friend functions. </a:t>
            </a:r>
            <a:endParaRPr lang="en-US" dirty="0" smtClean="0"/>
          </a:p>
          <a:p>
            <a:endParaRPr lang="en-US" dirty="0"/>
          </a:p>
          <a:p>
            <a:r>
              <a:rPr lang="en-US" dirty="0" smtClean="0"/>
              <a:t>friend </a:t>
            </a:r>
            <a:r>
              <a:rPr lang="en-US" dirty="0"/>
              <a:t>functions may not have a storage-class </a:t>
            </a:r>
            <a:r>
              <a:rPr lang="en-US" dirty="0" err="1"/>
              <a:t>specifier</a:t>
            </a:r>
            <a:r>
              <a:rPr lang="en-US" dirty="0"/>
              <a:t>. </a:t>
            </a:r>
            <a:r>
              <a:rPr lang="en-US" dirty="0" err="1" smtClean="0"/>
              <a:t>i.e</a:t>
            </a:r>
            <a:r>
              <a:rPr lang="en-US" dirty="0" smtClean="0"/>
              <a:t> they </a:t>
            </a:r>
            <a:r>
              <a:rPr lang="en-US" dirty="0"/>
              <a:t>may not be declared as static or extern.</a:t>
            </a:r>
            <a:endParaRPr lang="en-US" dirty="0">
              <a:solidFill>
                <a:srgbClr val="002060"/>
              </a:solidFill>
            </a:endParaRPr>
          </a:p>
        </p:txBody>
      </p:sp>
    </p:spTree>
    <p:extLst>
      <p:ext uri="{BB962C8B-B14F-4D97-AF65-F5344CB8AC3E}">
        <p14:creationId xmlns:p14="http://schemas.microsoft.com/office/powerpoint/2010/main" val="4253086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smtClean="0">
                <a:solidFill>
                  <a:srgbClr val="FF0000"/>
                </a:solidFill>
              </a:rPr>
              <a:t>FRIEND CLASSES</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lstStyle/>
          <a:p>
            <a:r>
              <a:rPr lang="en-US" dirty="0"/>
              <a:t>It is possible for one class to be a friend of another class. </a:t>
            </a:r>
            <a:endParaRPr lang="en-US" dirty="0" smtClean="0"/>
          </a:p>
          <a:p>
            <a:endParaRPr lang="en-US" dirty="0"/>
          </a:p>
          <a:p>
            <a:r>
              <a:rPr lang="en-US" dirty="0" smtClean="0"/>
              <a:t>So </a:t>
            </a:r>
            <a:r>
              <a:rPr lang="en-US" dirty="0"/>
              <a:t>the friend class and all of its member functions have access to the private members defined within the other class. </a:t>
            </a:r>
            <a:endParaRPr lang="en-US" dirty="0" smtClean="0"/>
          </a:p>
          <a:p>
            <a:endParaRPr lang="en-US" dirty="0">
              <a:solidFill>
                <a:srgbClr val="002060"/>
              </a:solidFill>
            </a:endParaRPr>
          </a:p>
          <a:p>
            <a:r>
              <a:rPr lang="en-US" dirty="0" smtClean="0">
                <a:solidFill>
                  <a:srgbClr val="002060"/>
                </a:solidFill>
              </a:rPr>
              <a:t>NOTE:</a:t>
            </a:r>
          </a:p>
          <a:p>
            <a:pPr marL="0" indent="0">
              <a:buNone/>
            </a:pPr>
            <a:r>
              <a:rPr lang="en-US" dirty="0">
                <a:solidFill>
                  <a:srgbClr val="002060"/>
                </a:solidFill>
              </a:rPr>
              <a:t> </a:t>
            </a:r>
            <a:r>
              <a:rPr lang="en-US" dirty="0" smtClean="0">
                <a:solidFill>
                  <a:srgbClr val="002060"/>
                </a:solidFill>
              </a:rPr>
              <a:t>  </a:t>
            </a:r>
            <a:r>
              <a:rPr lang="en-US" dirty="0" smtClean="0"/>
              <a:t>When </a:t>
            </a:r>
            <a:r>
              <a:rPr lang="en-US" dirty="0"/>
              <a:t>one class is a friend of another, it only has access to names defined within </a:t>
            </a:r>
            <a:r>
              <a:rPr lang="en-US" dirty="0" smtClean="0"/>
              <a:t>	the </a:t>
            </a:r>
            <a:r>
              <a:rPr lang="en-US" dirty="0"/>
              <a:t>other class. </a:t>
            </a:r>
            <a:endParaRPr lang="en-US" dirty="0" smtClean="0"/>
          </a:p>
          <a:p>
            <a:pPr marL="0" indent="0">
              <a:buNone/>
            </a:pPr>
            <a:r>
              <a:rPr lang="en-US" dirty="0"/>
              <a:t> </a:t>
            </a:r>
            <a:r>
              <a:rPr lang="en-US" dirty="0" smtClean="0"/>
              <a:t>  It </a:t>
            </a:r>
            <a:r>
              <a:rPr lang="en-US" dirty="0"/>
              <a:t>does not inherit the other class. </a:t>
            </a:r>
            <a:endParaRPr lang="en-US" dirty="0" smtClean="0"/>
          </a:p>
          <a:p>
            <a:pPr marL="0" indent="0">
              <a:buNone/>
            </a:pPr>
            <a:r>
              <a:rPr lang="en-US" dirty="0"/>
              <a:t> </a:t>
            </a:r>
            <a:r>
              <a:rPr lang="en-US" dirty="0" smtClean="0"/>
              <a:t> Specifically</a:t>
            </a:r>
            <a:r>
              <a:rPr lang="en-US" dirty="0"/>
              <a:t>, the members of the first class do not become members of the friend </a:t>
            </a:r>
            <a:r>
              <a:rPr lang="en-US" dirty="0" smtClean="0"/>
              <a:t>	class.</a:t>
            </a:r>
          </a:p>
          <a:p>
            <a:pPr marL="0" indent="0">
              <a:buNone/>
            </a:pPr>
            <a:r>
              <a:rPr lang="en-US" dirty="0">
                <a:solidFill>
                  <a:srgbClr val="002060"/>
                </a:solidFill>
              </a:rPr>
              <a:t> </a:t>
            </a:r>
            <a:r>
              <a:rPr lang="en-US" dirty="0" smtClean="0">
                <a:solidFill>
                  <a:srgbClr val="002060"/>
                </a:solidFill>
              </a:rPr>
              <a:t> So it is rarely used.</a:t>
            </a:r>
            <a:endParaRPr lang="en-US" dirty="0">
              <a:solidFill>
                <a:srgbClr val="002060"/>
              </a:solidFill>
            </a:endParaRPr>
          </a:p>
        </p:txBody>
      </p:sp>
    </p:spTree>
    <p:extLst>
      <p:ext uri="{BB962C8B-B14F-4D97-AF65-F5344CB8AC3E}">
        <p14:creationId xmlns:p14="http://schemas.microsoft.com/office/powerpoint/2010/main" val="9892218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Arial Black" panose="020B0A04020102020204" pitchFamily="34" charset="0"/>
              </a:rPr>
              <a:t>ALL AT ONE GLANCE</a:t>
            </a:r>
            <a:endParaRPr lang="en-US" sz="6000" dirty="0">
              <a:latin typeface="Arial Black" panose="020B0A04020102020204" pitchFamily="34" charset="0"/>
            </a:endParaRPr>
          </a:p>
        </p:txBody>
      </p:sp>
      <p:sp>
        <p:nvSpPr>
          <p:cNvPr id="3" name="Content Placeholder 2"/>
          <p:cNvSpPr>
            <a:spLocks noGrp="1"/>
          </p:cNvSpPr>
          <p:nvPr>
            <p:ph idx="1"/>
          </p:nvPr>
        </p:nvSpPr>
        <p:spPr>
          <a:xfrm>
            <a:off x="838200" y="1447800"/>
            <a:ext cx="10515600" cy="5257799"/>
          </a:xfrm>
          <a:ln>
            <a:solidFill>
              <a:schemeClr val="accent5">
                <a:alpha val="99000"/>
              </a:schemeClr>
            </a:solidFill>
          </a:ln>
        </p:spPr>
        <p:txBody>
          <a:bodyPr>
            <a:normAutofit fontScale="92500" lnSpcReduction="20000"/>
          </a:bodyPr>
          <a:lstStyle/>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AGENDA</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PREREQUISITE</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CLASS AND </a:t>
            </a:r>
            <a:r>
              <a:rPr lang="en-US" sz="1600" b="1" spc="300" dirty="0" smtClean="0">
                <a:solidFill>
                  <a:srgbClr val="0070C0"/>
                </a:solidFill>
                <a:latin typeface="Arial Rounded MT Bold" panose="020F0704030504030204" pitchFamily="34" charset="0"/>
              </a:rPr>
              <a:t>OBJECT</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ACCESS-SPECIFIER</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STRUCTURES AND </a:t>
            </a:r>
            <a:r>
              <a:rPr lang="en-US" sz="1600" b="1" spc="300" dirty="0" smtClean="0">
                <a:solidFill>
                  <a:srgbClr val="0070C0"/>
                </a:solidFill>
                <a:latin typeface="Arial Rounded MT Bold" panose="020F0704030504030204" pitchFamily="34" charset="0"/>
              </a:rPr>
              <a:t>CLASSES</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UNIONS AND CLASSES </a:t>
            </a:r>
            <a:endParaRPr lang="en-US" sz="1600" b="1" spc="300" dirty="0" smtClean="0">
              <a:solidFill>
                <a:srgbClr val="0070C0"/>
              </a:solidFill>
              <a:latin typeface="Arial Rounded MT Bold" panose="020F0704030504030204" pitchFamily="34" charset="0"/>
            </a:endParaRP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FRIEND </a:t>
            </a:r>
            <a:r>
              <a:rPr lang="en-US" sz="1600" b="1" spc="300" dirty="0" smtClean="0">
                <a:solidFill>
                  <a:srgbClr val="0070C0"/>
                </a:solidFill>
                <a:latin typeface="Arial Rounded MT Bold" panose="020F0704030504030204" pitchFamily="34" charset="0"/>
              </a:rPr>
              <a:t>FUNCTIONS</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FRIEND </a:t>
            </a:r>
            <a:r>
              <a:rPr lang="en-US" sz="1600" b="1" spc="300" dirty="0" smtClean="0">
                <a:solidFill>
                  <a:srgbClr val="0070C0"/>
                </a:solidFill>
                <a:latin typeface="Arial Rounded MT Bold" panose="020F0704030504030204" pitchFamily="34" charset="0"/>
              </a:rPr>
              <a:t>CLASSES</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INLINE </a:t>
            </a:r>
            <a:r>
              <a:rPr lang="en-US" sz="1600" b="1" spc="300" dirty="0" smtClean="0">
                <a:solidFill>
                  <a:srgbClr val="0070C0"/>
                </a:solidFill>
                <a:latin typeface="Arial Rounded MT Bold" panose="020F0704030504030204" pitchFamily="34" charset="0"/>
              </a:rPr>
              <a:t>FUNCTIONS</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CONSTRUCTORS AND DESTRUCTORS</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STATIC CLASS </a:t>
            </a:r>
            <a:r>
              <a:rPr lang="en-US" sz="1600" b="1" spc="300" dirty="0" smtClean="0">
                <a:solidFill>
                  <a:srgbClr val="0070C0"/>
                </a:solidFill>
                <a:latin typeface="Arial Rounded MT Bold" panose="020F0704030504030204" pitchFamily="34" charset="0"/>
              </a:rPr>
              <a:t>MEMBERS</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THE SCOPE RESOLUTION </a:t>
            </a:r>
            <a:r>
              <a:rPr lang="en-US" sz="1600" b="1" spc="300" dirty="0" smtClean="0">
                <a:solidFill>
                  <a:srgbClr val="0070C0"/>
                </a:solidFill>
                <a:latin typeface="Arial Rounded MT Bold" panose="020F0704030504030204" pitchFamily="34" charset="0"/>
              </a:rPr>
              <a:t>OPERATOR</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NESTED </a:t>
            </a:r>
            <a:r>
              <a:rPr lang="en-US" sz="1600" b="1" spc="300" dirty="0" smtClean="0">
                <a:solidFill>
                  <a:srgbClr val="0070C0"/>
                </a:solidFill>
                <a:latin typeface="Arial Rounded MT Bold" panose="020F0704030504030204" pitchFamily="34" charset="0"/>
              </a:rPr>
              <a:t>CLASSES</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LOCAL </a:t>
            </a:r>
            <a:r>
              <a:rPr lang="en-US" sz="1600" b="1" spc="300" dirty="0" smtClean="0">
                <a:solidFill>
                  <a:srgbClr val="0070C0"/>
                </a:solidFill>
                <a:latin typeface="Arial Rounded MT Bold" panose="020F0704030504030204" pitchFamily="34" charset="0"/>
              </a:rPr>
              <a:t>CLASSES</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PASSING OBJECTS TO </a:t>
            </a:r>
            <a:r>
              <a:rPr lang="en-US" sz="1600" b="1" spc="300" dirty="0" smtClean="0">
                <a:solidFill>
                  <a:srgbClr val="0070C0"/>
                </a:solidFill>
                <a:latin typeface="Arial Rounded MT Bold" panose="020F0704030504030204" pitchFamily="34" charset="0"/>
              </a:rPr>
              <a:t>FUNCTIONS</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RETURNING </a:t>
            </a:r>
            <a:r>
              <a:rPr lang="en-US" sz="1600" b="1" spc="300" dirty="0" smtClean="0">
                <a:solidFill>
                  <a:srgbClr val="0070C0"/>
                </a:solidFill>
                <a:latin typeface="Arial Rounded MT Bold" panose="020F0704030504030204" pitchFamily="34" charset="0"/>
              </a:rPr>
              <a:t>OBJECTS</a:t>
            </a:r>
          </a:p>
          <a:p>
            <a:pPr>
              <a:buFont typeface="Wingdings" panose="05000000000000000000" pitchFamily="2" charset="2"/>
              <a:buChar char="Ø"/>
            </a:pPr>
            <a:r>
              <a:rPr lang="en-US" sz="1600" b="1" spc="300" dirty="0">
                <a:solidFill>
                  <a:srgbClr val="0070C0"/>
                </a:solidFill>
                <a:latin typeface="Arial Rounded MT Bold" panose="020F0704030504030204" pitchFamily="34" charset="0"/>
              </a:rPr>
              <a:t>OBJECT ASSIGNMENT</a:t>
            </a:r>
            <a:endParaRPr lang="en-US" sz="1600" b="1" spc="300" dirty="0" smtClean="0">
              <a:solidFill>
                <a:srgbClr val="0070C0"/>
              </a:solidFill>
              <a:latin typeface="Arial Rounded MT Bold" panose="020F0704030504030204" pitchFamily="34" charset="0"/>
            </a:endParaRP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DEMOs</a:t>
            </a:r>
            <a:endParaRPr lang="en-US" sz="1600" b="1" spc="300" dirty="0" smtClean="0">
              <a:solidFill>
                <a:srgbClr val="0070C0"/>
              </a:solidFill>
              <a:latin typeface="Arial Rounded MT Bold" panose="020F0704030504030204" pitchFamily="34" charset="0"/>
            </a:endParaRPr>
          </a:p>
          <a:p>
            <a:pPr marL="0" indent="0">
              <a:buNone/>
            </a:pPr>
            <a:endParaRPr lang="en-US" sz="1600" b="1" spc="300" dirty="0" smtClean="0">
              <a:solidFill>
                <a:srgbClr val="0070C0"/>
              </a:solidFill>
              <a:latin typeface="Arial Rounded MT Bold" panose="020F0704030504030204" pitchFamily="34" charset="0"/>
            </a:endParaRPr>
          </a:p>
          <a:p>
            <a:pPr>
              <a:buFont typeface="Wingdings" panose="05000000000000000000" pitchFamily="2" charset="2"/>
              <a:buChar char="Ø"/>
            </a:pPr>
            <a:endParaRPr lang="en-US" sz="1600" b="1" spc="300" dirty="0">
              <a:solidFill>
                <a:srgbClr val="0070C0"/>
              </a:solidFill>
              <a:latin typeface="Arial Rounded MT Bold" panose="020F0704030504030204" pitchFamily="34" charset="0"/>
            </a:endParaRPr>
          </a:p>
        </p:txBody>
      </p:sp>
    </p:spTree>
    <p:extLst>
      <p:ext uri="{BB962C8B-B14F-4D97-AF65-F5344CB8AC3E}">
        <p14:creationId xmlns:p14="http://schemas.microsoft.com/office/powerpoint/2010/main" val="17845694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6" fill="hold" grpId="0" nodeType="clickEffect">
                                  <p:stCondLst>
                                    <p:cond delay="25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grpId="0" nodeType="clickEffect">
                                  <p:stCondLst>
                                    <p:cond delay="25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25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6" fill="hold" grpId="0" nodeType="clickEffect">
                                  <p:stCondLst>
                                    <p:cond delay="25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6" fill="hold" grpId="0" nodeType="clickEffect">
                                  <p:stCondLst>
                                    <p:cond delay="25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6" fill="hold" grpId="0" nodeType="clickEffect">
                                  <p:stCondLst>
                                    <p:cond delay="25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additive="base">
                                        <p:cTn id="42"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6" fill="hold" grpId="0" nodeType="clickEffect">
                                  <p:stCondLst>
                                    <p:cond delay="250"/>
                                  </p:stCondLst>
                                  <p:childTnLst>
                                    <p:set>
                                      <p:cBhvr>
                                        <p:cTn id="47" dur="1" fill="hold">
                                          <p:stCondLst>
                                            <p:cond delay="0"/>
                                          </p:stCondLst>
                                        </p:cTn>
                                        <p:tgtEl>
                                          <p:spTgt spid="3">
                                            <p:txEl>
                                              <p:pRg st="5" end="5"/>
                                            </p:txEl>
                                          </p:spTgt>
                                        </p:tgtEl>
                                        <p:attrNameLst>
                                          <p:attrName>style.visibility</p:attrName>
                                        </p:attrNameLst>
                                      </p:cBhvr>
                                      <p:to>
                                        <p:strVal val="visible"/>
                                      </p:to>
                                    </p:set>
                                    <p:anim calcmode="lin" valueType="num">
                                      <p:cBhvr additive="base">
                                        <p:cTn id="48"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6" fill="hold" grpId="0" nodeType="clickEffect">
                                  <p:stCondLst>
                                    <p:cond delay="250"/>
                                  </p:stCondLst>
                                  <p:childTnLst>
                                    <p:set>
                                      <p:cBhvr>
                                        <p:cTn id="53" dur="1" fill="hold">
                                          <p:stCondLst>
                                            <p:cond delay="0"/>
                                          </p:stCondLst>
                                        </p:cTn>
                                        <p:tgtEl>
                                          <p:spTgt spid="3">
                                            <p:txEl>
                                              <p:pRg st="6" end="6"/>
                                            </p:txEl>
                                          </p:spTgt>
                                        </p:tgtEl>
                                        <p:attrNameLst>
                                          <p:attrName>style.visibility</p:attrName>
                                        </p:attrNameLst>
                                      </p:cBhvr>
                                      <p:to>
                                        <p:strVal val="visible"/>
                                      </p:to>
                                    </p:set>
                                    <p:anim calcmode="lin" valueType="num">
                                      <p:cBhvr additive="base">
                                        <p:cTn id="54"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6" fill="hold" grpId="0" nodeType="clickEffect">
                                  <p:stCondLst>
                                    <p:cond delay="250"/>
                                  </p:stCondLst>
                                  <p:childTnLst>
                                    <p:set>
                                      <p:cBhvr>
                                        <p:cTn id="59" dur="1" fill="hold">
                                          <p:stCondLst>
                                            <p:cond delay="0"/>
                                          </p:stCondLst>
                                        </p:cTn>
                                        <p:tgtEl>
                                          <p:spTgt spid="3">
                                            <p:txEl>
                                              <p:pRg st="7" end="7"/>
                                            </p:txEl>
                                          </p:spTgt>
                                        </p:tgtEl>
                                        <p:attrNameLst>
                                          <p:attrName>style.visibility</p:attrName>
                                        </p:attrNameLst>
                                      </p:cBhvr>
                                      <p:to>
                                        <p:strVal val="visible"/>
                                      </p:to>
                                    </p:set>
                                    <p:anim calcmode="lin" valueType="num">
                                      <p:cBhvr additive="base">
                                        <p:cTn id="60"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6" fill="hold" grpId="0" nodeType="clickEffect">
                                  <p:stCondLst>
                                    <p:cond delay="250"/>
                                  </p:stCondLst>
                                  <p:childTnLst>
                                    <p:set>
                                      <p:cBhvr>
                                        <p:cTn id="65" dur="1" fill="hold">
                                          <p:stCondLst>
                                            <p:cond delay="0"/>
                                          </p:stCondLst>
                                        </p:cTn>
                                        <p:tgtEl>
                                          <p:spTgt spid="3">
                                            <p:txEl>
                                              <p:pRg st="8" end="8"/>
                                            </p:txEl>
                                          </p:spTgt>
                                        </p:tgtEl>
                                        <p:attrNameLst>
                                          <p:attrName>style.visibility</p:attrName>
                                        </p:attrNameLst>
                                      </p:cBhvr>
                                      <p:to>
                                        <p:strVal val="visible"/>
                                      </p:to>
                                    </p:set>
                                    <p:anim calcmode="lin" valueType="num">
                                      <p:cBhvr additive="base">
                                        <p:cTn id="66"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6" fill="hold" grpId="0" nodeType="clickEffect">
                                  <p:stCondLst>
                                    <p:cond delay="250"/>
                                  </p:stCondLst>
                                  <p:childTnLst>
                                    <p:set>
                                      <p:cBhvr>
                                        <p:cTn id="71" dur="1" fill="hold">
                                          <p:stCondLst>
                                            <p:cond delay="0"/>
                                          </p:stCondLst>
                                        </p:cTn>
                                        <p:tgtEl>
                                          <p:spTgt spid="3">
                                            <p:txEl>
                                              <p:pRg st="9" end="9"/>
                                            </p:txEl>
                                          </p:spTgt>
                                        </p:tgtEl>
                                        <p:attrNameLst>
                                          <p:attrName>style.visibility</p:attrName>
                                        </p:attrNameLst>
                                      </p:cBhvr>
                                      <p:to>
                                        <p:strVal val="visible"/>
                                      </p:to>
                                    </p:set>
                                    <p:anim calcmode="lin" valueType="num">
                                      <p:cBhvr additive="base">
                                        <p:cTn id="72"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250"/>
                                  </p:stCondLst>
                                  <p:childTnLst>
                                    <p:set>
                                      <p:cBhvr>
                                        <p:cTn id="77" dur="1" fill="hold">
                                          <p:stCondLst>
                                            <p:cond delay="0"/>
                                          </p:stCondLst>
                                        </p:cTn>
                                        <p:tgtEl>
                                          <p:spTgt spid="3">
                                            <p:txEl>
                                              <p:pRg st="10" end="10"/>
                                            </p:txEl>
                                          </p:spTgt>
                                        </p:tgtEl>
                                        <p:attrNameLst>
                                          <p:attrName>style.visibility</p:attrName>
                                        </p:attrNameLst>
                                      </p:cBhvr>
                                      <p:to>
                                        <p:strVal val="visible"/>
                                      </p:to>
                                    </p:set>
                                    <p:anim calcmode="lin" valueType="num">
                                      <p:cBhvr additive="base">
                                        <p:cTn id="78"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6" fill="hold" grpId="0" nodeType="clickEffect">
                                  <p:stCondLst>
                                    <p:cond delay="250"/>
                                  </p:stCondLst>
                                  <p:childTnLst>
                                    <p:set>
                                      <p:cBhvr>
                                        <p:cTn id="83" dur="1" fill="hold">
                                          <p:stCondLst>
                                            <p:cond delay="0"/>
                                          </p:stCondLst>
                                        </p:cTn>
                                        <p:tgtEl>
                                          <p:spTgt spid="3">
                                            <p:txEl>
                                              <p:pRg st="11" end="11"/>
                                            </p:txEl>
                                          </p:spTgt>
                                        </p:tgtEl>
                                        <p:attrNameLst>
                                          <p:attrName>style.visibility</p:attrName>
                                        </p:attrNameLst>
                                      </p:cBhvr>
                                      <p:to>
                                        <p:strVal val="visible"/>
                                      </p:to>
                                    </p:set>
                                    <p:anim calcmode="lin" valueType="num">
                                      <p:cBhvr additive="base">
                                        <p:cTn id="84"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6" fill="hold" grpId="0" nodeType="clickEffect">
                                  <p:stCondLst>
                                    <p:cond delay="250"/>
                                  </p:stCondLst>
                                  <p:childTnLst>
                                    <p:set>
                                      <p:cBhvr>
                                        <p:cTn id="89" dur="1" fill="hold">
                                          <p:stCondLst>
                                            <p:cond delay="0"/>
                                          </p:stCondLst>
                                        </p:cTn>
                                        <p:tgtEl>
                                          <p:spTgt spid="3">
                                            <p:txEl>
                                              <p:pRg st="12" end="12"/>
                                            </p:txEl>
                                          </p:spTgt>
                                        </p:tgtEl>
                                        <p:attrNameLst>
                                          <p:attrName>style.visibility</p:attrName>
                                        </p:attrNameLst>
                                      </p:cBhvr>
                                      <p:to>
                                        <p:strVal val="visible"/>
                                      </p:to>
                                    </p:set>
                                    <p:anim calcmode="lin" valueType="num">
                                      <p:cBhvr additive="base">
                                        <p:cTn id="90" dur="5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6" fill="hold" grpId="0" nodeType="clickEffect">
                                  <p:stCondLst>
                                    <p:cond delay="250"/>
                                  </p:stCondLst>
                                  <p:childTnLst>
                                    <p:set>
                                      <p:cBhvr>
                                        <p:cTn id="95" dur="1" fill="hold">
                                          <p:stCondLst>
                                            <p:cond delay="0"/>
                                          </p:stCondLst>
                                        </p:cTn>
                                        <p:tgtEl>
                                          <p:spTgt spid="3">
                                            <p:txEl>
                                              <p:pRg st="13" end="13"/>
                                            </p:txEl>
                                          </p:spTgt>
                                        </p:tgtEl>
                                        <p:attrNameLst>
                                          <p:attrName>style.visibility</p:attrName>
                                        </p:attrNameLst>
                                      </p:cBhvr>
                                      <p:to>
                                        <p:strVal val="visible"/>
                                      </p:to>
                                    </p:set>
                                    <p:anim calcmode="lin" valueType="num">
                                      <p:cBhvr additive="base">
                                        <p:cTn id="96"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97"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6" fill="hold" grpId="0" nodeType="clickEffect">
                                  <p:stCondLst>
                                    <p:cond delay="250"/>
                                  </p:stCondLst>
                                  <p:childTnLst>
                                    <p:set>
                                      <p:cBhvr>
                                        <p:cTn id="101" dur="1" fill="hold">
                                          <p:stCondLst>
                                            <p:cond delay="0"/>
                                          </p:stCondLst>
                                        </p:cTn>
                                        <p:tgtEl>
                                          <p:spTgt spid="3">
                                            <p:txEl>
                                              <p:pRg st="14" end="14"/>
                                            </p:txEl>
                                          </p:spTgt>
                                        </p:tgtEl>
                                        <p:attrNameLst>
                                          <p:attrName>style.visibility</p:attrName>
                                        </p:attrNameLst>
                                      </p:cBhvr>
                                      <p:to>
                                        <p:strVal val="visible"/>
                                      </p:to>
                                    </p:set>
                                    <p:anim calcmode="lin" valueType="num">
                                      <p:cBhvr additive="base">
                                        <p:cTn id="102"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6" fill="hold" grpId="0" nodeType="clickEffect">
                                  <p:stCondLst>
                                    <p:cond delay="250"/>
                                  </p:stCondLst>
                                  <p:childTnLst>
                                    <p:set>
                                      <p:cBhvr>
                                        <p:cTn id="107" dur="1" fill="hold">
                                          <p:stCondLst>
                                            <p:cond delay="0"/>
                                          </p:stCondLst>
                                        </p:cTn>
                                        <p:tgtEl>
                                          <p:spTgt spid="3">
                                            <p:txEl>
                                              <p:pRg st="15" end="15"/>
                                            </p:txEl>
                                          </p:spTgt>
                                        </p:tgtEl>
                                        <p:attrNameLst>
                                          <p:attrName>style.visibility</p:attrName>
                                        </p:attrNameLst>
                                      </p:cBhvr>
                                      <p:to>
                                        <p:strVal val="visible"/>
                                      </p:to>
                                    </p:set>
                                    <p:anim calcmode="lin" valueType="num">
                                      <p:cBhvr additive="base">
                                        <p:cTn id="108" dur="500" fill="hold"/>
                                        <p:tgtEl>
                                          <p:spTgt spid="3">
                                            <p:txEl>
                                              <p:pRg st="15" end="15"/>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6" fill="hold" grpId="0" nodeType="clickEffect">
                                  <p:stCondLst>
                                    <p:cond delay="250"/>
                                  </p:stCondLst>
                                  <p:childTnLst>
                                    <p:set>
                                      <p:cBhvr>
                                        <p:cTn id="113" dur="1" fill="hold">
                                          <p:stCondLst>
                                            <p:cond delay="0"/>
                                          </p:stCondLst>
                                        </p:cTn>
                                        <p:tgtEl>
                                          <p:spTgt spid="3">
                                            <p:txEl>
                                              <p:pRg st="16" end="16"/>
                                            </p:txEl>
                                          </p:spTgt>
                                        </p:tgtEl>
                                        <p:attrNameLst>
                                          <p:attrName>style.visibility</p:attrName>
                                        </p:attrNameLst>
                                      </p:cBhvr>
                                      <p:to>
                                        <p:strVal val="visible"/>
                                      </p:to>
                                    </p:set>
                                    <p:anim calcmode="lin" valueType="num">
                                      <p:cBhvr additive="base">
                                        <p:cTn id="114" dur="500" fill="hold"/>
                                        <p:tgtEl>
                                          <p:spTgt spid="3">
                                            <p:txEl>
                                              <p:pRg st="16" end="16"/>
                                            </p:txEl>
                                          </p:spTgt>
                                        </p:tgtEl>
                                        <p:attrNameLst>
                                          <p:attrName>ppt_x</p:attrName>
                                        </p:attrNameLst>
                                      </p:cBhvr>
                                      <p:tavLst>
                                        <p:tav tm="0">
                                          <p:val>
                                            <p:strVal val="1+#ppt_w/2"/>
                                          </p:val>
                                        </p:tav>
                                        <p:tav tm="100000">
                                          <p:val>
                                            <p:strVal val="#ppt_x"/>
                                          </p:val>
                                        </p:tav>
                                      </p:tavLst>
                                    </p:anim>
                                    <p:anim calcmode="lin" valueType="num">
                                      <p:cBhvr additive="base">
                                        <p:cTn id="115"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6" fill="hold" grpId="0" nodeType="clickEffect">
                                  <p:stCondLst>
                                    <p:cond delay="250"/>
                                  </p:stCondLst>
                                  <p:childTnLst>
                                    <p:set>
                                      <p:cBhvr>
                                        <p:cTn id="119" dur="1" fill="hold">
                                          <p:stCondLst>
                                            <p:cond delay="0"/>
                                          </p:stCondLst>
                                        </p:cTn>
                                        <p:tgtEl>
                                          <p:spTgt spid="3">
                                            <p:txEl>
                                              <p:pRg st="17" end="17"/>
                                            </p:txEl>
                                          </p:spTgt>
                                        </p:tgtEl>
                                        <p:attrNameLst>
                                          <p:attrName>style.visibility</p:attrName>
                                        </p:attrNameLst>
                                      </p:cBhvr>
                                      <p:to>
                                        <p:strVal val="visible"/>
                                      </p:to>
                                    </p:set>
                                    <p:anim calcmode="lin" valueType="num">
                                      <p:cBhvr additive="base">
                                        <p:cTn id="120" dur="500" fill="hold"/>
                                        <p:tgtEl>
                                          <p:spTgt spid="3">
                                            <p:txEl>
                                              <p:pRg st="17" end="17"/>
                                            </p:txEl>
                                          </p:spTgt>
                                        </p:tgtEl>
                                        <p:attrNameLst>
                                          <p:attrName>ppt_x</p:attrName>
                                        </p:attrNameLst>
                                      </p:cBhvr>
                                      <p:tavLst>
                                        <p:tav tm="0">
                                          <p:val>
                                            <p:strVal val="1+#ppt_w/2"/>
                                          </p:val>
                                        </p:tav>
                                        <p:tav tm="100000">
                                          <p:val>
                                            <p:strVal val="#ppt_x"/>
                                          </p:val>
                                        </p:tav>
                                      </p:tavLst>
                                    </p:anim>
                                    <p:anim calcmode="lin" valueType="num">
                                      <p:cBhvr additive="base">
                                        <p:cTn id="121"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smtClean="0">
                <a:solidFill>
                  <a:srgbClr val="FF0000"/>
                </a:solidFill>
              </a:rPr>
              <a:t>INLINE FUNCTIONS</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lstStyle/>
          <a:p>
            <a:r>
              <a:rPr lang="en-US" dirty="0"/>
              <a:t>In C++, </a:t>
            </a:r>
            <a:r>
              <a:rPr lang="en-US" dirty="0" smtClean="0"/>
              <a:t>we </a:t>
            </a:r>
            <a:r>
              <a:rPr lang="en-US" dirty="0"/>
              <a:t>can create short functions that are not actually called; </a:t>
            </a:r>
            <a:endParaRPr lang="en-US" dirty="0" smtClean="0"/>
          </a:p>
          <a:p>
            <a:endParaRPr lang="en-US" dirty="0" smtClean="0"/>
          </a:p>
          <a:p>
            <a:r>
              <a:rPr lang="en-US" dirty="0"/>
              <a:t>R</a:t>
            </a:r>
            <a:r>
              <a:rPr lang="en-US" dirty="0" smtClean="0"/>
              <a:t>ather</a:t>
            </a:r>
            <a:r>
              <a:rPr lang="en-US" dirty="0"/>
              <a:t>, their code is expanded in line at the point of each invocation. </a:t>
            </a:r>
            <a:endParaRPr lang="en-US" dirty="0" smtClean="0"/>
          </a:p>
          <a:p>
            <a:endParaRPr lang="en-US" dirty="0" smtClean="0"/>
          </a:p>
          <a:p>
            <a:r>
              <a:rPr lang="en-US" dirty="0" smtClean="0"/>
              <a:t>This </a:t>
            </a:r>
            <a:r>
              <a:rPr lang="en-US" dirty="0"/>
              <a:t>process is similar to using a function-like macro. </a:t>
            </a:r>
            <a:endParaRPr lang="en-US" dirty="0" smtClean="0"/>
          </a:p>
          <a:p>
            <a:endParaRPr lang="en-US" dirty="0" smtClean="0"/>
          </a:p>
          <a:p>
            <a:r>
              <a:rPr lang="en-US" dirty="0" smtClean="0"/>
              <a:t>To </a:t>
            </a:r>
            <a:r>
              <a:rPr lang="en-US" dirty="0"/>
              <a:t>cause a function to be expanded in line rather than called, precede its definition with the inline keyword.</a:t>
            </a:r>
            <a:endParaRPr lang="en-US" dirty="0">
              <a:solidFill>
                <a:srgbClr val="002060"/>
              </a:solidFill>
            </a:endParaRPr>
          </a:p>
        </p:txBody>
      </p:sp>
    </p:spTree>
    <p:extLst>
      <p:ext uri="{BB962C8B-B14F-4D97-AF65-F5344CB8AC3E}">
        <p14:creationId xmlns:p14="http://schemas.microsoft.com/office/powerpoint/2010/main" val="3329094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CODE IS EXPANDED LIKE THIS</a:t>
            </a:r>
            <a:endParaRPr lang="en-US" dirty="0">
              <a:solidFill>
                <a:srgbClr val="FF0000"/>
              </a:solidFill>
            </a:endParaRPr>
          </a:p>
        </p:txBody>
      </p:sp>
      <p:sp>
        <p:nvSpPr>
          <p:cNvPr id="5" name="Text Placeholder 4"/>
          <p:cNvSpPr>
            <a:spLocks noGrp="1"/>
          </p:cNvSpPr>
          <p:nvPr>
            <p:ph type="body" idx="1"/>
          </p:nvPr>
        </p:nvSpPr>
        <p:spPr/>
        <p:txBody>
          <a:bodyPr/>
          <a:lstStyle/>
          <a:p>
            <a:endParaRPr lang="en-US"/>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05933" y="2505075"/>
            <a:ext cx="4471601" cy="4149725"/>
          </a:xfrm>
        </p:spPr>
      </p:pic>
      <p:sp>
        <p:nvSpPr>
          <p:cNvPr id="7" name="Text Placeholder 6"/>
          <p:cNvSpPr>
            <a:spLocks noGrp="1"/>
          </p:cNvSpPr>
          <p:nvPr>
            <p:ph type="body" sz="quarter" idx="3"/>
          </p:nvPr>
        </p:nvSpPr>
        <p:spPr/>
        <p:txBody>
          <a:bodyPr/>
          <a:lstStyle/>
          <a:p>
            <a:endParaRPr lang="en-US"/>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533977"/>
            <a:ext cx="5183188" cy="3985356"/>
          </a:xfrm>
        </p:spPr>
      </p:pic>
    </p:spTree>
    <p:extLst>
      <p:ext uri="{BB962C8B-B14F-4D97-AF65-F5344CB8AC3E}">
        <p14:creationId xmlns:p14="http://schemas.microsoft.com/office/powerpoint/2010/main" val="42087321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r>
              <a:rPr lang="en-US" sz="3200" dirty="0" smtClean="0">
                <a:solidFill>
                  <a:srgbClr val="FF0000"/>
                </a:solidFill>
              </a:rPr>
              <a:t>CONT…</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normAutofit lnSpcReduction="10000"/>
          </a:bodyPr>
          <a:lstStyle/>
          <a:p>
            <a:r>
              <a:rPr lang="en-US" dirty="0" smtClean="0"/>
              <a:t>They </a:t>
            </a:r>
            <a:r>
              <a:rPr lang="en-US" dirty="0"/>
              <a:t>allow </a:t>
            </a:r>
            <a:r>
              <a:rPr lang="en-US" dirty="0" smtClean="0"/>
              <a:t>us </a:t>
            </a:r>
            <a:r>
              <a:rPr lang="en-US" dirty="0"/>
              <a:t>to create very efficient code. </a:t>
            </a:r>
            <a:endParaRPr lang="en-US" dirty="0" smtClean="0"/>
          </a:p>
          <a:p>
            <a:r>
              <a:rPr lang="en-US" dirty="0" smtClean="0"/>
              <a:t>Since </a:t>
            </a:r>
            <a:r>
              <a:rPr lang="en-US" dirty="0"/>
              <a:t>classes typically require several frequently executed interface functions (which provide access to private data), the efficiency of these functions is of critical concern. </a:t>
            </a:r>
            <a:endParaRPr lang="en-US" dirty="0" smtClean="0"/>
          </a:p>
          <a:p>
            <a:r>
              <a:rPr lang="en-US" dirty="0" smtClean="0"/>
              <a:t>As we </a:t>
            </a:r>
            <a:r>
              <a:rPr lang="en-US" dirty="0"/>
              <a:t>know, each time a function is called, a significant amount of overhead is generated by the calling and return mechanism. Typically, arguments are pushed onto the stack and various registers are saved when a function is called, and then restored when the function returns. </a:t>
            </a:r>
            <a:r>
              <a:rPr lang="en-US" dirty="0" smtClean="0"/>
              <a:t> </a:t>
            </a:r>
          </a:p>
          <a:p>
            <a:r>
              <a:rPr lang="en-US" dirty="0" smtClean="0"/>
              <a:t>However</a:t>
            </a:r>
            <a:r>
              <a:rPr lang="en-US" dirty="0"/>
              <a:t>, when a function is expanded in line, none of those operations occur. </a:t>
            </a:r>
            <a:endParaRPr lang="en-US" dirty="0" smtClean="0"/>
          </a:p>
          <a:p>
            <a:r>
              <a:rPr lang="en-US" dirty="0" smtClean="0"/>
              <a:t>Although </a:t>
            </a:r>
            <a:r>
              <a:rPr lang="en-US" dirty="0"/>
              <a:t>expanding function calls in line can produce faster run times, it can also result in larger code size because of duplicated code. </a:t>
            </a:r>
            <a:endParaRPr lang="en-US" dirty="0" smtClean="0"/>
          </a:p>
          <a:p>
            <a:r>
              <a:rPr lang="en-US" dirty="0" smtClean="0"/>
              <a:t>For </a:t>
            </a:r>
            <a:r>
              <a:rPr lang="en-US" dirty="0"/>
              <a:t>this reason, it is best to inline only very small functions. </a:t>
            </a:r>
            <a:endParaRPr lang="en-US" dirty="0" smtClean="0"/>
          </a:p>
          <a:p>
            <a:r>
              <a:rPr lang="en-US" dirty="0" smtClean="0"/>
              <a:t>Further</a:t>
            </a:r>
            <a:r>
              <a:rPr lang="en-US" dirty="0"/>
              <a:t>, it is also a good idea to inline only those functions that will have significant impact on the performance of your program</a:t>
            </a:r>
            <a:endParaRPr lang="en-US" dirty="0">
              <a:solidFill>
                <a:srgbClr val="002060"/>
              </a:solidFill>
            </a:endParaRPr>
          </a:p>
        </p:txBody>
      </p:sp>
    </p:spTree>
    <p:extLst>
      <p:ext uri="{BB962C8B-B14F-4D97-AF65-F5344CB8AC3E}">
        <p14:creationId xmlns:p14="http://schemas.microsoft.com/office/powerpoint/2010/main" val="53833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err="1" smtClean="0">
                <a:solidFill>
                  <a:srgbClr val="FF0000"/>
                </a:solidFill>
              </a:rPr>
              <a:t>Cont</a:t>
            </a:r>
            <a:r>
              <a:rPr lang="en-US" sz="3200" dirty="0" smtClean="0">
                <a:solidFill>
                  <a:srgbClr val="FF0000"/>
                </a:solidFill>
              </a:rPr>
              <a:t>…</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normAutofit lnSpcReduction="10000"/>
          </a:bodyPr>
          <a:lstStyle/>
          <a:p>
            <a:r>
              <a:rPr lang="en-US" dirty="0"/>
              <a:t>Like the register </a:t>
            </a:r>
            <a:r>
              <a:rPr lang="en-US" dirty="0" err="1"/>
              <a:t>specifier</a:t>
            </a:r>
            <a:r>
              <a:rPr lang="en-US" dirty="0"/>
              <a:t>, inline is actually just a request, not a command, to the compiler. </a:t>
            </a:r>
            <a:endParaRPr lang="en-US" dirty="0" smtClean="0"/>
          </a:p>
          <a:p>
            <a:endParaRPr lang="en-US" dirty="0" smtClean="0"/>
          </a:p>
          <a:p>
            <a:r>
              <a:rPr lang="en-US" dirty="0" smtClean="0"/>
              <a:t>The </a:t>
            </a:r>
            <a:r>
              <a:rPr lang="en-US" dirty="0"/>
              <a:t>compiler can choose to ignore it. </a:t>
            </a:r>
            <a:endParaRPr lang="en-US" dirty="0" smtClean="0"/>
          </a:p>
          <a:p>
            <a:endParaRPr lang="en-US" dirty="0" smtClean="0"/>
          </a:p>
          <a:p>
            <a:r>
              <a:rPr lang="en-US" dirty="0" smtClean="0"/>
              <a:t>Some </a:t>
            </a:r>
            <a:r>
              <a:rPr lang="en-US" dirty="0"/>
              <a:t>compilers may not inline all types of functions. </a:t>
            </a:r>
            <a:endParaRPr lang="en-US" dirty="0" smtClean="0"/>
          </a:p>
          <a:p>
            <a:endParaRPr lang="en-US" dirty="0" smtClean="0"/>
          </a:p>
          <a:p>
            <a:r>
              <a:rPr lang="en-US" dirty="0" smtClean="0"/>
              <a:t>For </a:t>
            </a:r>
            <a:r>
              <a:rPr lang="en-US" dirty="0"/>
              <a:t>example, it is common for a compiler not to inline a recursive function</a:t>
            </a:r>
            <a:r>
              <a:rPr lang="en-US" dirty="0" smtClean="0"/>
              <a:t>.</a:t>
            </a:r>
          </a:p>
          <a:p>
            <a:endParaRPr lang="en-US" dirty="0" smtClean="0"/>
          </a:p>
          <a:p>
            <a:r>
              <a:rPr lang="en-US" dirty="0" smtClean="0"/>
              <a:t>Inline </a:t>
            </a:r>
            <a:r>
              <a:rPr lang="en-US" dirty="0"/>
              <a:t>functions may be class member functions</a:t>
            </a:r>
            <a:r>
              <a:rPr lang="en-US" dirty="0" smtClean="0"/>
              <a:t>.</a:t>
            </a:r>
          </a:p>
          <a:p>
            <a:endParaRPr lang="en-US" dirty="0" smtClean="0"/>
          </a:p>
          <a:p>
            <a:r>
              <a:rPr lang="en-US" dirty="0"/>
              <a:t>NOTE:  </a:t>
            </a:r>
            <a:endParaRPr lang="en-US" dirty="0" smtClean="0"/>
          </a:p>
          <a:p>
            <a:pPr lvl="1"/>
            <a:r>
              <a:rPr lang="en-US" dirty="0" smtClean="0"/>
              <a:t>It </a:t>
            </a:r>
            <a:r>
              <a:rPr lang="en-US" dirty="0"/>
              <a:t>is not defined by C89. However, it has been added by C99. </a:t>
            </a:r>
            <a:endParaRPr lang="en-US" dirty="0" smtClean="0"/>
          </a:p>
          <a:p>
            <a:endParaRPr lang="en-US" dirty="0"/>
          </a:p>
          <a:p>
            <a:endParaRPr lang="en-US" dirty="0">
              <a:solidFill>
                <a:srgbClr val="002060"/>
              </a:solidFill>
            </a:endParaRPr>
          </a:p>
        </p:txBody>
      </p:sp>
    </p:spTree>
    <p:extLst>
      <p:ext uri="{BB962C8B-B14F-4D97-AF65-F5344CB8AC3E}">
        <p14:creationId xmlns:p14="http://schemas.microsoft.com/office/powerpoint/2010/main" val="3853453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1000"/>
                                        <p:tgtEl>
                                          <p:spTgt spid="4">
                                            <p:txEl>
                                              <p:pRg st="8" end="8"/>
                                            </p:txEl>
                                          </p:spTgt>
                                        </p:tgtEl>
                                      </p:cBhvr>
                                    </p:animEffect>
                                    <p:anim calcmode="lin" valueType="num">
                                      <p:cBhvr>
                                        <p:cTn id="3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1000"/>
                                        <p:tgtEl>
                                          <p:spTgt spid="4">
                                            <p:txEl>
                                              <p:pRg st="10" end="10"/>
                                            </p:txEl>
                                          </p:spTgt>
                                        </p:tgtEl>
                                      </p:cBhvr>
                                    </p:animEffect>
                                    <p:anim calcmode="lin" valueType="num">
                                      <p:cBhvr>
                                        <p:cTn id="4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fade">
                                      <p:cBhvr>
                                        <p:cTn id="47" dur="1000"/>
                                        <p:tgtEl>
                                          <p:spTgt spid="4">
                                            <p:txEl>
                                              <p:pRg st="11" end="11"/>
                                            </p:txEl>
                                          </p:spTgt>
                                        </p:tgtEl>
                                      </p:cBhvr>
                                    </p:animEffect>
                                    <p:anim calcmode="lin" valueType="num">
                                      <p:cBhvr>
                                        <p:cTn id="48"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r>
              <a:rPr lang="en-US" sz="3200" dirty="0" smtClean="0">
                <a:solidFill>
                  <a:srgbClr val="FF0000"/>
                </a:solidFill>
              </a:rPr>
              <a:t>DEFINING INLINE FUNCTIONS WITHIN A CLASS</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normAutofit fontScale="92500" lnSpcReduction="10000"/>
          </a:bodyPr>
          <a:lstStyle/>
          <a:p>
            <a:r>
              <a:rPr lang="en-US" dirty="0"/>
              <a:t>It is possible to define short functions completely within a class declaration. </a:t>
            </a:r>
            <a:endParaRPr lang="en-US" dirty="0" smtClean="0"/>
          </a:p>
          <a:p>
            <a:endParaRPr lang="en-US" dirty="0" smtClean="0"/>
          </a:p>
          <a:p>
            <a:r>
              <a:rPr lang="en-US" dirty="0" smtClean="0"/>
              <a:t>When </a:t>
            </a:r>
            <a:r>
              <a:rPr lang="en-US" dirty="0"/>
              <a:t>a function is defined inside a class declaration, it is automatically made into an inline function (if possible). </a:t>
            </a:r>
            <a:endParaRPr lang="en-US" dirty="0" smtClean="0"/>
          </a:p>
          <a:p>
            <a:endParaRPr lang="en-US" dirty="0" smtClean="0"/>
          </a:p>
          <a:p>
            <a:r>
              <a:rPr lang="en-US" dirty="0" smtClean="0"/>
              <a:t>It </a:t>
            </a:r>
            <a:r>
              <a:rPr lang="en-US" dirty="0"/>
              <a:t>is not necessary (but not an error) to precede its declaration with the inline </a:t>
            </a:r>
            <a:r>
              <a:rPr lang="en-US" dirty="0" smtClean="0"/>
              <a:t>keyword.</a:t>
            </a:r>
          </a:p>
          <a:p>
            <a:endParaRPr lang="en-US" dirty="0">
              <a:solidFill>
                <a:srgbClr val="002060"/>
              </a:solidFill>
            </a:endParaRPr>
          </a:p>
          <a:p>
            <a:r>
              <a:rPr lang="en-US" dirty="0" smtClean="0">
                <a:solidFill>
                  <a:srgbClr val="002060"/>
                </a:solidFill>
              </a:rPr>
              <a:t>NOTE:</a:t>
            </a:r>
          </a:p>
          <a:p>
            <a:pPr marL="0" indent="0">
              <a:buNone/>
            </a:pPr>
            <a:r>
              <a:rPr lang="en-US" dirty="0">
                <a:solidFill>
                  <a:srgbClr val="002060"/>
                </a:solidFill>
              </a:rPr>
              <a:t> </a:t>
            </a:r>
            <a:r>
              <a:rPr lang="en-US" dirty="0" smtClean="0">
                <a:solidFill>
                  <a:srgbClr val="002060"/>
                </a:solidFill>
              </a:rPr>
              <a:t>    </a:t>
            </a:r>
            <a:r>
              <a:rPr lang="en-US" dirty="0" smtClean="0"/>
              <a:t> </a:t>
            </a:r>
            <a:r>
              <a:rPr lang="en-US" dirty="0"/>
              <a:t>Because inline functions are often short, </a:t>
            </a:r>
            <a:r>
              <a:rPr lang="en-US" dirty="0" smtClean="0"/>
              <a:t>such </a:t>
            </a:r>
            <a:r>
              <a:rPr lang="en-US" dirty="0"/>
              <a:t>style of coding within a class is </a:t>
            </a:r>
            <a:r>
              <a:rPr lang="en-US" dirty="0" smtClean="0"/>
              <a:t>	fairly 	typical</a:t>
            </a:r>
            <a:r>
              <a:rPr lang="en-US" dirty="0"/>
              <a:t>. However, </a:t>
            </a:r>
            <a:r>
              <a:rPr lang="en-US" dirty="0" smtClean="0"/>
              <a:t>we </a:t>
            </a:r>
            <a:r>
              <a:rPr lang="en-US" dirty="0"/>
              <a:t>are free to use any </a:t>
            </a:r>
            <a:r>
              <a:rPr lang="en-US" dirty="0" smtClean="0"/>
              <a:t>format.</a:t>
            </a:r>
          </a:p>
          <a:p>
            <a:pPr marL="0" indent="0">
              <a:buNone/>
            </a:pPr>
            <a:r>
              <a:rPr lang="en-US" dirty="0" smtClean="0">
                <a:solidFill>
                  <a:srgbClr val="002060"/>
                </a:solidFill>
              </a:rPr>
              <a:t>    </a:t>
            </a:r>
            <a:r>
              <a:rPr lang="en-US" dirty="0" smtClean="0"/>
              <a:t> </a:t>
            </a:r>
            <a:r>
              <a:rPr lang="en-US" dirty="0" err="1" smtClean="0"/>
              <a:t>Inlining</a:t>
            </a:r>
            <a:r>
              <a:rPr lang="en-US" dirty="0" smtClean="0"/>
              <a:t> </a:t>
            </a:r>
            <a:r>
              <a:rPr lang="en-US" dirty="0"/>
              <a:t>of the show( ) function is of limited value because (in general) the amount of </a:t>
            </a:r>
            <a:r>
              <a:rPr lang="en-US" dirty="0" smtClean="0"/>
              <a:t>	time </a:t>
            </a:r>
            <a:r>
              <a:rPr lang="en-US" dirty="0"/>
              <a:t>the I/O statement will take far exceeds the overhead of a function call. </a:t>
            </a:r>
            <a:endParaRPr lang="en-US" dirty="0" smtClean="0"/>
          </a:p>
          <a:p>
            <a:pPr marL="0" indent="0">
              <a:buNone/>
            </a:pPr>
            <a:r>
              <a:rPr lang="en-US" dirty="0" smtClean="0"/>
              <a:t>     However</a:t>
            </a:r>
            <a:r>
              <a:rPr lang="en-US" dirty="0"/>
              <a:t>, it is extremely common to see all short member functions defined inside </a:t>
            </a:r>
            <a:r>
              <a:rPr lang="en-US" dirty="0" smtClean="0"/>
              <a:t>	their </a:t>
            </a:r>
            <a:r>
              <a:rPr lang="en-US" dirty="0"/>
              <a:t>class in C++ programs.</a:t>
            </a:r>
            <a:endParaRPr lang="en-US" dirty="0">
              <a:solidFill>
                <a:srgbClr val="002060"/>
              </a:solidFill>
            </a:endParaRPr>
          </a:p>
        </p:txBody>
      </p:sp>
    </p:spTree>
    <p:extLst>
      <p:ext uri="{BB962C8B-B14F-4D97-AF65-F5344CB8AC3E}">
        <p14:creationId xmlns:p14="http://schemas.microsoft.com/office/powerpoint/2010/main" val="702381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1000"/>
                                        <p:tgtEl>
                                          <p:spTgt spid="4">
                                            <p:txEl>
                                              <p:pRg st="7" end="7"/>
                                            </p:txEl>
                                          </p:spTgt>
                                        </p:tgtEl>
                                      </p:cBhvr>
                                    </p:animEffect>
                                    <p:anim calcmode="lin" valueType="num">
                                      <p:cBhvr>
                                        <p:cTn id="3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anim calcmode="lin" valueType="num">
                                      <p:cBhvr>
                                        <p:cTn id="4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fade">
                                      <p:cBhvr>
                                        <p:cTn id="49" dur="1000"/>
                                        <p:tgtEl>
                                          <p:spTgt spid="4">
                                            <p:txEl>
                                              <p:pRg st="9" end="9"/>
                                            </p:txEl>
                                          </p:spTgt>
                                        </p:tgtEl>
                                      </p:cBhvr>
                                    </p:animEffect>
                                    <p:anim calcmode="lin" valueType="num">
                                      <p:cBhvr>
                                        <p:cTn id="50"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endParaRPr lang="en-US" sz="3200" dirty="0">
              <a:solidFill>
                <a:srgbClr val="FF0000"/>
              </a:solidFill>
            </a:endParaRPr>
          </a:p>
        </p:txBody>
      </p:sp>
      <p:sp>
        <p:nvSpPr>
          <p:cNvPr id="4" name="Content Placeholder 3"/>
          <p:cNvSpPr>
            <a:spLocks noGrp="1"/>
          </p:cNvSpPr>
          <p:nvPr>
            <p:ph idx="1"/>
          </p:nvPr>
        </p:nvSpPr>
        <p:spPr>
          <a:xfrm>
            <a:off x="2319867" y="3046942"/>
            <a:ext cx="9118600" cy="983191"/>
          </a:xfrm>
        </p:spPr>
        <p:txBody>
          <a:bodyPr>
            <a:normAutofit/>
          </a:bodyPr>
          <a:lstStyle/>
          <a:p>
            <a:r>
              <a:rPr lang="en-US" sz="4000" dirty="0">
                <a:solidFill>
                  <a:srgbClr val="FF0000"/>
                </a:solidFill>
              </a:rPr>
              <a:t>CONSTRUCTORS AND DESTRUCTORS</a:t>
            </a:r>
            <a:endParaRPr lang="en-US" sz="4000" dirty="0">
              <a:solidFill>
                <a:srgbClr val="002060"/>
              </a:solidFill>
            </a:endParaRPr>
          </a:p>
        </p:txBody>
      </p:sp>
    </p:spTree>
    <p:extLst>
      <p:ext uri="{BB962C8B-B14F-4D97-AF65-F5344CB8AC3E}">
        <p14:creationId xmlns:p14="http://schemas.microsoft.com/office/powerpoint/2010/main" val="10958534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smtClean="0">
                <a:solidFill>
                  <a:srgbClr val="FF0000"/>
                </a:solidFill>
              </a:rPr>
              <a:t>CONSTRUCTORS </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lstStyle/>
          <a:p>
            <a:r>
              <a:rPr lang="en-US" dirty="0"/>
              <a:t>It is very common for some part of an object to require initialization before it can be used</a:t>
            </a:r>
            <a:r>
              <a:rPr lang="en-US" dirty="0" smtClean="0"/>
              <a:t>.</a:t>
            </a:r>
          </a:p>
          <a:p>
            <a:r>
              <a:rPr lang="en-US" dirty="0"/>
              <a:t>Because the requirement for initialization is so common, C++ allows objects to initialize themselves when they are created. </a:t>
            </a:r>
            <a:endParaRPr lang="en-US" dirty="0" smtClean="0"/>
          </a:p>
          <a:p>
            <a:r>
              <a:rPr lang="en-US" dirty="0" smtClean="0"/>
              <a:t>This </a:t>
            </a:r>
            <a:r>
              <a:rPr lang="en-US" dirty="0"/>
              <a:t>automatic initialization is performed through the use of a constructor function</a:t>
            </a:r>
            <a:r>
              <a:rPr lang="en-US" dirty="0" smtClean="0"/>
              <a:t>.</a:t>
            </a:r>
          </a:p>
          <a:p>
            <a:r>
              <a:rPr lang="en-US" dirty="0"/>
              <a:t>A </a:t>
            </a:r>
            <a:r>
              <a:rPr lang="en-US" dirty="0">
                <a:solidFill>
                  <a:srgbClr val="0070C0"/>
                </a:solidFill>
              </a:rPr>
              <a:t>constructor</a:t>
            </a:r>
            <a:r>
              <a:rPr lang="en-US" dirty="0"/>
              <a:t> is a special function that is a member of a class and has the same name as that class</a:t>
            </a:r>
            <a:r>
              <a:rPr lang="en-US" dirty="0" smtClean="0"/>
              <a:t>.</a:t>
            </a:r>
            <a:endParaRPr lang="en-US" dirty="0"/>
          </a:p>
          <a:p>
            <a:r>
              <a:rPr lang="en-US" dirty="0"/>
              <a:t>In C++, constructors cannot return values and, thus, have no return type</a:t>
            </a:r>
            <a:r>
              <a:rPr lang="en-US" dirty="0" smtClean="0"/>
              <a:t>.</a:t>
            </a:r>
          </a:p>
          <a:p>
            <a:r>
              <a:rPr lang="en-US" dirty="0"/>
              <a:t>In actual practice, most constructors will not output or input anything. They will simply perform various </a:t>
            </a:r>
            <a:r>
              <a:rPr lang="en-US" dirty="0" smtClean="0"/>
              <a:t>initializations.</a:t>
            </a:r>
          </a:p>
          <a:p>
            <a:endParaRPr lang="en-US" dirty="0">
              <a:solidFill>
                <a:srgbClr val="002060"/>
              </a:solidFill>
            </a:endParaRPr>
          </a:p>
        </p:txBody>
      </p:sp>
    </p:spTree>
    <p:extLst>
      <p:ext uri="{BB962C8B-B14F-4D97-AF65-F5344CB8AC3E}">
        <p14:creationId xmlns:p14="http://schemas.microsoft.com/office/powerpoint/2010/main" val="695234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err="1" smtClean="0">
                <a:solidFill>
                  <a:srgbClr val="FF0000"/>
                </a:solidFill>
              </a:rPr>
              <a:t>Cont</a:t>
            </a:r>
            <a:r>
              <a:rPr lang="en-US" sz="3200" dirty="0" smtClean="0">
                <a:solidFill>
                  <a:srgbClr val="FF0000"/>
                </a:solidFill>
              </a:rPr>
              <a:t>…</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lstStyle/>
          <a:p>
            <a:r>
              <a:rPr lang="en-US" dirty="0"/>
              <a:t>An object's constructor is automatically called when the object is created. </a:t>
            </a:r>
            <a:endParaRPr lang="en-US" dirty="0" smtClean="0"/>
          </a:p>
          <a:p>
            <a:endParaRPr lang="en-US" dirty="0" smtClean="0"/>
          </a:p>
          <a:p>
            <a:r>
              <a:rPr lang="en-US" dirty="0" smtClean="0"/>
              <a:t>This </a:t>
            </a:r>
            <a:r>
              <a:rPr lang="en-US" dirty="0"/>
              <a:t>means that it is called when the object's declaration is executed. </a:t>
            </a:r>
            <a:r>
              <a:rPr lang="en-US" dirty="0" smtClean="0"/>
              <a:t> </a:t>
            </a:r>
          </a:p>
          <a:p>
            <a:endParaRPr lang="en-US" dirty="0" smtClean="0"/>
          </a:p>
          <a:p>
            <a:r>
              <a:rPr lang="en-US" dirty="0" smtClean="0"/>
              <a:t>In </a:t>
            </a:r>
            <a:r>
              <a:rPr lang="en-US" dirty="0"/>
              <a:t>C++, a declaration statement is a statement that is executed. </a:t>
            </a:r>
            <a:r>
              <a:rPr lang="en-US" dirty="0" smtClean="0"/>
              <a:t> </a:t>
            </a:r>
          </a:p>
          <a:p>
            <a:endParaRPr lang="en-US" dirty="0" smtClean="0"/>
          </a:p>
          <a:p>
            <a:r>
              <a:rPr lang="en-US" dirty="0" smtClean="0"/>
              <a:t>The </a:t>
            </a:r>
            <a:r>
              <a:rPr lang="en-US" dirty="0"/>
              <a:t>code executed to construct an object may be quite significant</a:t>
            </a:r>
            <a:r>
              <a:rPr lang="en-US" dirty="0" smtClean="0"/>
              <a:t>.</a:t>
            </a:r>
          </a:p>
          <a:p>
            <a:endParaRPr lang="en-US" dirty="0" smtClean="0"/>
          </a:p>
          <a:p>
            <a:r>
              <a:rPr lang="en-US" dirty="0" smtClean="0"/>
              <a:t> </a:t>
            </a:r>
            <a:r>
              <a:rPr lang="en-US" dirty="0"/>
              <a:t>An object's constructor is called once for global or static local objects. </a:t>
            </a:r>
            <a:endParaRPr lang="en-US" dirty="0" smtClean="0"/>
          </a:p>
          <a:p>
            <a:endParaRPr lang="en-US" dirty="0" smtClean="0"/>
          </a:p>
          <a:p>
            <a:r>
              <a:rPr lang="en-US" dirty="0" smtClean="0"/>
              <a:t>For </a:t>
            </a:r>
            <a:r>
              <a:rPr lang="en-US" dirty="0"/>
              <a:t>local objects, the constructor is called each time the object declaration is encountered</a:t>
            </a:r>
            <a:r>
              <a:rPr lang="en-US" dirty="0" smtClean="0"/>
              <a:t>.</a:t>
            </a:r>
          </a:p>
          <a:p>
            <a:endParaRPr lang="en-US" dirty="0">
              <a:solidFill>
                <a:srgbClr val="002060"/>
              </a:solidFill>
            </a:endParaRPr>
          </a:p>
        </p:txBody>
      </p:sp>
    </p:spTree>
    <p:extLst>
      <p:ext uri="{BB962C8B-B14F-4D97-AF65-F5344CB8AC3E}">
        <p14:creationId xmlns:p14="http://schemas.microsoft.com/office/powerpoint/2010/main" val="122097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1000"/>
                                        <p:tgtEl>
                                          <p:spTgt spid="4">
                                            <p:txEl>
                                              <p:pRg st="8" end="8"/>
                                            </p:txEl>
                                          </p:spTgt>
                                        </p:tgtEl>
                                      </p:cBhvr>
                                    </p:animEffect>
                                    <p:anim calcmode="lin" valueType="num">
                                      <p:cBhvr>
                                        <p:cTn id="3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1000"/>
                                        <p:tgtEl>
                                          <p:spTgt spid="4">
                                            <p:txEl>
                                              <p:pRg st="10" end="10"/>
                                            </p:txEl>
                                          </p:spTgt>
                                        </p:tgtEl>
                                      </p:cBhvr>
                                    </p:animEffect>
                                    <p:anim calcmode="lin" valueType="num">
                                      <p:cBhvr>
                                        <p:cTn id="4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smtClean="0">
                <a:solidFill>
                  <a:srgbClr val="FF0000"/>
                </a:solidFill>
              </a:rPr>
              <a:t>DESTRUCTOR</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normAutofit lnSpcReduction="10000"/>
          </a:bodyPr>
          <a:lstStyle/>
          <a:p>
            <a:r>
              <a:rPr lang="en-US" dirty="0"/>
              <a:t>The complement of the constructor is the destructor. </a:t>
            </a:r>
            <a:endParaRPr lang="en-US" dirty="0" smtClean="0"/>
          </a:p>
          <a:p>
            <a:r>
              <a:rPr lang="en-US" dirty="0" smtClean="0"/>
              <a:t>In </a:t>
            </a:r>
            <a:r>
              <a:rPr lang="en-US" dirty="0"/>
              <a:t>many circumstances, an object will need to perform some action or actions when it is destroyed. </a:t>
            </a:r>
            <a:endParaRPr lang="en-US" dirty="0" smtClean="0"/>
          </a:p>
          <a:p>
            <a:r>
              <a:rPr lang="en-US" dirty="0" smtClean="0"/>
              <a:t>Local </a:t>
            </a:r>
            <a:r>
              <a:rPr lang="en-US" dirty="0"/>
              <a:t>objects are created when their block is entered, and destroyed when the block is left</a:t>
            </a:r>
            <a:r>
              <a:rPr lang="en-US" dirty="0" smtClean="0"/>
              <a:t>.</a:t>
            </a:r>
          </a:p>
          <a:p>
            <a:r>
              <a:rPr lang="en-US" dirty="0" smtClean="0"/>
              <a:t> </a:t>
            </a:r>
            <a:r>
              <a:rPr lang="en-US" dirty="0"/>
              <a:t>Global objects are destroyed when the program terminates. </a:t>
            </a:r>
            <a:endParaRPr lang="en-US" dirty="0" smtClean="0"/>
          </a:p>
          <a:p>
            <a:r>
              <a:rPr lang="en-US" dirty="0" smtClean="0"/>
              <a:t>When </a:t>
            </a:r>
            <a:r>
              <a:rPr lang="en-US" dirty="0"/>
              <a:t>an object is destroyed, its destructor (if it has one) is automatically called. </a:t>
            </a:r>
            <a:endParaRPr lang="en-US" dirty="0" smtClean="0"/>
          </a:p>
          <a:p>
            <a:r>
              <a:rPr lang="en-US" dirty="0" smtClean="0"/>
              <a:t>There </a:t>
            </a:r>
            <a:r>
              <a:rPr lang="en-US" dirty="0"/>
              <a:t>are many reasons why a destructor may be </a:t>
            </a:r>
            <a:r>
              <a:rPr lang="en-US" dirty="0" smtClean="0"/>
              <a:t>needed.</a:t>
            </a:r>
          </a:p>
          <a:p>
            <a:r>
              <a:rPr lang="en-US" dirty="0" smtClean="0"/>
              <a:t>[</a:t>
            </a:r>
            <a:r>
              <a:rPr lang="en-US" dirty="0" err="1" smtClean="0"/>
              <a:t>e.g</a:t>
            </a:r>
            <a:r>
              <a:rPr lang="en-US" dirty="0" smtClean="0"/>
              <a:t> </a:t>
            </a:r>
            <a:r>
              <a:rPr lang="en-US" dirty="0"/>
              <a:t>an object may need to </a:t>
            </a:r>
            <a:r>
              <a:rPr lang="en-US" dirty="0" err="1"/>
              <a:t>deallocate</a:t>
            </a:r>
            <a:r>
              <a:rPr lang="en-US" dirty="0"/>
              <a:t> memory that it had previously allocated or it may need to close a file that it had opened</a:t>
            </a:r>
            <a:r>
              <a:rPr lang="en-US" dirty="0" smtClean="0"/>
              <a:t>.] </a:t>
            </a:r>
          </a:p>
          <a:p>
            <a:r>
              <a:rPr lang="en-US" dirty="0" smtClean="0"/>
              <a:t>In </a:t>
            </a:r>
            <a:r>
              <a:rPr lang="en-US" dirty="0"/>
              <a:t>C++, it is the destructor that handles deactivation events. </a:t>
            </a:r>
            <a:endParaRPr lang="en-US" dirty="0" smtClean="0"/>
          </a:p>
          <a:p>
            <a:r>
              <a:rPr lang="en-US" dirty="0" smtClean="0"/>
              <a:t>The </a:t>
            </a:r>
            <a:r>
              <a:rPr lang="en-US" dirty="0"/>
              <a:t>destructor has the same name as the constructor, but it is preceded by a </a:t>
            </a:r>
            <a:r>
              <a:rPr lang="en-US" dirty="0" smtClean="0"/>
              <a:t>~.</a:t>
            </a:r>
          </a:p>
          <a:p>
            <a:r>
              <a:rPr lang="en-US" dirty="0"/>
              <a:t>like constructors, destructors do not have return values</a:t>
            </a:r>
            <a:r>
              <a:rPr lang="en-US" dirty="0" smtClean="0"/>
              <a:t>.</a:t>
            </a:r>
          </a:p>
          <a:p>
            <a:endParaRPr lang="en-US" dirty="0">
              <a:solidFill>
                <a:srgbClr val="002060"/>
              </a:solidFill>
            </a:endParaRPr>
          </a:p>
        </p:txBody>
      </p:sp>
    </p:spTree>
    <p:extLst>
      <p:ext uri="{BB962C8B-B14F-4D97-AF65-F5344CB8AC3E}">
        <p14:creationId xmlns:p14="http://schemas.microsoft.com/office/powerpoint/2010/main" val="11062152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9" end="9"/>
                                            </p:txEl>
                                          </p:spTgt>
                                        </p:tgtEl>
                                        <p:attrNameLst>
                                          <p:attrName>style.visibility</p:attrName>
                                        </p:attrNameLst>
                                      </p:cBhvr>
                                      <p:to>
                                        <p:strVal val="visible"/>
                                      </p:to>
                                    </p:set>
                                    <p:animEffect transition="in" filter="fade">
                                      <p:cBhvr>
                                        <p:cTn id="70" dur="1000"/>
                                        <p:tgtEl>
                                          <p:spTgt spid="4">
                                            <p:txEl>
                                              <p:pRg st="9" end="9"/>
                                            </p:txEl>
                                          </p:spTgt>
                                        </p:tgtEl>
                                      </p:cBhvr>
                                    </p:animEffect>
                                    <p:anim calcmode="lin" valueType="num">
                                      <p:cBhvr>
                                        <p:cTn id="7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smtClean="0">
                <a:solidFill>
                  <a:srgbClr val="FF0000"/>
                </a:solidFill>
              </a:rPr>
              <a:t>PARAMETERIZED CONSTRUCTORS</a:t>
            </a:r>
            <a:endParaRPr lang="en-US" sz="3200" dirty="0">
              <a:solidFill>
                <a:srgbClr val="FF0000"/>
              </a:solidFill>
            </a:endParaRPr>
          </a:p>
        </p:txBody>
      </p:sp>
      <p:sp>
        <p:nvSpPr>
          <p:cNvPr id="4" name="Content Placeholder 3"/>
          <p:cNvSpPr>
            <a:spLocks noGrp="1"/>
          </p:cNvSpPr>
          <p:nvPr>
            <p:ph idx="1"/>
          </p:nvPr>
        </p:nvSpPr>
        <p:spPr>
          <a:xfrm>
            <a:off x="0" y="533399"/>
            <a:ext cx="12192000" cy="6536267"/>
          </a:xfrm>
        </p:spPr>
        <p:txBody>
          <a:bodyPr>
            <a:normAutofit/>
          </a:bodyPr>
          <a:lstStyle/>
          <a:p>
            <a:r>
              <a:rPr lang="en-US" dirty="0"/>
              <a:t>It is possible to pass arguments to constructors. </a:t>
            </a:r>
            <a:endParaRPr lang="en-US" dirty="0" smtClean="0"/>
          </a:p>
          <a:p>
            <a:endParaRPr lang="en-US" dirty="0" smtClean="0"/>
          </a:p>
          <a:p>
            <a:r>
              <a:rPr lang="en-US" dirty="0" smtClean="0"/>
              <a:t>Typically</a:t>
            </a:r>
            <a:r>
              <a:rPr lang="en-US" dirty="0"/>
              <a:t>, these arguments help initialize an object when it is created. </a:t>
            </a:r>
            <a:endParaRPr lang="en-US" dirty="0" smtClean="0"/>
          </a:p>
          <a:p>
            <a:endParaRPr lang="en-US" dirty="0" smtClean="0"/>
          </a:p>
          <a:p>
            <a:r>
              <a:rPr lang="en-US" dirty="0" smtClean="0"/>
              <a:t>To </a:t>
            </a:r>
            <a:r>
              <a:rPr lang="en-US" dirty="0"/>
              <a:t>create a parameterized constructor, simply add parameters to it the way you would to any other function. </a:t>
            </a:r>
            <a:endParaRPr lang="en-US" dirty="0" smtClean="0"/>
          </a:p>
          <a:p>
            <a:endParaRPr lang="en-US" dirty="0" smtClean="0"/>
          </a:p>
          <a:p>
            <a:r>
              <a:rPr lang="en-US" dirty="0" smtClean="0"/>
              <a:t>When we </a:t>
            </a:r>
            <a:r>
              <a:rPr lang="en-US" dirty="0"/>
              <a:t>define the constructor's </a:t>
            </a:r>
            <a:r>
              <a:rPr lang="en-US" dirty="0" err="1" smtClean="0"/>
              <a:t>body,we</a:t>
            </a:r>
            <a:r>
              <a:rPr lang="en-US" dirty="0" smtClean="0"/>
              <a:t> </a:t>
            </a:r>
            <a:r>
              <a:rPr lang="en-US" dirty="0"/>
              <a:t>use the parameters to initialize the object. </a:t>
            </a:r>
            <a:endParaRPr lang="en-US" dirty="0" smtClean="0"/>
          </a:p>
          <a:p>
            <a:pPr marL="0" indent="0">
              <a:buNone/>
            </a:pPr>
            <a:endParaRPr lang="en-US" dirty="0" smtClean="0"/>
          </a:p>
          <a:p>
            <a:pPr marL="0" indent="0">
              <a:buNone/>
            </a:pPr>
            <a:endParaRPr lang="en-US" dirty="0" smtClean="0"/>
          </a:p>
          <a:p>
            <a:endParaRPr lang="en-US" dirty="0">
              <a:solidFill>
                <a:srgbClr val="002060"/>
              </a:solidFill>
            </a:endParaRPr>
          </a:p>
        </p:txBody>
      </p:sp>
    </p:spTree>
    <p:extLst>
      <p:ext uri="{BB962C8B-B14F-4D97-AF65-F5344CB8AC3E}">
        <p14:creationId xmlns:p14="http://schemas.microsoft.com/office/powerpoint/2010/main" val="3236481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B050"/>
                </a:solidFill>
                <a:latin typeface="Arial Black" panose="020B0A04020102020204" pitchFamily="34" charset="0"/>
              </a:rPr>
              <a:t>AGENDA</a:t>
            </a:r>
            <a:endParaRPr lang="en-US" sz="6000" b="1"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880929" y="2136450"/>
            <a:ext cx="7117935" cy="3230310"/>
          </a:xfrm>
          <a:solidFill>
            <a:srgbClr val="002060"/>
          </a:solidFill>
          <a:ln>
            <a:solidFill>
              <a:schemeClr val="tx2">
                <a:lumMod val="40000"/>
                <a:lumOff val="60000"/>
              </a:schemeClr>
            </a:solidFill>
          </a:ln>
        </p:spPr>
        <p:txBody>
          <a:bodyPr>
            <a:noAutofit/>
          </a:bodyPr>
          <a:lstStyle/>
          <a:p>
            <a:pPr marL="0" indent="0" algn="ctr">
              <a:buNone/>
            </a:pPr>
            <a:r>
              <a:rPr lang="en-US" sz="3200" dirty="0" smtClean="0">
                <a:solidFill>
                  <a:schemeClr val="accent1">
                    <a:lumMod val="60000"/>
                    <a:lumOff val="40000"/>
                  </a:schemeClr>
                </a:solidFill>
                <a:latin typeface="Arial Black" panose="020B0A04020102020204" pitchFamily="34" charset="0"/>
              </a:rPr>
              <a:t>UNDERSTANDING</a:t>
            </a:r>
          </a:p>
          <a:p>
            <a:pPr marL="0" indent="0" algn="ctr">
              <a:buNone/>
            </a:pPr>
            <a:r>
              <a:rPr lang="en-US" sz="3200" dirty="0" smtClean="0">
                <a:solidFill>
                  <a:schemeClr val="accent1">
                    <a:lumMod val="60000"/>
                    <a:lumOff val="40000"/>
                  </a:schemeClr>
                </a:solidFill>
                <a:latin typeface="Arial Black" panose="020B0A04020102020204" pitchFamily="34" charset="0"/>
              </a:rPr>
              <a:t> CLASS n OBJECT</a:t>
            </a:r>
          </a:p>
          <a:p>
            <a:pPr marL="0" indent="0" algn="ctr">
              <a:buNone/>
            </a:pPr>
            <a:r>
              <a:rPr lang="en-US" sz="3200" dirty="0" smtClean="0">
                <a:solidFill>
                  <a:schemeClr val="accent1">
                    <a:lumMod val="60000"/>
                    <a:lumOff val="40000"/>
                  </a:schemeClr>
                </a:solidFill>
                <a:latin typeface="Arial Black" panose="020B0A04020102020204" pitchFamily="34" charset="0"/>
              </a:rPr>
              <a:t> IN </a:t>
            </a:r>
          </a:p>
          <a:p>
            <a:pPr marL="0" indent="0" algn="ctr">
              <a:buNone/>
            </a:pPr>
            <a:r>
              <a:rPr lang="en-US" sz="3200" dirty="0" smtClean="0">
                <a:solidFill>
                  <a:schemeClr val="accent1">
                    <a:lumMod val="60000"/>
                    <a:lumOff val="40000"/>
                  </a:schemeClr>
                </a:solidFill>
                <a:latin typeface="Arial Black" panose="020B0A04020102020204" pitchFamily="34" charset="0"/>
              </a:rPr>
              <a:t>C++</a:t>
            </a:r>
          </a:p>
          <a:p>
            <a:pPr marL="0" indent="0" algn="ctr">
              <a:buNone/>
            </a:pPr>
            <a:endParaRPr lang="en-US" sz="3200" dirty="0">
              <a:solidFill>
                <a:schemeClr val="accent1">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356528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xit" presetSubtype="0" fill="hold" nodeType="clickEffect">
                                  <p:stCondLst>
                                    <p:cond delay="0"/>
                                  </p:stCondLst>
                                  <p:childTnLst>
                                    <p:animEffect transition="out" filter="fade">
                                      <p:cBhvr>
                                        <p:cTn id="14" dur="1000"/>
                                        <p:tgtEl>
                                          <p:spTgt spid="3">
                                            <p:txEl>
                                              <p:pRg st="0" end="0"/>
                                            </p:txEl>
                                          </p:spTgt>
                                        </p:tgtEl>
                                      </p:cBhvr>
                                    </p:animEffect>
                                    <p:anim calcmode="lin" valueType="num">
                                      <p:cBhvr>
                                        <p:cTn id="15"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p:tgtEl>
                                          <p:spTgt spid="3">
                                            <p:txEl>
                                              <p:pRg st="0" end="0"/>
                                            </p:txEl>
                                          </p:spTgt>
                                        </p:tgtEl>
                                        <p:attrNameLst>
                                          <p:attrName>ppt_y</p:attrName>
                                        </p:attrNameLst>
                                      </p:cBhvr>
                                      <p:tavLst>
                                        <p:tav tm="0">
                                          <p:val>
                                            <p:strVal val="ppt_y"/>
                                          </p:val>
                                        </p:tav>
                                        <p:tav tm="100000">
                                          <p:val>
                                            <p:strVal val="ppt_y+.1"/>
                                          </p:val>
                                        </p:tav>
                                      </p:tavLst>
                                    </p:anim>
                                    <p:set>
                                      <p:cBhvr>
                                        <p:cTn id="17" dur="1" fill="hold">
                                          <p:stCondLst>
                                            <p:cond delay="999"/>
                                          </p:stCondLst>
                                        </p:cTn>
                                        <p:tgtEl>
                                          <p:spTgt spid="3">
                                            <p:txEl>
                                              <p:pRg st="0" end="0"/>
                                            </p:txEl>
                                          </p:spTgt>
                                        </p:tgtEl>
                                        <p:attrNameLst>
                                          <p:attrName>style.visibility</p:attrName>
                                        </p:attrNameLst>
                                      </p:cBhvr>
                                      <p:to>
                                        <p:strVal val="hidden"/>
                                      </p:to>
                                    </p:set>
                                  </p:childTnLst>
                                </p:cTn>
                              </p:par>
                              <p:par>
                                <p:cTn id="18" presetID="42" presetClass="exit" presetSubtype="0" fill="hold" nodeType="withEffect">
                                  <p:stCondLst>
                                    <p:cond delay="0"/>
                                  </p:stCondLst>
                                  <p:childTnLst>
                                    <p:animEffect transition="out" filter="fade">
                                      <p:cBhvr>
                                        <p:cTn id="19" dur="1000"/>
                                        <p:tgtEl>
                                          <p:spTgt spid="3">
                                            <p:txEl>
                                              <p:pRg st="1" end="1"/>
                                            </p:txEl>
                                          </p:spTgt>
                                        </p:tgtEl>
                                      </p:cBhvr>
                                    </p:animEffect>
                                    <p:anim calcmode="lin" valueType="num">
                                      <p:cBhvr>
                                        <p:cTn id="20"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p:tgtEl>
                                          <p:spTgt spid="3">
                                            <p:txEl>
                                              <p:pRg st="1" end="1"/>
                                            </p:txEl>
                                          </p:spTgt>
                                        </p:tgtEl>
                                        <p:attrNameLst>
                                          <p:attrName>ppt_y</p:attrName>
                                        </p:attrNameLst>
                                      </p:cBhvr>
                                      <p:tavLst>
                                        <p:tav tm="0">
                                          <p:val>
                                            <p:strVal val="ppt_y"/>
                                          </p:val>
                                        </p:tav>
                                        <p:tav tm="100000">
                                          <p:val>
                                            <p:strVal val="ppt_y+.1"/>
                                          </p:val>
                                        </p:tav>
                                      </p:tavLst>
                                    </p:anim>
                                    <p:set>
                                      <p:cBhvr>
                                        <p:cTn id="22" dur="1" fill="hold">
                                          <p:stCondLst>
                                            <p:cond delay="999"/>
                                          </p:stCondLst>
                                        </p:cTn>
                                        <p:tgtEl>
                                          <p:spTgt spid="3">
                                            <p:txEl>
                                              <p:pRg st="1" end="1"/>
                                            </p:txEl>
                                          </p:spTgt>
                                        </p:tgtEl>
                                        <p:attrNameLst>
                                          <p:attrName>style.visibility</p:attrName>
                                        </p:attrNameLst>
                                      </p:cBhvr>
                                      <p:to>
                                        <p:strVal val="hidden"/>
                                      </p:to>
                                    </p:set>
                                  </p:childTnLst>
                                </p:cTn>
                              </p:par>
                              <p:par>
                                <p:cTn id="23" presetID="42" presetClass="exit" presetSubtype="0" fill="hold" nodeType="withEffect">
                                  <p:stCondLst>
                                    <p:cond delay="0"/>
                                  </p:stCondLst>
                                  <p:childTnLst>
                                    <p:animEffect transition="out" filter="fade">
                                      <p:cBhvr>
                                        <p:cTn id="24" dur="1000"/>
                                        <p:tgtEl>
                                          <p:spTgt spid="3">
                                            <p:txEl>
                                              <p:pRg st="2" end="2"/>
                                            </p:txEl>
                                          </p:spTgt>
                                        </p:tgtEl>
                                      </p:cBhvr>
                                    </p:animEffect>
                                    <p:anim calcmode="lin" valueType="num">
                                      <p:cBhvr>
                                        <p:cTn id="25"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p:tgtEl>
                                          <p:spTgt spid="3">
                                            <p:txEl>
                                              <p:pRg st="2" end="2"/>
                                            </p:txEl>
                                          </p:spTgt>
                                        </p:tgtEl>
                                        <p:attrNameLst>
                                          <p:attrName>ppt_y</p:attrName>
                                        </p:attrNameLst>
                                      </p:cBhvr>
                                      <p:tavLst>
                                        <p:tav tm="0">
                                          <p:val>
                                            <p:strVal val="ppt_y"/>
                                          </p:val>
                                        </p:tav>
                                        <p:tav tm="100000">
                                          <p:val>
                                            <p:strVal val="ppt_y+.1"/>
                                          </p:val>
                                        </p:tav>
                                      </p:tavLst>
                                    </p:anim>
                                    <p:set>
                                      <p:cBhvr>
                                        <p:cTn id="27" dur="1" fill="hold">
                                          <p:stCondLst>
                                            <p:cond delay="999"/>
                                          </p:stCondLst>
                                        </p:cTn>
                                        <p:tgtEl>
                                          <p:spTgt spid="3">
                                            <p:txEl>
                                              <p:pRg st="2" end="2"/>
                                            </p:txEl>
                                          </p:spTgt>
                                        </p:tgtEl>
                                        <p:attrNameLst>
                                          <p:attrName>style.visibility</p:attrName>
                                        </p:attrNameLst>
                                      </p:cBhvr>
                                      <p:to>
                                        <p:strVal val="hidden"/>
                                      </p:to>
                                    </p:set>
                                  </p:childTnLst>
                                </p:cTn>
                              </p:par>
                              <p:par>
                                <p:cTn id="28" presetID="42" presetClass="exit" presetSubtype="0" fill="hold" nodeType="withEffect">
                                  <p:stCondLst>
                                    <p:cond delay="0"/>
                                  </p:stCondLst>
                                  <p:childTnLst>
                                    <p:animEffect transition="out" filter="fade">
                                      <p:cBhvr>
                                        <p:cTn id="29" dur="1000"/>
                                        <p:tgtEl>
                                          <p:spTgt spid="3">
                                            <p:txEl>
                                              <p:pRg st="3" end="3"/>
                                            </p:txEl>
                                          </p:spTgt>
                                        </p:tgtEl>
                                      </p:cBhvr>
                                    </p:animEffect>
                                    <p:anim calcmode="lin" valueType="num">
                                      <p:cBhvr>
                                        <p:cTn id="30" dur="1000"/>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p:tgtEl>
                                          <p:spTgt spid="3">
                                            <p:txEl>
                                              <p:pRg st="3" end="3"/>
                                            </p:txEl>
                                          </p:spTgt>
                                        </p:tgtEl>
                                        <p:attrNameLst>
                                          <p:attrName>ppt_y</p:attrName>
                                        </p:attrNameLst>
                                      </p:cBhvr>
                                      <p:tavLst>
                                        <p:tav tm="0">
                                          <p:val>
                                            <p:strVal val="ppt_y"/>
                                          </p:val>
                                        </p:tav>
                                        <p:tav tm="100000">
                                          <p:val>
                                            <p:strVal val="ppt_y+.1"/>
                                          </p:val>
                                        </p:tav>
                                      </p:tavLst>
                                    </p:anim>
                                    <p:set>
                                      <p:cBhvr>
                                        <p:cTn id="32" dur="1" fill="hold">
                                          <p:stCondLst>
                                            <p:cond delay="9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508000"/>
          </a:xfrm>
        </p:spPr>
        <p:txBody>
          <a:bodyPr>
            <a:normAutofit fontScale="90000"/>
          </a:bodyPr>
          <a:lstStyle/>
          <a:p>
            <a:pPr algn="ctr"/>
            <a:r>
              <a:rPr lang="en-US" sz="3200" dirty="0" smtClean="0">
                <a:solidFill>
                  <a:srgbClr val="FF0000"/>
                </a:solidFill>
              </a:rPr>
              <a:t>CONT…</a:t>
            </a:r>
            <a:endParaRPr lang="en-US" sz="3200" dirty="0">
              <a:solidFill>
                <a:srgbClr val="FF0000"/>
              </a:solidFill>
            </a:endParaRPr>
          </a:p>
        </p:txBody>
      </p:sp>
      <p:sp>
        <p:nvSpPr>
          <p:cNvPr id="4" name="Content Placeholder 3"/>
          <p:cNvSpPr>
            <a:spLocks noGrp="1"/>
          </p:cNvSpPr>
          <p:nvPr>
            <p:ph idx="1"/>
          </p:nvPr>
        </p:nvSpPr>
        <p:spPr>
          <a:xfrm>
            <a:off x="0" y="423333"/>
            <a:ext cx="12192000" cy="6570134"/>
          </a:xfrm>
        </p:spPr>
        <p:txBody>
          <a:bodyPr>
            <a:normAutofit lnSpcReduction="10000"/>
          </a:bodyPr>
          <a:lstStyle/>
          <a:p>
            <a:pPr marL="0" indent="0">
              <a:buNone/>
            </a:pPr>
            <a:r>
              <a:rPr lang="en-US" dirty="0" smtClean="0">
                <a:solidFill>
                  <a:schemeClr val="accent1"/>
                </a:solidFill>
              </a:rPr>
              <a:t>IMP</a:t>
            </a:r>
            <a:r>
              <a:rPr lang="en-US" dirty="0" smtClean="0"/>
              <a:t>:</a:t>
            </a:r>
          </a:p>
          <a:p>
            <a:r>
              <a:rPr lang="en-US" dirty="0" smtClean="0"/>
              <a:t> </a:t>
            </a:r>
            <a:r>
              <a:rPr lang="en-US" dirty="0" err="1"/>
              <a:t>myclass</a:t>
            </a:r>
            <a:r>
              <a:rPr lang="en-US" dirty="0"/>
              <a:t> </a:t>
            </a:r>
            <a:r>
              <a:rPr lang="en-US" dirty="0" err="1"/>
              <a:t>ob</a:t>
            </a:r>
            <a:r>
              <a:rPr lang="en-US" dirty="0"/>
              <a:t>(3, 4</a:t>
            </a:r>
            <a:r>
              <a:rPr lang="en-US" dirty="0" smtClean="0"/>
              <a:t>) [MOST USED] </a:t>
            </a:r>
            <a:r>
              <a:rPr lang="en-US" dirty="0"/>
              <a:t>causes an object called </a:t>
            </a:r>
            <a:r>
              <a:rPr lang="en-US" dirty="0" err="1"/>
              <a:t>ob</a:t>
            </a:r>
            <a:r>
              <a:rPr lang="en-US" dirty="0"/>
              <a:t> to be created and passes the </a:t>
            </a:r>
            <a:r>
              <a:rPr lang="en-US" dirty="0" smtClean="0"/>
              <a:t>	arguments </a:t>
            </a:r>
            <a:r>
              <a:rPr lang="en-US" dirty="0"/>
              <a:t>3 and 4 to the </a:t>
            </a:r>
            <a:r>
              <a:rPr lang="en-US" dirty="0" err="1"/>
              <a:t>i</a:t>
            </a:r>
            <a:r>
              <a:rPr lang="en-US" dirty="0"/>
              <a:t> and j parameters of </a:t>
            </a:r>
            <a:r>
              <a:rPr lang="en-US" dirty="0" err="1"/>
              <a:t>myclass</a:t>
            </a:r>
            <a:r>
              <a:rPr lang="en-US" dirty="0"/>
              <a:t>( ).</a:t>
            </a:r>
          </a:p>
          <a:p>
            <a:r>
              <a:rPr lang="en-US" dirty="0"/>
              <a:t>also pass arguments using this type of declaration statement: </a:t>
            </a:r>
          </a:p>
          <a:p>
            <a:pPr marL="0" indent="0">
              <a:buNone/>
            </a:pPr>
            <a:r>
              <a:rPr lang="en-US" dirty="0"/>
              <a:t>   </a:t>
            </a:r>
            <a:r>
              <a:rPr lang="en-US" dirty="0" err="1"/>
              <a:t>myclass</a:t>
            </a:r>
            <a:r>
              <a:rPr lang="en-US" dirty="0"/>
              <a:t> </a:t>
            </a:r>
            <a:r>
              <a:rPr lang="en-US" dirty="0" err="1"/>
              <a:t>ob</a:t>
            </a:r>
            <a:r>
              <a:rPr lang="en-US" dirty="0"/>
              <a:t> = </a:t>
            </a:r>
            <a:r>
              <a:rPr lang="en-US" dirty="0" err="1"/>
              <a:t>myclass</a:t>
            </a:r>
            <a:r>
              <a:rPr lang="en-US" dirty="0"/>
              <a:t>(3, 4</a:t>
            </a:r>
            <a:r>
              <a:rPr lang="en-US" dirty="0" smtClean="0"/>
              <a:t>);</a:t>
            </a:r>
          </a:p>
          <a:p>
            <a:pPr marL="0" indent="0">
              <a:buNone/>
            </a:pPr>
            <a:endParaRPr lang="en-US" dirty="0"/>
          </a:p>
          <a:p>
            <a:pPr marL="0" indent="0">
              <a:buNone/>
            </a:pPr>
            <a:r>
              <a:rPr lang="en-US" dirty="0" smtClean="0">
                <a:solidFill>
                  <a:schemeClr val="accent1"/>
                </a:solidFill>
              </a:rPr>
              <a:t>CAUTION</a:t>
            </a:r>
            <a:r>
              <a:rPr lang="en-US" dirty="0" smtClean="0"/>
              <a:t>:</a:t>
            </a:r>
          </a:p>
          <a:p>
            <a:pPr marL="0" indent="0">
              <a:buNone/>
            </a:pPr>
            <a:r>
              <a:rPr lang="en-US" dirty="0"/>
              <a:t>	Actually, there is a small technical difference between the two types of </a:t>
            </a:r>
            <a:r>
              <a:rPr lang="en-US" dirty="0" smtClean="0"/>
              <a:t>	declarations </a:t>
            </a:r>
            <a:r>
              <a:rPr lang="en-US" dirty="0"/>
              <a:t>that relates to copy constructors. </a:t>
            </a:r>
            <a:endParaRPr lang="en-US" dirty="0" smtClean="0"/>
          </a:p>
          <a:p>
            <a:pPr marL="0" indent="0">
              <a:buNone/>
            </a:pPr>
            <a:r>
              <a:rPr lang="en-US" dirty="0" smtClean="0">
                <a:solidFill>
                  <a:schemeClr val="accent1"/>
                </a:solidFill>
              </a:rPr>
              <a:t>NOTE:</a:t>
            </a:r>
          </a:p>
          <a:p>
            <a:pPr marL="0" indent="0">
              <a:buNone/>
            </a:pPr>
            <a:r>
              <a:rPr lang="en-US" dirty="0"/>
              <a:t>    </a:t>
            </a:r>
            <a:r>
              <a:rPr lang="en-US" dirty="0" smtClean="0"/>
              <a:t>       </a:t>
            </a:r>
            <a:r>
              <a:rPr lang="en-US" dirty="0"/>
              <a:t>Parameterized constructors are very useful because they allow you to avoid </a:t>
            </a:r>
            <a:r>
              <a:rPr lang="en-US" dirty="0" smtClean="0"/>
              <a:t>	having </a:t>
            </a:r>
            <a:r>
              <a:rPr lang="en-US" dirty="0"/>
              <a:t>to make an additional function call simply to initialize one or more </a:t>
            </a:r>
            <a:r>
              <a:rPr lang="en-US" dirty="0" smtClean="0"/>
              <a:t>	variables </a:t>
            </a:r>
            <a:r>
              <a:rPr lang="en-US" dirty="0"/>
              <a:t>in an object. </a:t>
            </a:r>
            <a:endParaRPr lang="en-US" dirty="0" smtClean="0"/>
          </a:p>
          <a:p>
            <a:pPr marL="0" indent="0">
              <a:buNone/>
            </a:pPr>
            <a:r>
              <a:rPr lang="en-US" dirty="0"/>
              <a:t>	</a:t>
            </a:r>
            <a:r>
              <a:rPr lang="en-US" dirty="0" smtClean="0"/>
              <a:t>Each </a:t>
            </a:r>
            <a:r>
              <a:rPr lang="en-US" dirty="0"/>
              <a:t>function call you can avoid makes your program more efficient.</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00632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 calcmode="lin" valueType="num">
                                      <p:cBhvr additive="base">
                                        <p:cTn id="4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smtClean="0">
                <a:solidFill>
                  <a:srgbClr val="FF0000"/>
                </a:solidFill>
              </a:rPr>
              <a:t>CONSTRUCTORS WITH ONE PARAMETER: A SPECIAL CASE</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lstStyle/>
          <a:p>
            <a:r>
              <a:rPr lang="en-US" dirty="0"/>
              <a:t>If a constructor only has one parameter, there is a third way to pass an initial value to that </a:t>
            </a:r>
            <a:r>
              <a:rPr lang="en-US" dirty="0" smtClean="0"/>
              <a:t>constructor.</a:t>
            </a:r>
          </a:p>
          <a:p>
            <a:r>
              <a:rPr lang="en-US" dirty="0"/>
              <a:t>X </a:t>
            </a:r>
            <a:r>
              <a:rPr lang="en-US" dirty="0" err="1"/>
              <a:t>ob</a:t>
            </a:r>
            <a:r>
              <a:rPr lang="en-US" dirty="0"/>
              <a:t> = 99;</a:t>
            </a:r>
            <a:endParaRPr lang="en-US" dirty="0" smtClean="0"/>
          </a:p>
          <a:p>
            <a:r>
              <a:rPr lang="en-US" dirty="0"/>
              <a:t>In this form of initialization, 99 is automatically passed to the j parameter in the X( ) constructor. </a:t>
            </a:r>
            <a:endParaRPr lang="en-US" dirty="0" smtClean="0"/>
          </a:p>
          <a:p>
            <a:r>
              <a:rPr lang="en-US" dirty="0" err="1" smtClean="0"/>
              <a:t>i.e</a:t>
            </a:r>
            <a:r>
              <a:rPr lang="en-US" dirty="0" smtClean="0"/>
              <a:t> </a:t>
            </a:r>
            <a:r>
              <a:rPr lang="en-US" dirty="0"/>
              <a:t>the declaration statement is handled by the compiler as if it were written like this: X </a:t>
            </a:r>
            <a:r>
              <a:rPr lang="en-US" dirty="0" err="1"/>
              <a:t>ob</a:t>
            </a:r>
            <a:r>
              <a:rPr lang="en-US" dirty="0"/>
              <a:t> = X(99</a:t>
            </a:r>
            <a:r>
              <a:rPr lang="en-US" dirty="0" smtClean="0"/>
              <a:t>);</a:t>
            </a:r>
          </a:p>
          <a:p>
            <a:endParaRPr lang="en-US" dirty="0" smtClean="0">
              <a:solidFill>
                <a:srgbClr val="002060"/>
              </a:solidFill>
            </a:endParaRPr>
          </a:p>
          <a:p>
            <a:r>
              <a:rPr lang="en-US" dirty="0" smtClean="0">
                <a:solidFill>
                  <a:srgbClr val="002060"/>
                </a:solidFill>
              </a:rPr>
              <a:t>NOTE:</a:t>
            </a:r>
          </a:p>
          <a:p>
            <a:pPr lvl="1"/>
            <a:r>
              <a:rPr lang="en-US" dirty="0"/>
              <a:t>use either </a:t>
            </a:r>
            <a:r>
              <a:rPr lang="en-US" dirty="0" err="1"/>
              <a:t>ob</a:t>
            </a:r>
            <a:r>
              <a:rPr lang="en-US" dirty="0"/>
              <a:t>(</a:t>
            </a:r>
            <a:r>
              <a:rPr lang="en-US" dirty="0" err="1"/>
              <a:t>i</a:t>
            </a:r>
            <a:r>
              <a:rPr lang="en-US" dirty="0"/>
              <a:t>) or </a:t>
            </a:r>
            <a:r>
              <a:rPr lang="en-US" dirty="0" err="1"/>
              <a:t>ob</a:t>
            </a:r>
            <a:r>
              <a:rPr lang="en-US" dirty="0"/>
              <a:t> = </a:t>
            </a:r>
            <a:r>
              <a:rPr lang="en-US" dirty="0" err="1"/>
              <a:t>i</a:t>
            </a:r>
            <a:r>
              <a:rPr lang="en-US" dirty="0"/>
              <a:t> to initialize an object. </a:t>
            </a:r>
            <a:endParaRPr lang="en-US" dirty="0" smtClean="0"/>
          </a:p>
          <a:p>
            <a:pPr lvl="1"/>
            <a:r>
              <a:rPr lang="en-US" dirty="0" smtClean="0"/>
              <a:t>The </a:t>
            </a:r>
            <a:r>
              <a:rPr lang="en-US" dirty="0"/>
              <a:t>reason for this is that whenever you create a constructor that takes one argument, you are also implicitly creating a conversion from the type of that argument to the type of the class.</a:t>
            </a:r>
            <a:endParaRPr lang="en-US" dirty="0">
              <a:solidFill>
                <a:srgbClr val="002060"/>
              </a:solidFill>
            </a:endParaRPr>
          </a:p>
        </p:txBody>
      </p:sp>
    </p:spTree>
    <p:extLst>
      <p:ext uri="{BB962C8B-B14F-4D97-AF65-F5344CB8AC3E}">
        <p14:creationId xmlns:p14="http://schemas.microsoft.com/office/powerpoint/2010/main" val="3866986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1000"/>
                                        <p:tgtEl>
                                          <p:spTgt spid="4">
                                            <p:txEl>
                                              <p:pRg st="6" end="6"/>
                                            </p:txEl>
                                          </p:spTgt>
                                        </p:tgtEl>
                                      </p:cBhvr>
                                    </p:animEffect>
                                    <p:anim calcmode="lin" valueType="num">
                                      <p:cBhvr>
                                        <p:cTn id="41"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1000"/>
                                        <p:tgtEl>
                                          <p:spTgt spid="4">
                                            <p:txEl>
                                              <p:pRg st="7" end="7"/>
                                            </p:txEl>
                                          </p:spTgt>
                                        </p:tgtEl>
                                      </p:cBhvr>
                                    </p:animEffect>
                                    <p:anim calcmode="lin" valueType="num">
                                      <p:cBhvr>
                                        <p:cTn id="4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smtClean="0">
                <a:solidFill>
                  <a:srgbClr val="FF0000"/>
                </a:solidFill>
              </a:rPr>
              <a:t>WHEN CONSTRUCTORS AND DESTRUCTORS ARE EXECUTED</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lstStyle/>
          <a:p>
            <a:r>
              <a:rPr lang="en-US" dirty="0" smtClean="0"/>
              <a:t>An </a:t>
            </a:r>
            <a:r>
              <a:rPr lang="en-US" dirty="0">
                <a:solidFill>
                  <a:srgbClr val="0070C0"/>
                </a:solidFill>
              </a:rPr>
              <a:t>object's constructor </a:t>
            </a:r>
            <a:r>
              <a:rPr lang="en-US" dirty="0"/>
              <a:t>is called when the object comes into existence, and an object's destructor is called when the object is destroyed</a:t>
            </a:r>
            <a:r>
              <a:rPr lang="en-US" dirty="0" smtClean="0"/>
              <a:t>.</a:t>
            </a:r>
          </a:p>
          <a:p>
            <a:r>
              <a:rPr lang="en-US" dirty="0"/>
              <a:t>A </a:t>
            </a:r>
            <a:r>
              <a:rPr lang="en-US" dirty="0">
                <a:solidFill>
                  <a:srgbClr val="0070C0"/>
                </a:solidFill>
              </a:rPr>
              <a:t>local object's constructor </a:t>
            </a:r>
            <a:r>
              <a:rPr lang="en-US" dirty="0"/>
              <a:t>is executed when the object's declaration statement is encountered. </a:t>
            </a:r>
            <a:endParaRPr lang="en-US" dirty="0" smtClean="0"/>
          </a:p>
          <a:p>
            <a:r>
              <a:rPr lang="en-US" dirty="0" smtClean="0"/>
              <a:t>The </a:t>
            </a:r>
            <a:r>
              <a:rPr lang="en-US" dirty="0">
                <a:solidFill>
                  <a:srgbClr val="0070C0"/>
                </a:solidFill>
              </a:rPr>
              <a:t>destructors for local </a:t>
            </a:r>
            <a:r>
              <a:rPr lang="en-US" dirty="0"/>
              <a:t>objects are executed in the reverse order of the constructor functions</a:t>
            </a:r>
            <a:r>
              <a:rPr lang="en-US" dirty="0" smtClean="0"/>
              <a:t>.</a:t>
            </a:r>
          </a:p>
          <a:p>
            <a:r>
              <a:rPr lang="en-US" dirty="0">
                <a:solidFill>
                  <a:srgbClr val="0070C0"/>
                </a:solidFill>
              </a:rPr>
              <a:t>Global objects </a:t>
            </a:r>
            <a:r>
              <a:rPr lang="en-US" dirty="0"/>
              <a:t>have their constructors execute before main( ) begins execution. </a:t>
            </a:r>
            <a:endParaRPr lang="en-US" dirty="0" smtClean="0"/>
          </a:p>
          <a:p>
            <a:r>
              <a:rPr lang="en-US" dirty="0" smtClean="0">
                <a:solidFill>
                  <a:srgbClr val="0070C0"/>
                </a:solidFill>
              </a:rPr>
              <a:t>Global </a:t>
            </a:r>
            <a:r>
              <a:rPr lang="en-US" dirty="0">
                <a:solidFill>
                  <a:srgbClr val="0070C0"/>
                </a:solidFill>
              </a:rPr>
              <a:t>constructors </a:t>
            </a:r>
            <a:r>
              <a:rPr lang="en-US" dirty="0"/>
              <a:t>are executed in order of their declaration, within the same file. </a:t>
            </a:r>
            <a:endParaRPr lang="en-US" dirty="0" smtClean="0"/>
          </a:p>
          <a:p>
            <a:r>
              <a:rPr lang="en-US" dirty="0" smtClean="0"/>
              <a:t>We </a:t>
            </a:r>
            <a:r>
              <a:rPr lang="en-US" dirty="0"/>
              <a:t>cannot know the order of execution of global constructors spread among several files. </a:t>
            </a:r>
            <a:endParaRPr lang="en-US" dirty="0" smtClean="0"/>
          </a:p>
          <a:p>
            <a:r>
              <a:rPr lang="en-US" dirty="0" smtClean="0">
                <a:solidFill>
                  <a:srgbClr val="0070C0"/>
                </a:solidFill>
              </a:rPr>
              <a:t>Global </a:t>
            </a:r>
            <a:r>
              <a:rPr lang="en-US" dirty="0">
                <a:solidFill>
                  <a:srgbClr val="0070C0"/>
                </a:solidFill>
              </a:rPr>
              <a:t>destructors </a:t>
            </a:r>
            <a:r>
              <a:rPr lang="en-US" dirty="0"/>
              <a:t>execute in </a:t>
            </a:r>
            <a:r>
              <a:rPr lang="en-US" dirty="0" smtClean="0"/>
              <a:t>reverse </a:t>
            </a:r>
            <a:r>
              <a:rPr lang="en-US" dirty="0"/>
              <a:t>order after main( ) has terminated.</a:t>
            </a:r>
            <a:endParaRPr lang="en-US" dirty="0">
              <a:solidFill>
                <a:srgbClr val="002060"/>
              </a:solidFill>
            </a:endParaRPr>
          </a:p>
        </p:txBody>
      </p:sp>
    </p:spTree>
    <p:extLst>
      <p:ext uri="{BB962C8B-B14F-4D97-AF65-F5344CB8AC3E}">
        <p14:creationId xmlns:p14="http://schemas.microsoft.com/office/powerpoint/2010/main" val="2134670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270000"/>
          </a:xfrm>
        </p:spPr>
        <p:txBody>
          <a:bodyPr>
            <a:normAutofit/>
          </a:bodyPr>
          <a:lstStyle/>
          <a:p>
            <a:pPr algn="ctr"/>
            <a:r>
              <a:rPr lang="en-US" sz="3200" dirty="0" err="1" smtClean="0">
                <a:solidFill>
                  <a:srgbClr val="FF0000"/>
                </a:solidFill>
              </a:rPr>
              <a:t>Cont</a:t>
            </a:r>
            <a:r>
              <a:rPr lang="en-US" sz="3200" dirty="0" smtClean="0">
                <a:solidFill>
                  <a:srgbClr val="FF0000"/>
                </a:solidFill>
              </a:rPr>
              <a:t>…</a:t>
            </a:r>
            <a:br>
              <a:rPr lang="en-US" sz="3200" dirty="0" smtClean="0">
                <a:solidFill>
                  <a:srgbClr val="FF0000"/>
                </a:solidFill>
              </a:rPr>
            </a:br>
            <a:r>
              <a:rPr lang="en-US" sz="3200" dirty="0">
                <a:solidFill>
                  <a:srgbClr val="FF0000"/>
                </a:solidFill>
              </a:rPr>
              <a:t>[10d-constructor-destructor-order]</a:t>
            </a:r>
            <a:endParaRPr lang="en-US" sz="3200" dirty="0">
              <a:solidFill>
                <a:srgbClr val="FF0000"/>
              </a:solidFill>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937" y="1657350"/>
            <a:ext cx="7858125" cy="4295775"/>
          </a:xfrm>
        </p:spPr>
      </p:pic>
    </p:spTree>
    <p:extLst>
      <p:ext uri="{BB962C8B-B14F-4D97-AF65-F5344CB8AC3E}">
        <p14:creationId xmlns:p14="http://schemas.microsoft.com/office/powerpoint/2010/main" val="233343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752475"/>
          </a:xfrm>
        </p:spPr>
        <p:txBody>
          <a:bodyPr>
            <a:normAutofit/>
          </a:bodyPr>
          <a:lstStyle/>
          <a:p>
            <a:pPr algn="ctr"/>
            <a:endParaRPr lang="en-US" sz="3200" dirty="0">
              <a:solidFill>
                <a:srgbClr val="FF0000"/>
              </a:solidFill>
            </a:endParaRPr>
          </a:p>
        </p:txBody>
      </p:sp>
      <p:sp>
        <p:nvSpPr>
          <p:cNvPr id="4" name="Content Placeholder 3"/>
          <p:cNvSpPr>
            <a:spLocks noGrp="1"/>
          </p:cNvSpPr>
          <p:nvPr>
            <p:ph idx="1"/>
          </p:nvPr>
        </p:nvSpPr>
        <p:spPr>
          <a:xfrm>
            <a:off x="1117600" y="2564343"/>
            <a:ext cx="10837333" cy="2075391"/>
          </a:xfrm>
        </p:spPr>
        <p:txBody>
          <a:bodyPr>
            <a:normAutofit/>
          </a:bodyPr>
          <a:lstStyle/>
          <a:p>
            <a:pPr marL="0" indent="0">
              <a:buNone/>
            </a:pPr>
            <a:r>
              <a:rPr lang="en-US" sz="6000" dirty="0" smtClean="0">
                <a:solidFill>
                  <a:srgbClr val="FF0000"/>
                </a:solidFill>
              </a:rPr>
              <a:t>    STATIC CLASS MEMBERS</a:t>
            </a:r>
            <a:endParaRPr lang="en-US" sz="6000" dirty="0">
              <a:solidFill>
                <a:srgbClr val="FF0000"/>
              </a:solidFill>
            </a:endParaRPr>
          </a:p>
        </p:txBody>
      </p:sp>
    </p:spTree>
    <p:extLst>
      <p:ext uri="{BB962C8B-B14F-4D97-AF65-F5344CB8AC3E}">
        <p14:creationId xmlns:p14="http://schemas.microsoft.com/office/powerpoint/2010/main" val="3133133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smtClean="0">
                <a:solidFill>
                  <a:srgbClr val="FF0000"/>
                </a:solidFill>
              </a:rPr>
              <a:t>STATIC DATA MEMBERS</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lstStyle/>
          <a:p>
            <a:r>
              <a:rPr lang="en-US" dirty="0"/>
              <a:t>When </a:t>
            </a:r>
            <a:r>
              <a:rPr lang="en-US" dirty="0" smtClean="0"/>
              <a:t>we </a:t>
            </a:r>
            <a:r>
              <a:rPr lang="en-US" dirty="0"/>
              <a:t>precede a member variable's declaration with static, </a:t>
            </a:r>
            <a:r>
              <a:rPr lang="en-US" dirty="0" smtClean="0"/>
              <a:t>we </a:t>
            </a:r>
            <a:r>
              <a:rPr lang="en-US" dirty="0"/>
              <a:t>are telling the compiler that only one copy of that variable will exist and that all objects of the class will share that variable</a:t>
            </a:r>
            <a:r>
              <a:rPr lang="en-US" dirty="0" smtClean="0"/>
              <a:t>.</a:t>
            </a:r>
          </a:p>
          <a:p>
            <a:endParaRPr lang="en-US" dirty="0" smtClean="0"/>
          </a:p>
          <a:p>
            <a:r>
              <a:rPr lang="en-US" dirty="0" smtClean="0"/>
              <a:t>Unlike </a:t>
            </a:r>
            <a:r>
              <a:rPr lang="en-US" dirty="0"/>
              <a:t>regular data members, individual copies of a static member variable are not made for each object</a:t>
            </a:r>
            <a:r>
              <a:rPr lang="en-US" dirty="0" smtClean="0"/>
              <a:t>.</a:t>
            </a:r>
          </a:p>
          <a:p>
            <a:endParaRPr lang="en-US" dirty="0" smtClean="0"/>
          </a:p>
          <a:p>
            <a:r>
              <a:rPr lang="en-US" dirty="0" smtClean="0"/>
              <a:t>No </a:t>
            </a:r>
            <a:r>
              <a:rPr lang="en-US" dirty="0"/>
              <a:t>matter how many objects of a class are created, only one copy of a static data member exists</a:t>
            </a:r>
            <a:r>
              <a:rPr lang="en-US" dirty="0" smtClean="0"/>
              <a:t>.</a:t>
            </a:r>
          </a:p>
          <a:p>
            <a:endParaRPr lang="en-US" dirty="0" smtClean="0"/>
          </a:p>
          <a:p>
            <a:r>
              <a:rPr lang="en-US" dirty="0" smtClean="0"/>
              <a:t>All </a:t>
            </a:r>
            <a:r>
              <a:rPr lang="en-US" dirty="0"/>
              <a:t>objects of that class use that same variable. </a:t>
            </a:r>
            <a:endParaRPr lang="en-US" dirty="0" smtClean="0"/>
          </a:p>
          <a:p>
            <a:endParaRPr lang="en-US" dirty="0" smtClean="0"/>
          </a:p>
          <a:p>
            <a:r>
              <a:rPr lang="en-US" dirty="0" smtClean="0"/>
              <a:t>All </a:t>
            </a:r>
            <a:r>
              <a:rPr lang="en-US" dirty="0"/>
              <a:t>static variables are initialized to zero before the first object is created. </a:t>
            </a:r>
            <a:endParaRPr lang="en-US" dirty="0" smtClean="0"/>
          </a:p>
          <a:p>
            <a:endParaRPr lang="en-US" dirty="0">
              <a:solidFill>
                <a:srgbClr val="002060"/>
              </a:solidFill>
            </a:endParaRPr>
          </a:p>
        </p:txBody>
      </p:sp>
    </p:spTree>
    <p:extLst>
      <p:ext uri="{BB962C8B-B14F-4D97-AF65-F5344CB8AC3E}">
        <p14:creationId xmlns:p14="http://schemas.microsoft.com/office/powerpoint/2010/main" val="2369798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1000"/>
                                        <p:tgtEl>
                                          <p:spTgt spid="4">
                                            <p:txEl>
                                              <p:pRg st="8" end="8"/>
                                            </p:txEl>
                                          </p:spTgt>
                                        </p:tgtEl>
                                      </p:cBhvr>
                                    </p:animEffect>
                                    <p:anim calcmode="lin" valueType="num">
                                      <p:cBhvr>
                                        <p:cTn id="3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err="1" smtClean="0">
                <a:solidFill>
                  <a:srgbClr val="FF0000"/>
                </a:solidFill>
              </a:rPr>
              <a:t>Cont</a:t>
            </a:r>
            <a:r>
              <a:rPr lang="en-US" sz="3200" dirty="0" smtClean="0">
                <a:solidFill>
                  <a:srgbClr val="FF0000"/>
                </a:solidFill>
              </a:rPr>
              <a:t>…</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normAutofit fontScale="85000" lnSpcReduction="20000"/>
          </a:bodyPr>
          <a:lstStyle/>
          <a:p>
            <a:r>
              <a:rPr lang="en-US" dirty="0"/>
              <a:t>When </a:t>
            </a:r>
            <a:r>
              <a:rPr lang="en-US" dirty="0" smtClean="0"/>
              <a:t>we </a:t>
            </a:r>
            <a:r>
              <a:rPr lang="en-US" dirty="0"/>
              <a:t>declare a static data member within a class, </a:t>
            </a:r>
            <a:r>
              <a:rPr lang="en-US" dirty="0" smtClean="0"/>
              <a:t>we </a:t>
            </a:r>
            <a:r>
              <a:rPr lang="en-US" dirty="0"/>
              <a:t>are not defining it. </a:t>
            </a:r>
            <a:endParaRPr lang="en-US" dirty="0" smtClean="0"/>
          </a:p>
          <a:p>
            <a:pPr marL="0" indent="0">
              <a:buNone/>
            </a:pPr>
            <a:r>
              <a:rPr lang="en-US" dirty="0"/>
              <a:t> </a:t>
            </a:r>
            <a:r>
              <a:rPr lang="en-US" dirty="0" smtClean="0"/>
              <a:t>  (</a:t>
            </a:r>
            <a:r>
              <a:rPr lang="en-US" dirty="0" err="1" smtClean="0"/>
              <a:t>i.e</a:t>
            </a:r>
            <a:r>
              <a:rPr lang="en-US" dirty="0" smtClean="0"/>
              <a:t> we </a:t>
            </a:r>
            <a:r>
              <a:rPr lang="en-US" dirty="0"/>
              <a:t>are not allocating storage for it.) </a:t>
            </a:r>
            <a:endParaRPr lang="en-US" dirty="0" smtClean="0"/>
          </a:p>
          <a:p>
            <a:endParaRPr lang="en-US" dirty="0" smtClean="0"/>
          </a:p>
          <a:p>
            <a:r>
              <a:rPr lang="en-US" dirty="0" smtClean="0"/>
              <a:t>Instead</a:t>
            </a:r>
            <a:r>
              <a:rPr lang="en-US" dirty="0"/>
              <a:t>, </a:t>
            </a:r>
            <a:r>
              <a:rPr lang="en-US" dirty="0" smtClean="0"/>
              <a:t>we </a:t>
            </a:r>
            <a:r>
              <a:rPr lang="en-US" dirty="0"/>
              <a:t>must provide a global definition for it elsewhere, outside the class. </a:t>
            </a:r>
            <a:endParaRPr lang="en-US" dirty="0" smtClean="0"/>
          </a:p>
          <a:p>
            <a:endParaRPr lang="en-US" dirty="0" smtClean="0"/>
          </a:p>
          <a:p>
            <a:r>
              <a:rPr lang="en-US" dirty="0" smtClean="0"/>
              <a:t>This </a:t>
            </a:r>
            <a:r>
              <a:rPr lang="en-US" dirty="0"/>
              <a:t>is done by </a:t>
            </a:r>
            <a:r>
              <a:rPr lang="en-US" dirty="0" err="1"/>
              <a:t>redeclaring</a:t>
            </a:r>
            <a:r>
              <a:rPr lang="en-US" dirty="0"/>
              <a:t> the static variable using the scope resolution operator to identify the class to which it belongs. </a:t>
            </a:r>
            <a:endParaRPr lang="en-US" dirty="0" smtClean="0"/>
          </a:p>
          <a:p>
            <a:endParaRPr lang="en-US" dirty="0" smtClean="0"/>
          </a:p>
          <a:p>
            <a:r>
              <a:rPr lang="en-US" dirty="0" smtClean="0"/>
              <a:t>This </a:t>
            </a:r>
            <a:r>
              <a:rPr lang="en-US" dirty="0"/>
              <a:t>causes storage for the variable to be allocated. </a:t>
            </a:r>
            <a:endParaRPr lang="en-US" dirty="0" smtClean="0"/>
          </a:p>
          <a:p>
            <a:pPr marL="0" indent="0">
              <a:buNone/>
            </a:pPr>
            <a:r>
              <a:rPr lang="en-US" dirty="0"/>
              <a:t> </a:t>
            </a:r>
            <a:r>
              <a:rPr lang="en-US" dirty="0" smtClean="0"/>
              <a:t> (</a:t>
            </a:r>
            <a:r>
              <a:rPr lang="en-US" dirty="0"/>
              <a:t>Remember, a class declaration is simply a logical construct that does not have </a:t>
            </a:r>
            <a:r>
              <a:rPr lang="en-US" dirty="0" smtClean="0"/>
              <a:t>  	physical </a:t>
            </a:r>
            <a:r>
              <a:rPr lang="en-US" dirty="0"/>
              <a:t>reality</a:t>
            </a:r>
            <a:r>
              <a:rPr lang="en-US" dirty="0" smtClean="0"/>
              <a:t>.)</a:t>
            </a:r>
          </a:p>
          <a:p>
            <a:pPr marL="0" indent="0">
              <a:buNone/>
            </a:pPr>
            <a:endParaRPr lang="en-US" dirty="0" smtClean="0">
              <a:solidFill>
                <a:srgbClr val="002060"/>
              </a:solidFill>
            </a:endParaRPr>
          </a:p>
          <a:p>
            <a:pPr marL="0" indent="0">
              <a:buNone/>
            </a:pPr>
            <a:r>
              <a:rPr lang="en-US" dirty="0" smtClean="0">
                <a:solidFill>
                  <a:srgbClr val="002060"/>
                </a:solidFill>
              </a:rPr>
              <a:t>[</a:t>
            </a:r>
            <a:r>
              <a:rPr lang="en-US" dirty="0">
                <a:solidFill>
                  <a:srgbClr val="002060"/>
                </a:solidFill>
              </a:rPr>
              <a:t>11-staticMember]</a:t>
            </a:r>
            <a:r>
              <a:rPr lang="en-US" dirty="0" smtClean="0"/>
              <a:t> </a:t>
            </a:r>
            <a:r>
              <a:rPr lang="en-US" dirty="0"/>
              <a:t>:</a:t>
            </a:r>
            <a:r>
              <a:rPr lang="en-US" dirty="0" smtClean="0"/>
              <a:t>integer </a:t>
            </a:r>
            <a:r>
              <a:rPr lang="en-US" dirty="0"/>
              <a:t>a is declared both inside shared and outside of it. </a:t>
            </a:r>
            <a:endParaRPr lang="en-US" dirty="0" smtClean="0"/>
          </a:p>
          <a:p>
            <a:pPr marL="0" indent="0">
              <a:buNone/>
            </a:pPr>
            <a:r>
              <a:rPr lang="en-US" dirty="0"/>
              <a:t>	</a:t>
            </a:r>
            <a:r>
              <a:rPr lang="en-US" dirty="0" smtClean="0"/>
              <a:t>As </a:t>
            </a:r>
            <a:r>
              <a:rPr lang="en-US" dirty="0"/>
              <a:t>mentioned earlier, this is necessary because the declaration of a inside shared </a:t>
            </a:r>
            <a:r>
              <a:rPr lang="en-US" dirty="0" smtClean="0"/>
              <a:t>	does 	not </a:t>
            </a:r>
            <a:r>
              <a:rPr lang="en-US" dirty="0"/>
              <a:t>allocate storage</a:t>
            </a:r>
            <a:r>
              <a:rPr lang="en-US" dirty="0" smtClean="0"/>
              <a:t>.</a:t>
            </a:r>
          </a:p>
          <a:p>
            <a:pPr marL="0" indent="0">
              <a:buNone/>
            </a:pPr>
            <a:r>
              <a:rPr lang="en-US" dirty="0" smtClean="0">
                <a:solidFill>
                  <a:srgbClr val="002060"/>
                </a:solidFill>
              </a:rPr>
              <a:t>NOTE:	</a:t>
            </a:r>
            <a:r>
              <a:rPr lang="en-US" dirty="0" smtClean="0"/>
              <a:t>may </a:t>
            </a:r>
            <a:r>
              <a:rPr lang="en-US" dirty="0"/>
              <a:t>still find older C++ code that does not </a:t>
            </a:r>
            <a:r>
              <a:rPr lang="en-US" dirty="0" err="1"/>
              <a:t>redeclare</a:t>
            </a:r>
            <a:r>
              <a:rPr lang="en-US" dirty="0"/>
              <a:t> static member variables. </a:t>
            </a:r>
            <a:endParaRPr lang="en-US" dirty="0" smtClean="0"/>
          </a:p>
          <a:p>
            <a:pPr marL="0" indent="0">
              <a:buNone/>
            </a:pPr>
            <a:r>
              <a:rPr lang="en-US" dirty="0"/>
              <a:t>	</a:t>
            </a:r>
            <a:r>
              <a:rPr lang="en-US" dirty="0" smtClean="0"/>
              <a:t>In </a:t>
            </a:r>
            <a:r>
              <a:rPr lang="en-US" dirty="0"/>
              <a:t>these cases, you will need to add the required definitions.</a:t>
            </a:r>
            <a:endParaRPr lang="en-US" dirty="0">
              <a:solidFill>
                <a:srgbClr val="002060"/>
              </a:solidFill>
            </a:endParaRPr>
          </a:p>
        </p:txBody>
      </p:sp>
    </p:spTree>
    <p:extLst>
      <p:ext uri="{BB962C8B-B14F-4D97-AF65-F5344CB8AC3E}">
        <p14:creationId xmlns:p14="http://schemas.microsoft.com/office/powerpoint/2010/main" val="4247564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1000"/>
                                        <p:tgtEl>
                                          <p:spTgt spid="4">
                                            <p:txEl>
                                              <p:pRg st="7" end="7"/>
                                            </p:txEl>
                                          </p:spTgt>
                                        </p:tgtEl>
                                      </p:cBhvr>
                                    </p:animEffect>
                                    <p:anim calcmode="lin" valueType="num">
                                      <p:cBhvr>
                                        <p:cTn id="3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anim calcmode="lin" valueType="num">
                                      <p:cBhvr>
                                        <p:cTn id="4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fade">
                                      <p:cBhvr>
                                        <p:cTn id="49" dur="1000"/>
                                        <p:tgtEl>
                                          <p:spTgt spid="4">
                                            <p:txEl>
                                              <p:pRg st="10" end="10"/>
                                            </p:txEl>
                                          </p:spTgt>
                                        </p:tgtEl>
                                      </p:cBhvr>
                                    </p:animEffect>
                                    <p:anim calcmode="lin" valueType="num">
                                      <p:cBhvr>
                                        <p:cTn id="50"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fade">
                                      <p:cBhvr>
                                        <p:cTn id="56" dur="1000"/>
                                        <p:tgtEl>
                                          <p:spTgt spid="4">
                                            <p:txEl>
                                              <p:pRg st="11" end="11"/>
                                            </p:txEl>
                                          </p:spTgt>
                                        </p:tgtEl>
                                      </p:cBhvr>
                                    </p:animEffect>
                                    <p:anim calcmode="lin" valueType="num">
                                      <p:cBhvr>
                                        <p:cTn id="5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animEffect transition="in" filter="fade">
                                      <p:cBhvr>
                                        <p:cTn id="63" dur="1000"/>
                                        <p:tgtEl>
                                          <p:spTgt spid="4">
                                            <p:txEl>
                                              <p:pRg st="12" end="12"/>
                                            </p:txEl>
                                          </p:spTgt>
                                        </p:tgtEl>
                                      </p:cBhvr>
                                    </p:animEffect>
                                    <p:anim calcmode="lin" valueType="num">
                                      <p:cBhvr>
                                        <p:cTn id="64"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13" end="13"/>
                                            </p:txEl>
                                          </p:spTgt>
                                        </p:tgtEl>
                                        <p:attrNameLst>
                                          <p:attrName>style.visibility</p:attrName>
                                        </p:attrNameLst>
                                      </p:cBhvr>
                                      <p:to>
                                        <p:strVal val="visible"/>
                                      </p:to>
                                    </p:set>
                                    <p:animEffect transition="in" filter="fade">
                                      <p:cBhvr>
                                        <p:cTn id="70" dur="1000"/>
                                        <p:tgtEl>
                                          <p:spTgt spid="4">
                                            <p:txEl>
                                              <p:pRg st="13" end="13"/>
                                            </p:txEl>
                                          </p:spTgt>
                                        </p:tgtEl>
                                      </p:cBhvr>
                                    </p:animEffect>
                                    <p:anim calcmode="lin" valueType="num">
                                      <p:cBhvr>
                                        <p:cTn id="71"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fontScale="90000"/>
          </a:bodyPr>
          <a:lstStyle/>
          <a:p>
            <a:pPr algn="ctr"/>
            <a:r>
              <a:rPr lang="en-US" sz="3200" dirty="0" err="1" smtClean="0">
                <a:solidFill>
                  <a:srgbClr val="FF0000"/>
                </a:solidFill>
              </a:rPr>
              <a:t>Cont</a:t>
            </a:r>
            <a:r>
              <a:rPr lang="en-US" sz="3200" dirty="0" smtClean="0">
                <a:solidFill>
                  <a:srgbClr val="FF0000"/>
                </a:solidFill>
              </a:rPr>
              <a:t>…</a:t>
            </a:r>
            <a:r>
              <a:rPr lang="en-US" sz="3200" dirty="0">
                <a:solidFill>
                  <a:srgbClr val="FF0000"/>
                </a:solidFill>
              </a:rPr>
              <a:t/>
            </a:r>
            <a:br>
              <a:rPr lang="en-US" sz="3200" dirty="0">
                <a:solidFill>
                  <a:srgbClr val="FF0000"/>
                </a:solidFill>
              </a:rPr>
            </a:br>
            <a:r>
              <a:rPr lang="en-US" sz="2800" dirty="0">
                <a:solidFill>
                  <a:srgbClr val="002060"/>
                </a:solidFill>
              </a:rPr>
              <a:t>[11b-staticMember-beforeObject]</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lstStyle/>
          <a:p>
            <a:r>
              <a:rPr lang="en-US" smtClean="0"/>
              <a:t>A static member variable exists before any object of its class is created. </a:t>
            </a:r>
          </a:p>
          <a:p>
            <a:endParaRPr lang="en-US" smtClean="0"/>
          </a:p>
          <a:p>
            <a:r>
              <a:rPr lang="en-US" smtClean="0"/>
              <a:t> a is both public and static. Thus it may be directly accessed in main( ). </a:t>
            </a:r>
          </a:p>
          <a:p>
            <a:endParaRPr lang="en-US" smtClean="0"/>
          </a:p>
          <a:p>
            <a:r>
              <a:rPr lang="en-US" smtClean="0"/>
              <a:t>Further, since a exists before an object of shared is created, a can be given a value at any time. </a:t>
            </a:r>
          </a:p>
          <a:p>
            <a:endParaRPr lang="en-US" smtClean="0"/>
          </a:p>
          <a:p>
            <a:r>
              <a:rPr lang="en-US" smtClean="0"/>
              <a:t>As this program illustrates, the value of a is unchanged by the creation of object x. For this reason, both output statements display the same value: 99.</a:t>
            </a:r>
          </a:p>
          <a:p>
            <a:r>
              <a:rPr lang="en-US" smtClean="0"/>
              <a:t>In general, to refer to a static member independently of an object, we must qualify it by using the name of the class of which it is a member.</a:t>
            </a:r>
          </a:p>
          <a:p>
            <a:endParaRPr lang="en-US" dirty="0">
              <a:solidFill>
                <a:srgbClr val="002060"/>
              </a:solidFill>
            </a:endParaRPr>
          </a:p>
        </p:txBody>
      </p:sp>
    </p:spTree>
    <p:extLst>
      <p:ext uri="{BB962C8B-B14F-4D97-AF65-F5344CB8AC3E}">
        <p14:creationId xmlns:p14="http://schemas.microsoft.com/office/powerpoint/2010/main" val="3700033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1000"/>
                                        <p:tgtEl>
                                          <p:spTgt spid="4">
                                            <p:txEl>
                                              <p:pRg st="7" end="7"/>
                                            </p:txEl>
                                          </p:spTgt>
                                        </p:tgtEl>
                                      </p:cBhvr>
                                    </p:animEffect>
                                    <p:anim calcmode="lin" valueType="num">
                                      <p:cBhvr>
                                        <p:cTn id="3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312333"/>
          </a:xfrm>
        </p:spPr>
        <p:txBody>
          <a:bodyPr>
            <a:normAutofit fontScale="90000"/>
          </a:bodyPr>
          <a:lstStyle/>
          <a:p>
            <a:pPr algn="ctr"/>
            <a:r>
              <a:rPr lang="en-US" sz="3200" dirty="0" smtClean="0">
                <a:solidFill>
                  <a:srgbClr val="FF0000"/>
                </a:solidFill>
              </a:rPr>
              <a:t>BEST USAGE OF STATIC</a:t>
            </a:r>
            <a:br>
              <a:rPr lang="en-US" sz="3200" dirty="0" smtClean="0">
                <a:solidFill>
                  <a:srgbClr val="FF0000"/>
                </a:solidFill>
              </a:rPr>
            </a:br>
            <a:r>
              <a:rPr lang="en-US" sz="3200" dirty="0">
                <a:solidFill>
                  <a:srgbClr val="FF0000"/>
                </a:solidFill>
              </a:rPr>
              <a:t>(</a:t>
            </a:r>
            <a:r>
              <a:rPr lang="en-US" sz="3200" dirty="0" smtClean="0">
                <a:solidFill>
                  <a:srgbClr val="FF0000"/>
                </a:solidFill>
              </a:rPr>
              <a:t>accessing control to shared resources)</a:t>
            </a:r>
            <a:r>
              <a:rPr lang="en-US" sz="3200" dirty="0">
                <a:solidFill>
                  <a:srgbClr val="FF0000"/>
                </a:solidFill>
              </a:rPr>
              <a:t/>
            </a:r>
            <a:br>
              <a:rPr lang="en-US" sz="3200" dirty="0">
                <a:solidFill>
                  <a:srgbClr val="FF0000"/>
                </a:solidFill>
              </a:rPr>
            </a:br>
            <a:r>
              <a:rPr lang="en-US" sz="3200" dirty="0">
                <a:solidFill>
                  <a:srgbClr val="FF0000"/>
                </a:solidFill>
              </a:rPr>
              <a:t>[11c-staticMember-accessingResources]</a:t>
            </a:r>
            <a:endParaRPr lang="en-US" sz="3200" dirty="0">
              <a:solidFill>
                <a:srgbClr val="FF0000"/>
              </a:solidFill>
            </a:endParaRPr>
          </a:p>
        </p:txBody>
      </p:sp>
      <p:sp>
        <p:nvSpPr>
          <p:cNvPr id="4" name="Content Placeholder 3"/>
          <p:cNvSpPr>
            <a:spLocks noGrp="1"/>
          </p:cNvSpPr>
          <p:nvPr>
            <p:ph idx="1"/>
          </p:nvPr>
        </p:nvSpPr>
        <p:spPr>
          <a:xfrm>
            <a:off x="0" y="1557866"/>
            <a:ext cx="12192000" cy="5300133"/>
          </a:xfrm>
        </p:spPr>
        <p:txBody>
          <a:bodyPr/>
          <a:lstStyle/>
          <a:p>
            <a:r>
              <a:rPr lang="en-US" dirty="0"/>
              <a:t>C</a:t>
            </a:r>
            <a:r>
              <a:rPr lang="en-US" dirty="0" smtClean="0"/>
              <a:t>reating </a:t>
            </a:r>
            <a:r>
              <a:rPr lang="en-US" dirty="0"/>
              <a:t>several objects, each of which needs to write to a specific disk file. Clearly, however, only one object can be allowed to write to the file at a time. </a:t>
            </a:r>
            <a:endParaRPr lang="en-US" dirty="0" smtClean="0"/>
          </a:p>
          <a:p>
            <a:endParaRPr lang="en-US" dirty="0" smtClean="0"/>
          </a:p>
          <a:p>
            <a:r>
              <a:rPr lang="en-US" dirty="0" smtClean="0"/>
              <a:t>In </a:t>
            </a:r>
            <a:r>
              <a:rPr lang="en-US" dirty="0"/>
              <a:t>this case, </a:t>
            </a:r>
            <a:r>
              <a:rPr lang="en-US" dirty="0" smtClean="0"/>
              <a:t>we </a:t>
            </a:r>
            <a:r>
              <a:rPr lang="en-US" dirty="0"/>
              <a:t>will want to declare a static variable that indicates when the file is in use and when it is free. </a:t>
            </a:r>
            <a:endParaRPr lang="en-US" dirty="0" smtClean="0"/>
          </a:p>
          <a:p>
            <a:endParaRPr lang="en-US" dirty="0" smtClean="0"/>
          </a:p>
          <a:p>
            <a:r>
              <a:rPr lang="en-US" dirty="0" smtClean="0"/>
              <a:t>Each </a:t>
            </a:r>
            <a:r>
              <a:rPr lang="en-US" dirty="0"/>
              <a:t>object then interrogates this variable before writing to the </a:t>
            </a:r>
            <a:r>
              <a:rPr lang="en-US" dirty="0" smtClean="0"/>
              <a:t>file.</a:t>
            </a:r>
          </a:p>
          <a:p>
            <a:endParaRPr lang="en-US" dirty="0">
              <a:solidFill>
                <a:srgbClr val="002060"/>
              </a:solidFill>
            </a:endParaRPr>
          </a:p>
        </p:txBody>
      </p:sp>
    </p:spTree>
    <p:extLst>
      <p:ext uri="{BB962C8B-B14F-4D97-AF65-F5344CB8AC3E}">
        <p14:creationId xmlns:p14="http://schemas.microsoft.com/office/powerpoint/2010/main" val="2631904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smtClean="0">
                <a:solidFill>
                  <a:srgbClr val="FF0000"/>
                </a:solidFill>
              </a:rPr>
              <a:t>STATIC MEMBER FUNCTIONS</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normAutofit lnSpcReduction="10000"/>
          </a:bodyPr>
          <a:lstStyle/>
          <a:p>
            <a:pPr marL="0" indent="0">
              <a:buNone/>
            </a:pPr>
            <a:r>
              <a:rPr lang="en-US" sz="3200" b="1" u="sng" dirty="0" smtClean="0">
                <a:solidFill>
                  <a:srgbClr val="002060"/>
                </a:solidFill>
              </a:rPr>
              <a:t>RESTRICTIONS</a:t>
            </a:r>
            <a:r>
              <a:rPr lang="en-US" u="sng" dirty="0" smtClean="0">
                <a:solidFill>
                  <a:srgbClr val="002060"/>
                </a:solidFill>
              </a:rPr>
              <a:t>::</a:t>
            </a:r>
          </a:p>
          <a:p>
            <a:pPr marL="0" indent="0">
              <a:buNone/>
            </a:pPr>
            <a:r>
              <a:rPr lang="en-US" dirty="0"/>
              <a:t>They may only directly refer to other static members of the class. </a:t>
            </a:r>
            <a:endParaRPr lang="en-US" dirty="0" smtClean="0"/>
          </a:p>
          <a:p>
            <a:pPr marL="0" indent="0">
              <a:buNone/>
            </a:pPr>
            <a:r>
              <a:rPr lang="en-US" dirty="0" smtClean="0"/>
              <a:t>    (</a:t>
            </a:r>
            <a:r>
              <a:rPr lang="en-US" dirty="0"/>
              <a:t>Of course, global functions and data may be accessed by static member </a:t>
            </a:r>
            <a:r>
              <a:rPr lang="en-US" dirty="0" smtClean="0"/>
              <a:t> 	functions</a:t>
            </a:r>
            <a:r>
              <a:rPr lang="en-US" dirty="0"/>
              <a:t>.) </a:t>
            </a:r>
          </a:p>
          <a:p>
            <a:pPr marL="0" indent="0">
              <a:buNone/>
            </a:pPr>
            <a:r>
              <a:rPr lang="en-US" dirty="0" smtClean="0"/>
              <a:t>A </a:t>
            </a:r>
            <a:r>
              <a:rPr lang="en-US" dirty="0"/>
              <a:t>static member function does not have a this pointer. </a:t>
            </a:r>
            <a:r>
              <a:rPr lang="en-US" dirty="0" smtClean="0"/>
              <a:t> </a:t>
            </a:r>
          </a:p>
          <a:p>
            <a:pPr marL="0" indent="0">
              <a:buNone/>
            </a:pPr>
            <a:r>
              <a:rPr lang="en-US" dirty="0" smtClean="0"/>
              <a:t>There </a:t>
            </a:r>
            <a:r>
              <a:rPr lang="en-US" dirty="0"/>
              <a:t>cannot be a static and a non-static version of the same function. </a:t>
            </a:r>
            <a:endParaRPr lang="en-US" dirty="0" smtClean="0"/>
          </a:p>
          <a:p>
            <a:pPr marL="0" indent="0">
              <a:buNone/>
            </a:pPr>
            <a:r>
              <a:rPr lang="en-US" dirty="0" smtClean="0"/>
              <a:t>A </a:t>
            </a:r>
            <a:r>
              <a:rPr lang="en-US" dirty="0"/>
              <a:t>static member function may not be virtual. </a:t>
            </a:r>
            <a:endParaRPr lang="en-US" dirty="0" smtClean="0"/>
          </a:p>
          <a:p>
            <a:pPr marL="0" indent="0">
              <a:buNone/>
            </a:pPr>
            <a:r>
              <a:rPr lang="en-US" dirty="0" smtClean="0"/>
              <a:t>Finally</a:t>
            </a:r>
            <a:r>
              <a:rPr lang="en-US" dirty="0"/>
              <a:t>, they cannot be declared as </a:t>
            </a:r>
            <a:r>
              <a:rPr lang="en-US" dirty="0" err="1"/>
              <a:t>const</a:t>
            </a:r>
            <a:r>
              <a:rPr lang="en-US" dirty="0"/>
              <a:t> or volatile</a:t>
            </a:r>
            <a:r>
              <a:rPr lang="en-US" dirty="0" smtClean="0"/>
              <a:t>.</a:t>
            </a:r>
          </a:p>
          <a:p>
            <a:pPr marL="0" indent="0">
              <a:buNone/>
            </a:pPr>
            <a:endParaRPr lang="en-US" dirty="0"/>
          </a:p>
          <a:p>
            <a:pPr marL="0" indent="0">
              <a:buNone/>
            </a:pPr>
            <a:r>
              <a:rPr lang="en-US" dirty="0" smtClean="0"/>
              <a:t>NOTE:</a:t>
            </a:r>
          </a:p>
          <a:p>
            <a:pPr marL="0" indent="0">
              <a:buNone/>
            </a:pPr>
            <a:r>
              <a:rPr lang="en-US" dirty="0"/>
              <a:t>	</a:t>
            </a:r>
            <a:r>
              <a:rPr lang="en-US" dirty="0" smtClean="0"/>
              <a:t>static </a:t>
            </a:r>
            <a:r>
              <a:rPr lang="en-US" dirty="0"/>
              <a:t>member functions have limited applications, but one good use for </a:t>
            </a:r>
            <a:r>
              <a:rPr lang="en-US" dirty="0" smtClean="0"/>
              <a:t>	them </a:t>
            </a:r>
            <a:r>
              <a:rPr lang="en-US" dirty="0"/>
              <a:t>is to "</a:t>
            </a:r>
            <a:r>
              <a:rPr lang="en-US" dirty="0" err="1"/>
              <a:t>preinitialize</a:t>
            </a:r>
            <a:r>
              <a:rPr lang="en-US" dirty="0"/>
              <a:t>" private static data before any object is actually </a:t>
            </a:r>
            <a:r>
              <a:rPr lang="en-US" dirty="0" smtClean="0"/>
              <a:t>	created</a:t>
            </a:r>
            <a:r>
              <a:rPr lang="en-US" dirty="0"/>
              <a:t>.</a:t>
            </a:r>
            <a:endParaRPr lang="en-US" dirty="0" smtClean="0"/>
          </a:p>
          <a:p>
            <a:endParaRPr lang="en-US" dirty="0">
              <a:solidFill>
                <a:srgbClr val="002060"/>
              </a:solidFill>
            </a:endParaRPr>
          </a:p>
        </p:txBody>
      </p:sp>
    </p:spTree>
    <p:extLst>
      <p:ext uri="{BB962C8B-B14F-4D97-AF65-F5344CB8AC3E}">
        <p14:creationId xmlns:p14="http://schemas.microsoft.com/office/powerpoint/2010/main" val="1252082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Effect transition="in" filter="fade">
                                      <p:cBhvr>
                                        <p:cTn id="56" dur="1000"/>
                                        <p:tgtEl>
                                          <p:spTgt spid="4">
                                            <p:txEl>
                                              <p:pRg st="8" end="8"/>
                                            </p:txEl>
                                          </p:spTgt>
                                        </p:tgtEl>
                                      </p:cBhvr>
                                    </p:animEffect>
                                    <p:anim calcmode="lin" valueType="num">
                                      <p:cBhvr>
                                        <p:cTn id="5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animEffect transition="in" filter="fade">
                                      <p:cBhvr>
                                        <p:cTn id="63" dur="1000"/>
                                        <p:tgtEl>
                                          <p:spTgt spid="4">
                                            <p:txEl>
                                              <p:pRg st="9" end="9"/>
                                            </p:txEl>
                                          </p:spTgt>
                                        </p:tgtEl>
                                      </p:cBhvr>
                                    </p:animEffect>
                                    <p:anim calcmode="lin" valueType="num">
                                      <p:cBhvr>
                                        <p:cTn id="64"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934" y="3183467"/>
            <a:ext cx="8596668" cy="1320800"/>
          </a:xfrm>
        </p:spPr>
        <p:txBody>
          <a:bodyPr>
            <a:normAutofit/>
          </a:bodyPr>
          <a:lstStyle/>
          <a:p>
            <a:r>
              <a:rPr lang="en-US" sz="6000" b="1" spc="300" dirty="0">
                <a:solidFill>
                  <a:schemeClr val="accent5">
                    <a:lumMod val="75000"/>
                  </a:schemeClr>
                </a:solidFill>
                <a:latin typeface="Arial Rounded MT Bold" panose="020F0704030504030204" pitchFamily="34" charset="0"/>
              </a:rPr>
              <a:t>PREREQUISITE</a:t>
            </a:r>
            <a:endParaRPr lang="en-US" sz="6000" b="1" dirty="0">
              <a:solidFill>
                <a:schemeClr val="accent5">
                  <a:lumMod val="75000"/>
                </a:schemeClr>
              </a:solidFill>
              <a:latin typeface="Arial Black" panose="020B0A04020102020204" pitchFamily="34" charset="0"/>
            </a:endParaRPr>
          </a:p>
        </p:txBody>
      </p:sp>
    </p:spTree>
    <p:extLst>
      <p:ext uri="{BB962C8B-B14F-4D97-AF65-F5344CB8AC3E}">
        <p14:creationId xmlns:p14="http://schemas.microsoft.com/office/powerpoint/2010/main" val="407405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smtClean="0">
                <a:solidFill>
                  <a:srgbClr val="FF0000"/>
                </a:solidFill>
              </a:rPr>
              <a:t>THE SCOPE RESOLUTION OPERATOR</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lstStyle/>
          <a:p>
            <a:r>
              <a:rPr lang="en-US" dirty="0"/>
              <a:t>the :: operator links a class name with a member name in order to tell the compiler what class the member belongs to. </a:t>
            </a:r>
            <a:endParaRPr lang="en-US" dirty="0" smtClean="0"/>
          </a:p>
          <a:p>
            <a:endParaRPr lang="en-US" dirty="0" smtClean="0"/>
          </a:p>
          <a:p>
            <a:r>
              <a:rPr lang="en-US" dirty="0" smtClean="0"/>
              <a:t>However</a:t>
            </a:r>
            <a:r>
              <a:rPr lang="en-US" dirty="0"/>
              <a:t>, the scope resolution operator has another related use: it can allow access to a name in an enclosing scope that is "hidden" by a local declaration of the same name</a:t>
            </a:r>
            <a:r>
              <a:rPr lang="en-US" dirty="0" smtClean="0"/>
              <a:t>.</a:t>
            </a:r>
          </a:p>
          <a:p>
            <a:endParaRPr lang="en-US" dirty="0" smtClean="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2326860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5" name="Text Placeholder 4"/>
          <p:cNvSpPr>
            <a:spLocks noGrp="1"/>
          </p:cNvSpPr>
          <p:nvPr>
            <p:ph type="body" idx="1"/>
          </p:nvPr>
        </p:nvSpPr>
        <p:spPr/>
        <p:txBody>
          <a:bodyPr/>
          <a:lstStyle/>
          <a:p>
            <a:endParaRPr lang="en-US"/>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091267"/>
            <a:ext cx="4739745" cy="4098396"/>
          </a:xfrm>
        </p:spPr>
      </p:pic>
      <p:sp>
        <p:nvSpPr>
          <p:cNvPr id="7" name="Text Placeholder 6"/>
          <p:cNvSpPr>
            <a:spLocks noGrp="1"/>
          </p:cNvSpPr>
          <p:nvPr>
            <p:ph type="body" sz="quarter" idx="3"/>
          </p:nvPr>
        </p:nvSpPr>
        <p:spPr/>
        <p:txBody>
          <a:bodyPr/>
          <a:lstStyle/>
          <a:p>
            <a:endParaRPr lang="en-US"/>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93467" y="1780590"/>
            <a:ext cx="5198533" cy="4081046"/>
          </a:xfrm>
        </p:spPr>
      </p:pic>
    </p:spTree>
    <p:extLst>
      <p:ext uri="{BB962C8B-B14F-4D97-AF65-F5344CB8AC3E}">
        <p14:creationId xmlns:p14="http://schemas.microsoft.com/office/powerpoint/2010/main" val="151992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smtClean="0">
                <a:solidFill>
                  <a:srgbClr val="FF0000"/>
                </a:solidFill>
              </a:rPr>
              <a:t>NESTED CLASSES</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lstStyle/>
          <a:p>
            <a:r>
              <a:rPr lang="en-US" dirty="0" smtClean="0"/>
              <a:t>Defining </a:t>
            </a:r>
            <a:r>
              <a:rPr lang="en-US" dirty="0"/>
              <a:t>one class within another. </a:t>
            </a:r>
            <a:endParaRPr lang="en-US" dirty="0" smtClean="0"/>
          </a:p>
          <a:p>
            <a:endParaRPr lang="en-US" dirty="0" smtClean="0"/>
          </a:p>
          <a:p>
            <a:r>
              <a:rPr lang="en-US" dirty="0" smtClean="0"/>
              <a:t>Doing </a:t>
            </a:r>
            <a:r>
              <a:rPr lang="en-US" dirty="0"/>
              <a:t>so creates a nested class. </a:t>
            </a:r>
            <a:endParaRPr lang="en-US" dirty="0" smtClean="0"/>
          </a:p>
          <a:p>
            <a:endParaRPr lang="en-US" dirty="0" smtClean="0"/>
          </a:p>
          <a:p>
            <a:r>
              <a:rPr lang="en-US" dirty="0" smtClean="0"/>
              <a:t>Since </a:t>
            </a:r>
            <a:r>
              <a:rPr lang="en-US" dirty="0"/>
              <a:t>a class declaration does, in fact, define a scope, a nested class is valid only within the scope of the enclosing class. </a:t>
            </a:r>
            <a:endParaRPr lang="en-US" dirty="0" smtClean="0"/>
          </a:p>
          <a:p>
            <a:endParaRPr lang="en-US" dirty="0" smtClean="0"/>
          </a:p>
          <a:p>
            <a:r>
              <a:rPr lang="en-US" dirty="0" smtClean="0"/>
              <a:t>Nested </a:t>
            </a:r>
            <a:r>
              <a:rPr lang="en-US" dirty="0"/>
              <a:t>classes are seldom used. </a:t>
            </a:r>
            <a:endParaRPr lang="en-US" dirty="0" smtClean="0"/>
          </a:p>
          <a:p>
            <a:endParaRPr lang="en-US" dirty="0" smtClean="0"/>
          </a:p>
          <a:p>
            <a:r>
              <a:rPr lang="en-US" dirty="0" smtClean="0"/>
              <a:t>Because </a:t>
            </a:r>
            <a:r>
              <a:rPr lang="en-US" dirty="0"/>
              <a:t>of C++'s flexible and powerful inheritance mechanism, the need for nested classes is virtually nonexistent</a:t>
            </a:r>
            <a:endParaRPr lang="en-US" dirty="0">
              <a:solidFill>
                <a:srgbClr val="002060"/>
              </a:solidFill>
            </a:endParaRPr>
          </a:p>
        </p:txBody>
      </p:sp>
    </p:spTree>
    <p:extLst>
      <p:ext uri="{BB962C8B-B14F-4D97-AF65-F5344CB8AC3E}">
        <p14:creationId xmlns:p14="http://schemas.microsoft.com/office/powerpoint/2010/main" val="1814542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1000"/>
                                        <p:tgtEl>
                                          <p:spTgt spid="4">
                                            <p:txEl>
                                              <p:pRg st="8" end="8"/>
                                            </p:txEl>
                                          </p:spTgt>
                                        </p:tgtEl>
                                      </p:cBhvr>
                                    </p:animEffect>
                                    <p:anim calcmode="lin" valueType="num">
                                      <p:cBhvr>
                                        <p:cTn id="3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smtClean="0">
                <a:solidFill>
                  <a:srgbClr val="FF0000"/>
                </a:solidFill>
              </a:rPr>
              <a:t>LOCAL CLASSES</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normAutofit fontScale="92500" lnSpcReduction="10000"/>
          </a:bodyPr>
          <a:lstStyle/>
          <a:p>
            <a:r>
              <a:rPr lang="en-US" dirty="0"/>
              <a:t>A class may be defined within a </a:t>
            </a:r>
            <a:r>
              <a:rPr lang="en-US" dirty="0" smtClean="0"/>
              <a:t>function….called LOCAL CLASS</a:t>
            </a:r>
          </a:p>
          <a:p>
            <a:endParaRPr lang="en-US" dirty="0">
              <a:solidFill>
                <a:srgbClr val="002060"/>
              </a:solidFill>
            </a:endParaRPr>
          </a:p>
          <a:p>
            <a:r>
              <a:rPr lang="en-US" dirty="0"/>
              <a:t>When a class is declared within a function, it is known only to that function and unknown outside of it</a:t>
            </a:r>
            <a:r>
              <a:rPr lang="en-US" dirty="0" smtClean="0"/>
              <a:t>.</a:t>
            </a:r>
          </a:p>
          <a:p>
            <a:endParaRPr lang="en-US" dirty="0">
              <a:solidFill>
                <a:srgbClr val="002060"/>
              </a:solidFill>
            </a:endParaRPr>
          </a:p>
          <a:p>
            <a:r>
              <a:rPr lang="en-US" dirty="0" smtClean="0">
                <a:solidFill>
                  <a:srgbClr val="0070C0"/>
                </a:solidFill>
              </a:rPr>
              <a:t>RESTRICTIONS:</a:t>
            </a:r>
          </a:p>
          <a:p>
            <a:pPr marL="0" indent="0">
              <a:buNone/>
            </a:pPr>
            <a:r>
              <a:rPr lang="en-US" dirty="0" smtClean="0">
                <a:solidFill>
                  <a:srgbClr val="0070C0"/>
                </a:solidFill>
              </a:rPr>
              <a:t>	</a:t>
            </a:r>
            <a:r>
              <a:rPr lang="en-US" dirty="0" smtClean="0"/>
              <a:t>All </a:t>
            </a:r>
            <a:r>
              <a:rPr lang="en-US" dirty="0"/>
              <a:t>member functions must be defined within the class declaration. </a:t>
            </a:r>
            <a:endParaRPr lang="en-US" dirty="0" smtClean="0"/>
          </a:p>
          <a:p>
            <a:pPr marL="0" indent="0">
              <a:buNone/>
            </a:pPr>
            <a:r>
              <a:rPr lang="en-US" dirty="0"/>
              <a:t>	</a:t>
            </a:r>
            <a:r>
              <a:rPr lang="en-US" dirty="0" smtClean="0"/>
              <a:t>The </a:t>
            </a:r>
            <a:r>
              <a:rPr lang="en-US" dirty="0"/>
              <a:t>local class may not use or access local variables of the function in which </a:t>
            </a:r>
            <a:r>
              <a:rPr lang="en-US" dirty="0" smtClean="0"/>
              <a:t>	it </a:t>
            </a:r>
            <a:r>
              <a:rPr lang="en-US" dirty="0"/>
              <a:t>is declared (except that a local class has access to static local variables </a:t>
            </a:r>
            <a:r>
              <a:rPr lang="en-US" dirty="0" smtClean="0"/>
              <a:t>	declared </a:t>
            </a:r>
            <a:r>
              <a:rPr lang="en-US" dirty="0"/>
              <a:t>within the function or those declared as extern). </a:t>
            </a:r>
            <a:endParaRPr lang="en-US" dirty="0" smtClean="0"/>
          </a:p>
          <a:p>
            <a:pPr marL="0" indent="0">
              <a:buNone/>
            </a:pPr>
            <a:r>
              <a:rPr lang="en-US" dirty="0"/>
              <a:t>	</a:t>
            </a:r>
            <a:r>
              <a:rPr lang="en-US" dirty="0" smtClean="0"/>
              <a:t>It </a:t>
            </a:r>
            <a:r>
              <a:rPr lang="en-US" dirty="0"/>
              <a:t>may access type names and enumerators defined by the enclosing </a:t>
            </a:r>
            <a:r>
              <a:rPr lang="en-US" dirty="0" smtClean="0"/>
              <a:t>	function</a:t>
            </a:r>
            <a:r>
              <a:rPr lang="en-US" dirty="0"/>
              <a:t>, however. </a:t>
            </a:r>
            <a:endParaRPr lang="en-US" dirty="0" smtClean="0"/>
          </a:p>
          <a:p>
            <a:pPr marL="0" indent="0">
              <a:buNone/>
            </a:pPr>
            <a:r>
              <a:rPr lang="en-US" dirty="0"/>
              <a:t>	</a:t>
            </a:r>
            <a:r>
              <a:rPr lang="en-US" dirty="0" smtClean="0"/>
              <a:t>No </a:t>
            </a:r>
            <a:r>
              <a:rPr lang="en-US" dirty="0"/>
              <a:t>static variables may be declared inside a local class. </a:t>
            </a:r>
            <a:endParaRPr lang="en-US" dirty="0" smtClean="0"/>
          </a:p>
          <a:p>
            <a:pPr marL="0" indent="0">
              <a:buNone/>
            </a:pPr>
            <a:r>
              <a:rPr lang="en-US" dirty="0"/>
              <a:t>	</a:t>
            </a:r>
            <a:r>
              <a:rPr lang="en-US" dirty="0" smtClean="0"/>
              <a:t>Because </a:t>
            </a:r>
            <a:r>
              <a:rPr lang="en-US" dirty="0"/>
              <a:t>of these restrictions, local classes are not common in C++ programming.</a:t>
            </a:r>
            <a:endParaRPr lang="en-US" dirty="0">
              <a:solidFill>
                <a:srgbClr val="0070C0"/>
              </a:solidFill>
            </a:endParaRPr>
          </a:p>
          <a:p>
            <a:endParaRPr lang="en-US" dirty="0">
              <a:solidFill>
                <a:srgbClr val="002060"/>
              </a:solidFill>
            </a:endParaRPr>
          </a:p>
        </p:txBody>
      </p:sp>
    </p:spTree>
    <p:extLst>
      <p:ext uri="{BB962C8B-B14F-4D97-AF65-F5344CB8AC3E}">
        <p14:creationId xmlns:p14="http://schemas.microsoft.com/office/powerpoint/2010/main" val="1216582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animEffect transition="in" filter="fade">
                                      <p:cBhvr>
                                        <p:cTn id="56" dur="1000"/>
                                        <p:tgtEl>
                                          <p:spTgt spid="4">
                                            <p:txEl>
                                              <p:pRg st="9" end="9"/>
                                            </p:txEl>
                                          </p:spTgt>
                                        </p:tgtEl>
                                      </p:cBhvr>
                                    </p:animEffect>
                                    <p:anim calcmode="lin" valueType="num">
                                      <p:cBhvr>
                                        <p:cTn id="5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smtClean="0">
                <a:solidFill>
                  <a:srgbClr val="FF0000"/>
                </a:solidFill>
              </a:rPr>
              <a:t>PASSING OBJECTS TO FUNCTIONS</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lstStyle/>
          <a:p>
            <a:r>
              <a:rPr lang="en-US" dirty="0"/>
              <a:t>Objects are passed to functions through the use of the standard </a:t>
            </a:r>
            <a:r>
              <a:rPr lang="en-US" dirty="0" err="1"/>
              <a:t>call-byvalue</a:t>
            </a:r>
            <a:r>
              <a:rPr lang="en-US" dirty="0"/>
              <a:t> </a:t>
            </a:r>
            <a:r>
              <a:rPr lang="en-US" dirty="0" smtClean="0"/>
              <a:t>mechanism.</a:t>
            </a:r>
          </a:p>
          <a:p>
            <a:endParaRPr lang="en-US" dirty="0" smtClean="0"/>
          </a:p>
          <a:p>
            <a:r>
              <a:rPr lang="en-US" dirty="0" smtClean="0"/>
              <a:t>Although </a:t>
            </a:r>
            <a:r>
              <a:rPr lang="en-US" dirty="0"/>
              <a:t>the passing of objects is straightforward, some rather unexpected events occur that relate to constructors and </a:t>
            </a:r>
            <a:r>
              <a:rPr lang="en-US" dirty="0" smtClean="0"/>
              <a:t>destructors.</a:t>
            </a:r>
          </a:p>
          <a:p>
            <a:r>
              <a:rPr lang="en-US" dirty="0">
                <a:solidFill>
                  <a:srgbClr val="002060"/>
                </a:solidFill>
              </a:rPr>
              <a:t>[13-passingObjects]:</a:t>
            </a:r>
            <a:r>
              <a:rPr lang="en-US" dirty="0" smtClean="0"/>
              <a:t> </a:t>
            </a:r>
            <a:r>
              <a:rPr lang="en-US" dirty="0"/>
              <a:t>As the output shows, there is one call to the constructor, which occurs when o is created in main( ), but there are two calls to the </a:t>
            </a:r>
            <a:r>
              <a:rPr lang="en-US" dirty="0" smtClean="0"/>
              <a:t>destructor.</a:t>
            </a:r>
          </a:p>
          <a:p>
            <a:r>
              <a:rPr lang="en-US" dirty="0"/>
              <a:t>When an object is passed to a function, a copy of that object is made (and this copy becomes the parameter in the function). </a:t>
            </a:r>
            <a:endParaRPr lang="en-US" dirty="0" smtClean="0"/>
          </a:p>
          <a:p>
            <a:r>
              <a:rPr lang="en-US" dirty="0" smtClean="0"/>
              <a:t>This </a:t>
            </a:r>
            <a:r>
              <a:rPr lang="en-US" dirty="0"/>
              <a:t>means that a new object comes into existence. </a:t>
            </a:r>
            <a:endParaRPr lang="en-US" dirty="0" smtClean="0"/>
          </a:p>
          <a:p>
            <a:r>
              <a:rPr lang="en-US" dirty="0" smtClean="0"/>
              <a:t>When </a:t>
            </a:r>
            <a:r>
              <a:rPr lang="en-US" dirty="0"/>
              <a:t>the function terminates, the copy of the argument (i.e., the parameter) is destroyed.</a:t>
            </a:r>
            <a:endParaRPr lang="en-US" dirty="0">
              <a:solidFill>
                <a:srgbClr val="002060"/>
              </a:solidFill>
            </a:endParaRPr>
          </a:p>
        </p:txBody>
      </p:sp>
    </p:spTree>
    <p:extLst>
      <p:ext uri="{BB962C8B-B14F-4D97-AF65-F5344CB8AC3E}">
        <p14:creationId xmlns:p14="http://schemas.microsoft.com/office/powerpoint/2010/main" val="1929457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err="1" smtClean="0">
                <a:solidFill>
                  <a:srgbClr val="FF0000"/>
                </a:solidFill>
              </a:rPr>
              <a:t>Cont</a:t>
            </a:r>
            <a:r>
              <a:rPr lang="en-US" sz="3200" dirty="0" smtClean="0">
                <a:solidFill>
                  <a:srgbClr val="FF0000"/>
                </a:solidFill>
              </a:rPr>
              <a:t>…</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normAutofit lnSpcReduction="10000"/>
          </a:bodyPr>
          <a:lstStyle/>
          <a:p>
            <a:r>
              <a:rPr lang="en-US" dirty="0"/>
              <a:t>When a copy of an argument is made during a function call, the normal constructor is not called. </a:t>
            </a:r>
            <a:endParaRPr lang="en-US" dirty="0" smtClean="0"/>
          </a:p>
          <a:p>
            <a:r>
              <a:rPr lang="en-US" dirty="0" smtClean="0"/>
              <a:t>Instead</a:t>
            </a:r>
            <a:r>
              <a:rPr lang="en-US" dirty="0"/>
              <a:t>, the object's copy constructor is called</a:t>
            </a:r>
            <a:r>
              <a:rPr lang="en-US" dirty="0" smtClean="0"/>
              <a:t>.</a:t>
            </a:r>
          </a:p>
          <a:p>
            <a:r>
              <a:rPr lang="en-US" dirty="0" smtClean="0"/>
              <a:t> </a:t>
            </a:r>
            <a:r>
              <a:rPr lang="en-US" dirty="0"/>
              <a:t>A copy constructor defines how a copy of an object is made</a:t>
            </a:r>
            <a:r>
              <a:rPr lang="en-US" dirty="0" smtClean="0"/>
              <a:t>.</a:t>
            </a:r>
          </a:p>
          <a:p>
            <a:r>
              <a:rPr lang="en-US" dirty="0"/>
              <a:t>However, if a class does not explicitly define a copy constructor, as is the case here, then C++ provides one by default. </a:t>
            </a:r>
            <a:endParaRPr lang="en-US" dirty="0" smtClean="0"/>
          </a:p>
          <a:p>
            <a:r>
              <a:rPr lang="en-US" dirty="0" smtClean="0"/>
              <a:t>The </a:t>
            </a:r>
            <a:r>
              <a:rPr lang="en-US" dirty="0">
                <a:solidFill>
                  <a:srgbClr val="0070C0"/>
                </a:solidFill>
              </a:rPr>
              <a:t>default copy constructor </a:t>
            </a:r>
            <a:r>
              <a:rPr lang="en-US" dirty="0"/>
              <a:t>creates a bitwise (that is, identical) copy of the object. </a:t>
            </a:r>
            <a:endParaRPr lang="en-US" dirty="0" smtClean="0"/>
          </a:p>
          <a:p>
            <a:r>
              <a:rPr lang="en-US" dirty="0" smtClean="0"/>
              <a:t>The </a:t>
            </a:r>
            <a:r>
              <a:rPr lang="en-US" dirty="0"/>
              <a:t>reason a bitwise copy is made is easy to understand if you think about it. </a:t>
            </a:r>
            <a:endParaRPr lang="en-US" dirty="0" smtClean="0"/>
          </a:p>
          <a:p>
            <a:r>
              <a:rPr lang="en-US" dirty="0" smtClean="0"/>
              <a:t>Since </a:t>
            </a:r>
            <a:r>
              <a:rPr lang="en-US" dirty="0"/>
              <a:t>a normal constructor is used to initialize some aspect of an object, it must not be called to make a copy of an already existing object. </a:t>
            </a:r>
            <a:endParaRPr lang="en-US" dirty="0" smtClean="0"/>
          </a:p>
          <a:p>
            <a:r>
              <a:rPr lang="en-US" dirty="0" smtClean="0"/>
              <a:t>Such </a:t>
            </a:r>
            <a:r>
              <a:rPr lang="en-US" dirty="0"/>
              <a:t>a call would alter the contents of the object. </a:t>
            </a:r>
            <a:endParaRPr lang="en-US" dirty="0" smtClean="0"/>
          </a:p>
          <a:p>
            <a:r>
              <a:rPr lang="en-US" dirty="0" smtClean="0"/>
              <a:t>When </a:t>
            </a:r>
            <a:r>
              <a:rPr lang="en-US" dirty="0"/>
              <a:t>passing an object to a function, you want to use the current state of the object, not its initial state.</a:t>
            </a:r>
            <a:endParaRPr lang="en-US" dirty="0">
              <a:solidFill>
                <a:srgbClr val="002060"/>
              </a:solidFill>
            </a:endParaRPr>
          </a:p>
        </p:txBody>
      </p:sp>
    </p:spTree>
    <p:extLst>
      <p:ext uri="{BB962C8B-B14F-4D97-AF65-F5344CB8AC3E}">
        <p14:creationId xmlns:p14="http://schemas.microsoft.com/office/powerpoint/2010/main" val="1008753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err="1" smtClean="0">
                <a:solidFill>
                  <a:srgbClr val="FF0000"/>
                </a:solidFill>
              </a:rPr>
              <a:t>Cont</a:t>
            </a:r>
            <a:r>
              <a:rPr lang="en-US" sz="3200" dirty="0" smtClean="0">
                <a:solidFill>
                  <a:srgbClr val="FF0000"/>
                </a:solidFill>
              </a:rPr>
              <a:t>…</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lstStyle/>
          <a:p>
            <a:r>
              <a:rPr lang="en-US" dirty="0"/>
              <a:t>However, when the function terminates and the copy of the object used as an argument is destroyed, the destructor is called. </a:t>
            </a:r>
            <a:endParaRPr lang="en-US" dirty="0" smtClean="0"/>
          </a:p>
          <a:p>
            <a:endParaRPr lang="en-US" dirty="0" smtClean="0"/>
          </a:p>
          <a:p>
            <a:r>
              <a:rPr lang="en-US" dirty="0" smtClean="0"/>
              <a:t>This </a:t>
            </a:r>
            <a:r>
              <a:rPr lang="en-US" dirty="0"/>
              <a:t>is necessary because the object has gone out of scope. </a:t>
            </a:r>
            <a:endParaRPr lang="en-US" dirty="0" smtClean="0"/>
          </a:p>
          <a:p>
            <a:endParaRPr lang="en-US" dirty="0" smtClean="0"/>
          </a:p>
          <a:p>
            <a:r>
              <a:rPr lang="en-US" dirty="0" smtClean="0"/>
              <a:t>This </a:t>
            </a:r>
            <a:r>
              <a:rPr lang="en-US" dirty="0"/>
              <a:t>is why the preceding program[</a:t>
            </a:r>
            <a:r>
              <a:rPr lang="en-US" dirty="0">
                <a:solidFill>
                  <a:srgbClr val="0070C0"/>
                </a:solidFill>
              </a:rPr>
              <a:t>13-passingObjects</a:t>
            </a:r>
            <a:r>
              <a:rPr lang="en-US" dirty="0"/>
              <a:t>] had two calls to the destructor. </a:t>
            </a:r>
            <a:endParaRPr lang="en-US" dirty="0" smtClean="0"/>
          </a:p>
          <a:p>
            <a:endParaRPr lang="en-US" dirty="0" smtClean="0"/>
          </a:p>
          <a:p>
            <a:r>
              <a:rPr lang="en-US" dirty="0" smtClean="0"/>
              <a:t>The </a:t>
            </a:r>
            <a:r>
              <a:rPr lang="en-US" dirty="0"/>
              <a:t>first was when the parameter to f( ) went out-of-scope. The second is when o inside main( ) was destroyed when the program ended</a:t>
            </a:r>
            <a:r>
              <a:rPr lang="en-US" dirty="0" smtClean="0"/>
              <a:t>.</a:t>
            </a:r>
          </a:p>
          <a:p>
            <a:endParaRPr lang="en-US" dirty="0">
              <a:solidFill>
                <a:srgbClr val="002060"/>
              </a:solidFill>
            </a:endParaRPr>
          </a:p>
        </p:txBody>
      </p:sp>
    </p:spTree>
    <p:extLst>
      <p:ext uri="{BB962C8B-B14F-4D97-AF65-F5344CB8AC3E}">
        <p14:creationId xmlns:p14="http://schemas.microsoft.com/office/powerpoint/2010/main" val="30481657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err="1" smtClean="0">
                <a:solidFill>
                  <a:srgbClr val="FF0000"/>
                </a:solidFill>
              </a:rPr>
              <a:t>Cont</a:t>
            </a:r>
            <a:r>
              <a:rPr lang="en-US" sz="3200" dirty="0" smtClean="0">
                <a:solidFill>
                  <a:srgbClr val="FF0000"/>
                </a:solidFill>
              </a:rPr>
              <a:t>…</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normAutofit lnSpcReduction="10000"/>
          </a:bodyPr>
          <a:lstStyle/>
          <a:p>
            <a:r>
              <a:rPr lang="en-US" dirty="0" smtClean="0">
                <a:solidFill>
                  <a:srgbClr val="00B0F0"/>
                </a:solidFill>
              </a:rPr>
              <a:t>CAUTION</a:t>
            </a:r>
            <a:r>
              <a:rPr lang="en-US" dirty="0" smtClean="0"/>
              <a:t>:</a:t>
            </a:r>
          </a:p>
          <a:p>
            <a:pPr marL="0" indent="0">
              <a:buNone/>
            </a:pPr>
            <a:r>
              <a:rPr lang="en-US" dirty="0" smtClean="0"/>
              <a:t>Because </a:t>
            </a:r>
            <a:r>
              <a:rPr lang="en-US" dirty="0"/>
              <a:t>the </a:t>
            </a:r>
            <a:r>
              <a:rPr lang="en-US" dirty="0">
                <a:solidFill>
                  <a:srgbClr val="00B0F0"/>
                </a:solidFill>
              </a:rPr>
              <a:t>default copy constructor </a:t>
            </a:r>
            <a:r>
              <a:rPr lang="en-US" dirty="0"/>
              <a:t>creates an exact duplicate of the original, it can, at times, be a source of trouble. </a:t>
            </a:r>
            <a:endParaRPr lang="en-US" dirty="0" smtClean="0"/>
          </a:p>
          <a:p>
            <a:pPr marL="0" indent="0">
              <a:buNone/>
            </a:pPr>
            <a:r>
              <a:rPr lang="en-US" dirty="0" smtClean="0"/>
              <a:t>Even </a:t>
            </a:r>
            <a:r>
              <a:rPr lang="en-US" dirty="0"/>
              <a:t>though objects are passed to functions by means of the normal call-by-value parameter passing mechanism which, in theory, protects and insulates the calling argument, it is still possible for a side effect to occur that may affect, or even damage, the object used as an argument</a:t>
            </a:r>
            <a:r>
              <a:rPr lang="en-US" dirty="0" smtClean="0"/>
              <a:t>.</a:t>
            </a:r>
          </a:p>
          <a:p>
            <a:pPr marL="0" indent="0">
              <a:buNone/>
            </a:pPr>
            <a:r>
              <a:rPr lang="en-US" dirty="0" err="1" smtClean="0">
                <a:solidFill>
                  <a:srgbClr val="002060"/>
                </a:solidFill>
              </a:rPr>
              <a:t>e.g</a:t>
            </a:r>
            <a:endParaRPr lang="en-US" dirty="0">
              <a:solidFill>
                <a:srgbClr val="002060"/>
              </a:solidFill>
            </a:endParaRPr>
          </a:p>
          <a:p>
            <a:pPr marL="0" indent="0">
              <a:buNone/>
            </a:pPr>
            <a:r>
              <a:rPr lang="en-US" dirty="0" smtClean="0"/>
              <a:t>If </a:t>
            </a:r>
            <a:r>
              <a:rPr lang="en-US" dirty="0"/>
              <a:t>an object used as an argument allocates memory and frees that memory when it is destroyed, then its local copy inside the function will free the same memory when its destructor is called. </a:t>
            </a:r>
            <a:endParaRPr lang="en-US" dirty="0" smtClean="0"/>
          </a:p>
          <a:p>
            <a:pPr marL="0" indent="0">
              <a:buNone/>
            </a:pPr>
            <a:r>
              <a:rPr lang="en-US" dirty="0" smtClean="0"/>
              <a:t>This </a:t>
            </a:r>
            <a:r>
              <a:rPr lang="en-US" dirty="0"/>
              <a:t>will leave the original object damaged and effectively useless. </a:t>
            </a:r>
            <a:endParaRPr lang="en-US" dirty="0" smtClean="0"/>
          </a:p>
          <a:p>
            <a:pPr marL="0" indent="0">
              <a:buNone/>
            </a:pPr>
            <a:r>
              <a:rPr lang="en-US" dirty="0" smtClean="0"/>
              <a:t>To </a:t>
            </a:r>
            <a:r>
              <a:rPr lang="en-US" dirty="0"/>
              <a:t>prevent this type of problem you will need to define the copy operation by creating a copy constructor for the class,</a:t>
            </a:r>
            <a:endParaRPr lang="en-US" dirty="0">
              <a:solidFill>
                <a:srgbClr val="002060"/>
              </a:solidFill>
            </a:endParaRPr>
          </a:p>
        </p:txBody>
      </p:sp>
    </p:spTree>
    <p:extLst>
      <p:ext uri="{BB962C8B-B14F-4D97-AF65-F5344CB8AC3E}">
        <p14:creationId xmlns:p14="http://schemas.microsoft.com/office/powerpoint/2010/main" val="2114237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smtClean="0">
                <a:solidFill>
                  <a:srgbClr val="FF0000"/>
                </a:solidFill>
              </a:rPr>
              <a:t>RETURNING OBJECTS</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lstStyle/>
          <a:p>
            <a:r>
              <a:rPr lang="en-US" dirty="0"/>
              <a:t>When an object is returned by a function, a temporary object is automatically created that holds the return value. </a:t>
            </a:r>
            <a:endParaRPr lang="en-US" dirty="0" smtClean="0"/>
          </a:p>
          <a:p>
            <a:r>
              <a:rPr lang="en-US" dirty="0" smtClean="0"/>
              <a:t>It </a:t>
            </a:r>
            <a:r>
              <a:rPr lang="en-US" dirty="0"/>
              <a:t>is this object that is actually returned by the function. </a:t>
            </a:r>
            <a:endParaRPr lang="en-US" dirty="0" smtClean="0"/>
          </a:p>
          <a:p>
            <a:r>
              <a:rPr lang="en-US" dirty="0" smtClean="0"/>
              <a:t>After </a:t>
            </a:r>
            <a:r>
              <a:rPr lang="en-US" dirty="0"/>
              <a:t>the value has been returned, this object is destroyed. </a:t>
            </a:r>
            <a:endParaRPr lang="en-US" dirty="0" smtClean="0"/>
          </a:p>
          <a:p>
            <a:r>
              <a:rPr lang="en-US" dirty="0" smtClean="0"/>
              <a:t>The </a:t>
            </a:r>
            <a:r>
              <a:rPr lang="en-US" dirty="0"/>
              <a:t>destruction of this temporary object may cause </a:t>
            </a:r>
            <a:r>
              <a:rPr lang="en-US" dirty="0">
                <a:solidFill>
                  <a:srgbClr val="00B0F0"/>
                </a:solidFill>
              </a:rPr>
              <a:t>unexpected side effects </a:t>
            </a:r>
            <a:r>
              <a:rPr lang="en-US" dirty="0"/>
              <a:t>in some situations. </a:t>
            </a:r>
            <a:r>
              <a:rPr lang="en-US" dirty="0" err="1" smtClean="0"/>
              <a:t>e.g</a:t>
            </a:r>
            <a:r>
              <a:rPr lang="en-US" dirty="0" smtClean="0"/>
              <a:t> </a:t>
            </a:r>
          </a:p>
          <a:p>
            <a:r>
              <a:rPr lang="en-US" dirty="0" smtClean="0"/>
              <a:t>if </a:t>
            </a:r>
            <a:r>
              <a:rPr lang="en-US" dirty="0"/>
              <a:t>the object returned by the function has a destructor that frees dynamically allocated memory, that memory will be freed even though the object that is receiving the return value is still using it. </a:t>
            </a:r>
            <a:endParaRPr lang="en-US" dirty="0" smtClean="0"/>
          </a:p>
          <a:p>
            <a:r>
              <a:rPr lang="en-US" dirty="0" smtClean="0"/>
              <a:t>There </a:t>
            </a:r>
            <a:r>
              <a:rPr lang="en-US" dirty="0"/>
              <a:t>are ways to overcome this problem that involve overloading the assignment operator </a:t>
            </a:r>
            <a:r>
              <a:rPr lang="en-US" dirty="0" smtClean="0"/>
              <a:t> </a:t>
            </a:r>
            <a:r>
              <a:rPr lang="en-US" dirty="0"/>
              <a:t>and defining a copy </a:t>
            </a:r>
            <a:r>
              <a:rPr lang="en-US" dirty="0" smtClean="0"/>
              <a:t>constructor.</a:t>
            </a:r>
            <a:endParaRPr lang="en-US" dirty="0">
              <a:solidFill>
                <a:srgbClr val="002060"/>
              </a:solidFill>
            </a:endParaRPr>
          </a:p>
        </p:txBody>
      </p:sp>
    </p:spTree>
    <p:extLst>
      <p:ext uri="{BB962C8B-B14F-4D97-AF65-F5344CB8AC3E}">
        <p14:creationId xmlns:p14="http://schemas.microsoft.com/office/powerpoint/2010/main" val="3756892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752475"/>
          </a:xfrm>
        </p:spPr>
        <p:txBody>
          <a:bodyPr>
            <a:normAutofit/>
          </a:bodyPr>
          <a:lstStyle/>
          <a:p>
            <a:pPr algn="ctr"/>
            <a:r>
              <a:rPr lang="en-US" sz="3200" dirty="0" smtClean="0">
                <a:solidFill>
                  <a:srgbClr val="FF0000"/>
                </a:solidFill>
              </a:rPr>
              <a:t>OBJECT ASSIGNMENT</a:t>
            </a:r>
            <a:endParaRPr lang="en-US" sz="3200" dirty="0">
              <a:solidFill>
                <a:srgbClr val="FF0000"/>
              </a:solidFill>
            </a:endParaRPr>
          </a:p>
        </p:txBody>
      </p:sp>
      <p:sp>
        <p:nvSpPr>
          <p:cNvPr id="4" name="Content Placeholder 3"/>
          <p:cNvSpPr>
            <a:spLocks noGrp="1"/>
          </p:cNvSpPr>
          <p:nvPr>
            <p:ph idx="1"/>
          </p:nvPr>
        </p:nvSpPr>
        <p:spPr>
          <a:xfrm>
            <a:off x="0" y="752476"/>
            <a:ext cx="12192000" cy="6105524"/>
          </a:xfrm>
        </p:spPr>
        <p:txBody>
          <a:bodyPr/>
          <a:lstStyle/>
          <a:p>
            <a:r>
              <a:rPr lang="en-US" dirty="0"/>
              <a:t>Assuming that both objects are of the same type, </a:t>
            </a:r>
            <a:r>
              <a:rPr lang="en-US" dirty="0" smtClean="0"/>
              <a:t>we </a:t>
            </a:r>
            <a:r>
              <a:rPr lang="en-US" dirty="0"/>
              <a:t>can assign one object to another. </a:t>
            </a:r>
            <a:endParaRPr lang="en-US" dirty="0" smtClean="0"/>
          </a:p>
          <a:p>
            <a:endParaRPr lang="en-US" dirty="0" smtClean="0"/>
          </a:p>
          <a:p>
            <a:r>
              <a:rPr lang="en-US" dirty="0" smtClean="0"/>
              <a:t>This </a:t>
            </a:r>
            <a:r>
              <a:rPr lang="en-US" dirty="0"/>
              <a:t>causes the data of the object on the right side to be copied into the data of the object on the left</a:t>
            </a:r>
            <a:r>
              <a:rPr lang="en-US" dirty="0" smtClean="0"/>
              <a:t>.</a:t>
            </a:r>
          </a:p>
          <a:p>
            <a:endParaRPr lang="en-US" dirty="0" smtClean="0">
              <a:solidFill>
                <a:srgbClr val="002060"/>
              </a:solidFill>
            </a:endParaRPr>
          </a:p>
          <a:p>
            <a:r>
              <a:rPr lang="en-US" dirty="0"/>
              <a:t>By default, all data from one object is assigned to the other by use of a bit-by-bit copy. </a:t>
            </a:r>
            <a:endParaRPr lang="en-US" dirty="0" smtClean="0"/>
          </a:p>
          <a:p>
            <a:r>
              <a:rPr lang="en-US" dirty="0" smtClean="0"/>
              <a:t>However</a:t>
            </a:r>
            <a:r>
              <a:rPr lang="en-US" dirty="0"/>
              <a:t>, it is possible to overload the assignment operator and define some other assignment </a:t>
            </a:r>
            <a:r>
              <a:rPr lang="en-US" dirty="0" smtClean="0"/>
              <a:t>procedure.</a:t>
            </a:r>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4036939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smtClean="0"/>
              <a:t>C FOUNDATION</a:t>
            </a:r>
            <a:endParaRPr lang="en-US" dirty="0"/>
          </a:p>
        </p:txBody>
      </p:sp>
    </p:spTree>
    <p:extLst>
      <p:ext uri="{BB962C8B-B14F-4D97-AF65-F5344CB8AC3E}">
        <p14:creationId xmlns:p14="http://schemas.microsoft.com/office/powerpoint/2010/main" val="416073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1" y="2853266"/>
            <a:ext cx="8596668" cy="1320800"/>
          </a:xfrm>
        </p:spPr>
        <p:txBody>
          <a:bodyPr>
            <a:normAutofit/>
          </a:bodyPr>
          <a:lstStyle/>
          <a:p>
            <a:r>
              <a:rPr lang="en-US" sz="7200" dirty="0" smtClean="0">
                <a:solidFill>
                  <a:schemeClr val="accent5">
                    <a:lumMod val="75000"/>
                  </a:schemeClr>
                </a:solidFill>
              </a:rPr>
              <a:t>DEMOs-ON</a:t>
            </a:r>
            <a:r>
              <a:rPr lang="en-US" sz="7200" dirty="0">
                <a:solidFill>
                  <a:schemeClr val="accent5">
                    <a:lumMod val="75000"/>
                  </a:schemeClr>
                </a:solidFill>
              </a:rPr>
              <a:t>::</a:t>
            </a:r>
          </a:p>
        </p:txBody>
      </p:sp>
      <p:sp>
        <p:nvSpPr>
          <p:cNvPr id="5" name="Content Placeholder 4"/>
          <p:cNvSpPr>
            <a:spLocks noGrp="1"/>
          </p:cNvSpPr>
          <p:nvPr>
            <p:ph idx="4294967295"/>
          </p:nvPr>
        </p:nvSpPr>
        <p:spPr>
          <a:xfrm>
            <a:off x="796925" y="2698750"/>
            <a:ext cx="11395075" cy="2279650"/>
          </a:xfrm>
        </p:spPr>
        <p:txBody>
          <a:bodyPr>
            <a:noAutofit/>
          </a:bodyPr>
          <a:lstStyle/>
          <a:p>
            <a:pPr>
              <a:buFont typeface="Wingdings" panose="05000000000000000000" pitchFamily="2" charset="2"/>
              <a:buChar char="v"/>
            </a:pPr>
            <a:endParaRPr lang="en-US" sz="5400" dirty="0">
              <a:solidFill>
                <a:schemeClr val="accent5">
                  <a:lumMod val="75000"/>
                </a:schemeClr>
              </a:solidFill>
            </a:endParaRPr>
          </a:p>
          <a:p>
            <a:pPr>
              <a:buFont typeface="Wingdings" panose="05000000000000000000" pitchFamily="2" charset="2"/>
              <a:buChar char="v"/>
            </a:pPr>
            <a:endParaRPr lang="en-US" sz="5400" dirty="0" smtClean="0">
              <a:solidFill>
                <a:schemeClr val="accent5">
                  <a:lumMod val="75000"/>
                </a:schemeClr>
              </a:solidFill>
            </a:endParaRPr>
          </a:p>
          <a:p>
            <a:pPr>
              <a:buFont typeface="Wingdings" panose="05000000000000000000" pitchFamily="2" charset="2"/>
              <a:buChar char="v"/>
            </a:pPr>
            <a:endParaRPr lang="en-US" sz="5400" dirty="0">
              <a:solidFill>
                <a:schemeClr val="accent5">
                  <a:lumMod val="75000"/>
                </a:schemeClr>
              </a:solidFill>
            </a:endParaRPr>
          </a:p>
          <a:p>
            <a:pPr marL="0" indent="0">
              <a:buNone/>
            </a:pPr>
            <a:endParaRPr lang="en-US" sz="5400" dirty="0">
              <a:solidFill>
                <a:schemeClr val="accent5">
                  <a:lumMod val="75000"/>
                </a:schemeClr>
              </a:solidFill>
            </a:endParaRPr>
          </a:p>
        </p:txBody>
      </p:sp>
    </p:spTree>
    <p:extLst>
      <p:ext uri="{BB962C8B-B14F-4D97-AF65-F5344CB8AC3E}">
        <p14:creationId xmlns:p14="http://schemas.microsoft.com/office/powerpoint/2010/main" val="1583458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377649"/>
          </a:xfrm>
        </p:spPr>
        <p:txBody>
          <a:bodyPr>
            <a:normAutofit/>
          </a:bodyPr>
          <a:lstStyle/>
          <a:p>
            <a:pPr algn="ctr"/>
            <a:r>
              <a:rPr lang="en-US" sz="8800" dirty="0" smtClean="0"/>
              <a:t>DEMO GOING ON</a:t>
            </a:r>
            <a:endParaRPr lang="en-US" sz="8800" dirty="0"/>
          </a:p>
        </p:txBody>
      </p:sp>
      <p:sp>
        <p:nvSpPr>
          <p:cNvPr id="5" name="Down Arrow 4"/>
          <p:cNvSpPr/>
          <p:nvPr/>
        </p:nvSpPr>
        <p:spPr>
          <a:xfrm flipH="1">
            <a:off x="5583394" y="3951147"/>
            <a:ext cx="1620711" cy="1902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423392"/>
      </p:ext>
    </p:extLst>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105" y="2339204"/>
            <a:ext cx="10515600" cy="2933552"/>
          </a:xfrm>
        </p:spPr>
        <p:txBody>
          <a:bodyPr>
            <a:noAutofit/>
          </a:bodyPr>
          <a:lstStyle/>
          <a:p>
            <a:pPr algn="ctr"/>
            <a:r>
              <a:rPr lang="en-US" sz="9600" dirty="0" smtClean="0">
                <a:latin typeface="Arial Black" panose="020B0A04020102020204" pitchFamily="34" charset="0"/>
              </a:rPr>
              <a:t>THANK YOU</a:t>
            </a:r>
            <a:endParaRPr lang="en-US" sz="9600" dirty="0">
              <a:latin typeface="Arial Black" panose="020B0A04020102020204" pitchFamily="34" charset="0"/>
            </a:endParaRPr>
          </a:p>
        </p:txBody>
      </p:sp>
    </p:spTree>
    <p:extLst>
      <p:ext uri="{BB962C8B-B14F-4D97-AF65-F5344CB8AC3E}">
        <p14:creationId xmlns:p14="http://schemas.microsoft.com/office/powerpoint/2010/main" val="1435933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735542"/>
          </a:xfrm>
        </p:spPr>
        <p:txBody>
          <a:bodyPr/>
          <a:lstStyle/>
          <a:p>
            <a:pPr algn="ctr"/>
            <a:r>
              <a:rPr lang="en-US" dirty="0" smtClean="0">
                <a:solidFill>
                  <a:schemeClr val="accent1"/>
                </a:solidFill>
              </a:rPr>
              <a:t>CLASS AND OBJECT</a:t>
            </a:r>
            <a:endParaRPr lang="en-US" dirty="0">
              <a:solidFill>
                <a:schemeClr val="accent1"/>
              </a:solidFill>
            </a:endParaRPr>
          </a:p>
        </p:txBody>
      </p:sp>
      <p:sp>
        <p:nvSpPr>
          <p:cNvPr id="4" name="Content Placeholder 3"/>
          <p:cNvSpPr>
            <a:spLocks noGrp="1"/>
          </p:cNvSpPr>
          <p:nvPr>
            <p:ph idx="1"/>
          </p:nvPr>
        </p:nvSpPr>
        <p:spPr>
          <a:xfrm>
            <a:off x="245533" y="1100668"/>
            <a:ext cx="11768667" cy="5076295"/>
          </a:xfrm>
        </p:spPr>
        <p:txBody>
          <a:bodyPr/>
          <a:lstStyle/>
          <a:p>
            <a:r>
              <a:rPr lang="en-US" dirty="0" smtClean="0"/>
              <a:t>Class </a:t>
            </a:r>
            <a:r>
              <a:rPr lang="en-US" dirty="0"/>
              <a:t>forms the basis for </a:t>
            </a:r>
            <a:r>
              <a:rPr lang="en-US" dirty="0" smtClean="0"/>
              <a:t>OOP.</a:t>
            </a:r>
          </a:p>
          <a:p>
            <a:r>
              <a:rPr lang="en-US" dirty="0" smtClean="0"/>
              <a:t>Class </a:t>
            </a:r>
            <a:r>
              <a:rPr lang="en-US" dirty="0"/>
              <a:t>is used to define the nature of an </a:t>
            </a:r>
            <a:r>
              <a:rPr lang="en-US" dirty="0" smtClean="0"/>
              <a:t>object.</a:t>
            </a:r>
          </a:p>
          <a:p>
            <a:r>
              <a:rPr lang="en-US" dirty="0" smtClean="0"/>
              <a:t>Class </a:t>
            </a:r>
            <a:r>
              <a:rPr lang="en-US" dirty="0"/>
              <a:t>is C++'s basic unit of </a:t>
            </a:r>
            <a:r>
              <a:rPr lang="en-US" dirty="0" smtClean="0"/>
              <a:t>encapsulation.</a:t>
            </a:r>
          </a:p>
          <a:p>
            <a:r>
              <a:rPr lang="en-US" dirty="0" smtClean="0"/>
              <a:t>It is created </a:t>
            </a:r>
            <a:r>
              <a:rPr lang="en-US" dirty="0"/>
              <a:t>using </a:t>
            </a:r>
            <a:r>
              <a:rPr lang="en-US" dirty="0" smtClean="0"/>
              <a:t> </a:t>
            </a:r>
            <a:r>
              <a:rPr lang="en-US" dirty="0"/>
              <a:t>keyword </a:t>
            </a:r>
            <a:r>
              <a:rPr lang="en-US" dirty="0" smtClean="0"/>
              <a:t>class.</a:t>
            </a:r>
            <a:endParaRPr lang="en-US" dirty="0"/>
          </a:p>
          <a:p>
            <a:r>
              <a:rPr lang="en-US" dirty="0"/>
              <a:t>A class declaration defines a new type that links code and data</a:t>
            </a:r>
            <a:r>
              <a:rPr lang="en-US" dirty="0" smtClean="0"/>
              <a:t>.</a:t>
            </a:r>
            <a:endParaRPr lang="en-US" dirty="0"/>
          </a:p>
          <a:p>
            <a:r>
              <a:rPr lang="en-US" dirty="0"/>
              <a:t>This new type is then used to declare objects of that class</a:t>
            </a:r>
            <a:r>
              <a:rPr lang="en-US" dirty="0" smtClean="0"/>
              <a:t>.</a:t>
            </a:r>
          </a:p>
          <a:p>
            <a:r>
              <a:rPr lang="en-US" dirty="0" smtClean="0"/>
              <a:t>So </a:t>
            </a:r>
            <a:r>
              <a:rPr lang="en-US" dirty="0"/>
              <a:t>a class is a logical abstraction, but an object has physical </a:t>
            </a:r>
            <a:r>
              <a:rPr lang="en-US" dirty="0" smtClean="0"/>
              <a:t>existence.</a:t>
            </a:r>
          </a:p>
          <a:p>
            <a:r>
              <a:rPr lang="en-US" dirty="0" smtClean="0"/>
              <a:t>An </a:t>
            </a:r>
            <a:r>
              <a:rPr lang="en-US" dirty="0"/>
              <a:t>object is an instance of a class</a:t>
            </a:r>
            <a:r>
              <a:rPr lang="en-US" dirty="0" smtClean="0"/>
              <a:t>.</a:t>
            </a:r>
          </a:p>
          <a:p>
            <a:r>
              <a:rPr lang="en-US" dirty="0"/>
              <a:t>A class declaration is similar syntactically to a </a:t>
            </a:r>
            <a:r>
              <a:rPr lang="en-US" dirty="0" smtClean="0"/>
              <a:t>structure.</a:t>
            </a:r>
          </a:p>
          <a:p>
            <a:endParaRPr lang="en-US" dirty="0"/>
          </a:p>
        </p:txBody>
      </p:sp>
    </p:spTree>
    <p:extLst>
      <p:ext uri="{BB962C8B-B14F-4D97-AF65-F5344CB8AC3E}">
        <p14:creationId xmlns:p14="http://schemas.microsoft.com/office/powerpoint/2010/main" val="182463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0"/>
            <a:ext cx="10515600" cy="1325563"/>
          </a:xfrm>
        </p:spPr>
        <p:txBody>
          <a:bodyPr/>
          <a:lstStyle/>
          <a:p>
            <a:r>
              <a:rPr lang="en-US" dirty="0" smtClean="0"/>
              <a:t>CLASS DECLARATION</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400" y="1134533"/>
            <a:ext cx="5791200" cy="5401734"/>
          </a:xfrm>
        </p:spPr>
      </p:pic>
    </p:spTree>
    <p:extLst>
      <p:ext uri="{BB962C8B-B14F-4D97-AF65-F5344CB8AC3E}">
        <p14:creationId xmlns:p14="http://schemas.microsoft.com/office/powerpoint/2010/main" val="1405159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t>
            </a:r>
            <a:endParaRPr lang="en-US" dirty="0"/>
          </a:p>
        </p:txBody>
      </p:sp>
      <p:sp>
        <p:nvSpPr>
          <p:cNvPr id="4" name="Content Placeholder 3"/>
          <p:cNvSpPr>
            <a:spLocks noGrp="1"/>
          </p:cNvSpPr>
          <p:nvPr>
            <p:ph idx="1"/>
          </p:nvPr>
        </p:nvSpPr>
        <p:spPr/>
        <p:txBody>
          <a:bodyPr/>
          <a:lstStyle/>
          <a:p>
            <a:r>
              <a:rPr lang="en-US" dirty="0"/>
              <a:t>The object-list is optional</a:t>
            </a:r>
            <a:r>
              <a:rPr lang="en-US" dirty="0" smtClean="0"/>
              <a:t>.</a:t>
            </a:r>
          </a:p>
          <a:p>
            <a:r>
              <a:rPr lang="en-US" dirty="0" smtClean="0"/>
              <a:t> </a:t>
            </a:r>
            <a:r>
              <a:rPr lang="en-US" dirty="0"/>
              <a:t>If present, it declares objects of the class. </a:t>
            </a:r>
            <a:endParaRPr lang="en-US" dirty="0" smtClean="0"/>
          </a:p>
          <a:p>
            <a:pPr marL="0" indent="0">
              <a:buNone/>
            </a:pPr>
            <a:endParaRPr lang="en-US" dirty="0"/>
          </a:p>
        </p:txBody>
      </p:sp>
    </p:spTree>
    <p:extLst>
      <p:ext uri="{BB962C8B-B14F-4D97-AF65-F5344CB8AC3E}">
        <p14:creationId xmlns:p14="http://schemas.microsoft.com/office/powerpoint/2010/main" val="2160214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1832</TotalTime>
  <Words>3730</Words>
  <Application>Microsoft Office PowerPoint</Application>
  <PresentationFormat>Widescreen</PresentationFormat>
  <Paragraphs>414</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Algerian</vt:lpstr>
      <vt:lpstr>Arial</vt:lpstr>
      <vt:lpstr>Arial Black</vt:lpstr>
      <vt:lpstr>Arial Rounded MT Bold</vt:lpstr>
      <vt:lpstr>Calibri</vt:lpstr>
      <vt:lpstr>Calibri Light</vt:lpstr>
      <vt:lpstr>Wingdings</vt:lpstr>
      <vt:lpstr>Office Theme</vt:lpstr>
      <vt:lpstr>WELCOME  IN HARIOM DEFENSIVE TECHNOLOGY</vt:lpstr>
      <vt:lpstr>C++ (CLASSES AND OBJECTS) </vt:lpstr>
      <vt:lpstr>ALL AT ONE GLANCE</vt:lpstr>
      <vt:lpstr>AGENDA</vt:lpstr>
      <vt:lpstr>PREREQUISITE</vt:lpstr>
      <vt:lpstr>PowerPoint Presentation</vt:lpstr>
      <vt:lpstr>CLASS AND OBJECT</vt:lpstr>
      <vt:lpstr>CLASS DECLARATION</vt:lpstr>
      <vt:lpstr>CONT.</vt:lpstr>
      <vt:lpstr>ACCESS-SPECIFIER</vt:lpstr>
      <vt:lpstr>CONT..</vt:lpstr>
      <vt:lpstr>PowerPoint Presentation</vt:lpstr>
      <vt:lpstr>MEMBER FUNCTIONS</vt:lpstr>
      <vt:lpstr>MEMBER VARIABLES  INSTANCE VARIABLE DATA MEMBERS</vt:lpstr>
      <vt:lpstr>RESTRICTIONS  TO CLASS MEMBERS.</vt:lpstr>
      <vt:lpstr>IMPORTANT POINTS</vt:lpstr>
      <vt:lpstr>Cont…</vt:lpstr>
      <vt:lpstr>STRUCTURES AND CLASSES</vt:lpstr>
      <vt:lpstr>PowerPoint Presentation</vt:lpstr>
      <vt:lpstr> if struct    then    why    class in C++</vt:lpstr>
      <vt:lpstr>Cont…</vt:lpstr>
      <vt:lpstr>UNIONS AND CLASSES </vt:lpstr>
      <vt:lpstr>RESTRICTIONS TO UNION</vt:lpstr>
      <vt:lpstr>Anonymous Unions</vt:lpstr>
      <vt:lpstr>Cont…</vt:lpstr>
      <vt:lpstr>FRIEND FUNCTIONS</vt:lpstr>
      <vt:lpstr>USAGE OF FRIEND FUNCTIONS</vt:lpstr>
      <vt:lpstr>RESTRICTIONS  TO FRIEND FUNCTIONS</vt:lpstr>
      <vt:lpstr>FRIEND CLASSES</vt:lpstr>
      <vt:lpstr>INLINE FUNCTIONS</vt:lpstr>
      <vt:lpstr>CODE IS EXPANDED LIKE THIS</vt:lpstr>
      <vt:lpstr>CONT…</vt:lpstr>
      <vt:lpstr>Cont…</vt:lpstr>
      <vt:lpstr>DEFINING INLINE FUNCTIONS WITHIN A CLASS</vt:lpstr>
      <vt:lpstr>PowerPoint Presentation</vt:lpstr>
      <vt:lpstr>CONSTRUCTORS </vt:lpstr>
      <vt:lpstr>Cont…</vt:lpstr>
      <vt:lpstr>DESTRUCTOR</vt:lpstr>
      <vt:lpstr>PARAMETERIZED CONSTRUCTORS</vt:lpstr>
      <vt:lpstr>CONT…</vt:lpstr>
      <vt:lpstr>CONSTRUCTORS WITH ONE PARAMETER: A SPECIAL CASE</vt:lpstr>
      <vt:lpstr>WHEN CONSTRUCTORS AND DESTRUCTORS ARE EXECUTED</vt:lpstr>
      <vt:lpstr>Cont… [10d-constructor-destructor-order]</vt:lpstr>
      <vt:lpstr>PowerPoint Presentation</vt:lpstr>
      <vt:lpstr>STATIC DATA MEMBERS</vt:lpstr>
      <vt:lpstr>Cont…</vt:lpstr>
      <vt:lpstr>Cont… [11b-staticMember-beforeObject]</vt:lpstr>
      <vt:lpstr>BEST USAGE OF STATIC (accessing control to shared resources) [11c-staticMember-accessingResources]</vt:lpstr>
      <vt:lpstr>STATIC MEMBER FUNCTIONS</vt:lpstr>
      <vt:lpstr>THE SCOPE RESOLUTION OPERATOR</vt:lpstr>
      <vt:lpstr>Cont…</vt:lpstr>
      <vt:lpstr>NESTED CLASSES</vt:lpstr>
      <vt:lpstr>LOCAL CLASSES</vt:lpstr>
      <vt:lpstr>PASSING OBJECTS TO FUNCTIONS</vt:lpstr>
      <vt:lpstr>Cont…</vt:lpstr>
      <vt:lpstr>Cont…</vt:lpstr>
      <vt:lpstr>Cont…</vt:lpstr>
      <vt:lpstr>RETURNING OBJECTS</vt:lpstr>
      <vt:lpstr>OBJECT ASSIGNMENT</vt:lpstr>
      <vt:lpstr>DEMOs-ON::</vt:lpstr>
      <vt:lpstr>DEMO GOING 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ARDUINO-UNO-4LEDs-DEMO2</dc:title>
  <dc:creator>home</dc:creator>
  <cp:lastModifiedBy>home</cp:lastModifiedBy>
  <cp:revision>160</cp:revision>
  <dcterms:created xsi:type="dcterms:W3CDTF">2021-06-04T21:21:12Z</dcterms:created>
  <dcterms:modified xsi:type="dcterms:W3CDTF">2021-08-03T01:55:23Z</dcterms:modified>
</cp:coreProperties>
</file>