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270" r:id="rId39"/>
    <p:sldId id="264" r:id="rId40"/>
    <p:sldId id="2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POINTERS TO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pointers </a:t>
            </a:r>
            <a:r>
              <a:rPr lang="en-US" dirty="0"/>
              <a:t>to other types of variables, </a:t>
            </a:r>
            <a:r>
              <a:rPr lang="en-US" dirty="0" smtClean="0"/>
              <a:t>we </a:t>
            </a:r>
            <a:r>
              <a:rPr lang="en-US" dirty="0"/>
              <a:t>can have pointers to objects.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accessing members of a class given a pointer to an object,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/>
              <a:t>the arrow (–&gt;) operator  </a:t>
            </a:r>
            <a:r>
              <a:rPr lang="en-US" dirty="0" smtClean="0"/>
              <a:t>instead </a:t>
            </a:r>
            <a:r>
              <a:rPr lang="en-US" dirty="0"/>
              <a:t>of the dot operator.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86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POINTER ARITHMETIC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When a pointer is incremented, it points to the next element of its type.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 </a:t>
            </a:r>
            <a:r>
              <a:rPr lang="en-US" sz="2400" dirty="0"/>
              <a:t>an integer pointer will point to the next integer.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general, </a:t>
            </a:r>
            <a:r>
              <a:rPr lang="en-US" sz="2400" dirty="0">
                <a:solidFill>
                  <a:srgbClr val="00B050"/>
                </a:solidFill>
              </a:rPr>
              <a:t>all pointer arithmetic is relative to the base type of the pointer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That is, it is relative to the type of data that the pointer is declared as pointing to.)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same is true of pointers to objects.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00B050"/>
                </a:solidFill>
              </a:rPr>
              <a:t>17b-PointerToObject-Arithmetic</a:t>
            </a:r>
            <a:r>
              <a:rPr lang="en-US" sz="2400" dirty="0"/>
              <a:t>] uses a pointer to access all three elements of array </a:t>
            </a:r>
            <a:r>
              <a:rPr lang="en-US" sz="2400" dirty="0" smtClean="0"/>
              <a:t>	</a:t>
            </a:r>
            <a:r>
              <a:rPr lang="en-US" sz="2400" dirty="0" err="1" smtClean="0"/>
              <a:t>ob</a:t>
            </a:r>
            <a:r>
              <a:rPr lang="en-US" sz="2400" dirty="0" smtClean="0"/>
              <a:t> </a:t>
            </a:r>
            <a:r>
              <a:rPr lang="en-US" sz="2400" dirty="0"/>
              <a:t>after being assigned </a:t>
            </a:r>
            <a:r>
              <a:rPr lang="en-US" sz="2400" dirty="0" err="1"/>
              <a:t>ob's</a:t>
            </a:r>
            <a:r>
              <a:rPr lang="en-US" sz="2400" dirty="0"/>
              <a:t> </a:t>
            </a:r>
            <a:r>
              <a:rPr lang="en-US" sz="2400" dirty="0" smtClean="0"/>
              <a:t>	starting address.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We </a:t>
            </a:r>
            <a:r>
              <a:rPr lang="en-US" sz="2400" dirty="0"/>
              <a:t>can assign the address of a public member of an object to a pointer and then access that member by using the </a:t>
            </a:r>
            <a:r>
              <a:rPr lang="en-US" sz="2400" dirty="0" smtClean="0"/>
              <a:t>pointer.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92D050"/>
                </a:solidFill>
              </a:rPr>
              <a:t>17c-PointerToMember</a:t>
            </a:r>
            <a:r>
              <a:rPr lang="en-US" sz="2400" dirty="0"/>
              <a:t>]:It is irrelevant that </a:t>
            </a:r>
            <a:r>
              <a:rPr lang="en-US" sz="2400" dirty="0" err="1"/>
              <a:t>i</a:t>
            </a:r>
            <a:r>
              <a:rPr lang="en-US" sz="2400" dirty="0"/>
              <a:t> is a member of </a:t>
            </a:r>
            <a:r>
              <a:rPr lang="en-US" sz="2400" dirty="0" err="1"/>
              <a:t>ob</a:t>
            </a:r>
            <a:r>
              <a:rPr lang="en-US" sz="2400" dirty="0"/>
              <a:t> in this situation.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84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TYPE CHECKING C++ POINTERS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may assign one pointer to another only if the two pointer types are compatible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*pi;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float </a:t>
            </a:r>
            <a:r>
              <a:rPr lang="en-US" sz="2400" dirty="0"/>
              <a:t>*</a:t>
            </a:r>
            <a:r>
              <a:rPr lang="en-US" sz="2400" dirty="0" err="1"/>
              <a:t>pf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pi </a:t>
            </a:r>
            <a:r>
              <a:rPr lang="en-US" sz="2400" dirty="0"/>
              <a:t>= </a:t>
            </a:r>
            <a:r>
              <a:rPr lang="en-US" sz="2400" dirty="0" err="1"/>
              <a:t>pf</a:t>
            </a:r>
            <a:r>
              <a:rPr lang="en-US" sz="2400" dirty="0"/>
              <a:t>; // error -- type </a:t>
            </a:r>
            <a:r>
              <a:rPr lang="en-US" sz="2400" dirty="0" smtClean="0"/>
              <a:t>mismatch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2400" dirty="0" smtClean="0"/>
              <a:t>We </a:t>
            </a:r>
            <a:r>
              <a:rPr lang="en-US" sz="2400" dirty="0"/>
              <a:t>can </a:t>
            </a:r>
            <a:r>
              <a:rPr lang="en-US" sz="2400" dirty="0">
                <a:solidFill>
                  <a:srgbClr val="0070C0"/>
                </a:solidFill>
              </a:rPr>
              <a:t>override </a:t>
            </a:r>
            <a:r>
              <a:rPr lang="en-US" sz="2400" dirty="0"/>
              <a:t>any </a:t>
            </a:r>
            <a:r>
              <a:rPr lang="en-US" sz="2400" dirty="0">
                <a:solidFill>
                  <a:srgbClr val="0070C0"/>
                </a:solidFill>
              </a:rPr>
              <a:t>type incompatibilities </a:t>
            </a:r>
            <a:r>
              <a:rPr lang="en-US" sz="2400" dirty="0"/>
              <a:t>using a cast, but doing so bypasses C++'s </a:t>
            </a:r>
            <a:r>
              <a:rPr lang="en-US" sz="2400" dirty="0" smtClean="0"/>
              <a:t>type-	checking </a:t>
            </a:r>
            <a:r>
              <a:rPr lang="en-US" sz="2400" dirty="0"/>
              <a:t>mechanism.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091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this POINTER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When a member function is called, it is automatically passed an implicit argument that is a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pointer </a:t>
            </a:r>
            <a:r>
              <a:rPr lang="en-US" sz="2400" dirty="0">
                <a:solidFill>
                  <a:srgbClr val="0070C0"/>
                </a:solidFill>
              </a:rPr>
              <a:t>to the invoking object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/>
              <a:t>(</a:t>
            </a:r>
            <a:r>
              <a:rPr lang="en-US" sz="2400" dirty="0"/>
              <a:t>that is, the </a:t>
            </a:r>
            <a:r>
              <a:rPr lang="en-US" sz="2400" dirty="0">
                <a:solidFill>
                  <a:srgbClr val="0070C0"/>
                </a:solidFill>
              </a:rPr>
              <a:t>object on which the function is called</a:t>
            </a:r>
            <a:r>
              <a:rPr lang="en-US" sz="2400" dirty="0"/>
              <a:t>). This pointer is called this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Within a member function, the members of a class can be accessed directly, without any object or class qualification.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B0F0"/>
                </a:solidFill>
              </a:rPr>
              <a:t>18-thisPointer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 smtClean="0"/>
              <a:t>    Thus</a:t>
            </a:r>
            <a:r>
              <a:rPr lang="en-US" sz="2400" dirty="0"/>
              <a:t>, inside </a:t>
            </a:r>
            <a:r>
              <a:rPr lang="en-US" sz="2400" dirty="0" err="1"/>
              <a:t>pwr</a:t>
            </a:r>
            <a:r>
              <a:rPr lang="en-US" sz="2400" dirty="0"/>
              <a:t>( ), the statement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b </a:t>
            </a:r>
            <a:r>
              <a:rPr lang="en-US" sz="2400" dirty="0"/>
              <a:t>= base;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means </a:t>
            </a:r>
            <a:r>
              <a:rPr lang="en-US" sz="2400" dirty="0"/>
              <a:t>that the copy of b associated with the invoking object will be assigned the value </a:t>
            </a:r>
            <a:r>
              <a:rPr lang="en-US" sz="2400" dirty="0" smtClean="0"/>
              <a:t>	contained </a:t>
            </a:r>
            <a:r>
              <a:rPr lang="en-US" sz="2400" dirty="0"/>
              <a:t>in base.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However</a:t>
            </a:r>
            <a:r>
              <a:rPr lang="en-US" sz="2400" dirty="0"/>
              <a:t>, the same statement can also be written like this: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this-</a:t>
            </a:r>
            <a:r>
              <a:rPr lang="en-US" sz="2400" dirty="0"/>
              <a:t>&gt;b = base;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519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this pointer points to the object that invoked </a:t>
            </a:r>
            <a:r>
              <a:rPr lang="en-US" sz="2400" dirty="0" err="1"/>
              <a:t>pwr</a:t>
            </a:r>
            <a:r>
              <a:rPr lang="en-US" sz="2400" dirty="0"/>
              <a:t>( ).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Thus</a:t>
            </a:r>
            <a:r>
              <a:rPr lang="en-US" sz="2400" dirty="0"/>
              <a:t>, this –&gt;b refers to that object's copy of b.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dirty="0" err="1"/>
              <a:t>pwr</a:t>
            </a:r>
            <a:r>
              <a:rPr lang="en-US" sz="2400" dirty="0"/>
              <a:t>( ) had been invoked by x (as in x(4.0, 2)), then this in the preceding statement would </a:t>
            </a:r>
            <a:r>
              <a:rPr lang="en-US" sz="2400" dirty="0" smtClean="0"/>
              <a:t>	have </a:t>
            </a:r>
            <a:r>
              <a:rPr lang="en-US" sz="2400" dirty="0"/>
              <a:t>been pointing to x.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Writing </a:t>
            </a:r>
            <a:r>
              <a:rPr lang="en-US" sz="2400" dirty="0">
                <a:solidFill>
                  <a:srgbClr val="92D050"/>
                </a:solidFill>
              </a:rPr>
              <a:t>the statement without using this is really just shorthand</a:t>
            </a:r>
            <a:r>
              <a:rPr lang="en-US" sz="2400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[</a:t>
            </a:r>
            <a:r>
              <a:rPr lang="en-US" sz="2400" dirty="0">
                <a:solidFill>
                  <a:srgbClr val="92D050"/>
                </a:solidFill>
              </a:rPr>
              <a:t>18b-thisPointer-modified</a:t>
            </a:r>
            <a:r>
              <a:rPr lang="en-US" sz="2400" dirty="0" smtClean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   NOTE: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Actually</a:t>
            </a:r>
            <a:r>
              <a:rPr lang="en-US" sz="2400" dirty="0"/>
              <a:t>, no C++ programmer would write </a:t>
            </a:r>
            <a:r>
              <a:rPr lang="en-US" sz="2400" dirty="0" err="1"/>
              <a:t>pwr</a:t>
            </a:r>
            <a:r>
              <a:rPr lang="en-US" sz="2400" dirty="0"/>
              <a:t>( ) as just shown because nothing is </a:t>
            </a:r>
            <a:r>
              <a:rPr lang="en-US" sz="2400" dirty="0" smtClean="0"/>
              <a:t>	gained</a:t>
            </a:r>
            <a:r>
              <a:rPr lang="en-US" sz="2400" dirty="0"/>
              <a:t>, and the standard form is easier.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However</a:t>
            </a:r>
            <a:r>
              <a:rPr lang="en-US" sz="2400" dirty="0"/>
              <a:t>, the this pointer is very </a:t>
            </a:r>
            <a:r>
              <a:rPr lang="en-US" sz="2400" dirty="0" smtClean="0"/>
              <a:t>important when </a:t>
            </a:r>
            <a:r>
              <a:rPr lang="en-US" sz="2400" dirty="0"/>
              <a:t>operators are overloaded and whenever a member function must utilize a pointer to the object that invoked it.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Remember </a:t>
            </a:r>
            <a:r>
              <a:rPr lang="en-US" sz="2400" dirty="0"/>
              <a:t>that the this pointer is automatically passed to all member functions.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19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   double </a:t>
            </a:r>
            <a:r>
              <a:rPr lang="en-US" sz="2400" dirty="0" err="1"/>
              <a:t>get_pwr</a:t>
            </a:r>
            <a:r>
              <a:rPr lang="en-US" sz="2400" dirty="0"/>
              <a:t>() { return this-&gt;</a:t>
            </a:r>
            <a:r>
              <a:rPr lang="en-US" sz="2400" dirty="0" err="1"/>
              <a:t>val</a:t>
            </a:r>
            <a:r>
              <a:rPr lang="en-US" sz="2400" dirty="0"/>
              <a:t>;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err="1"/>
              <a:t>y.get_pwr</a:t>
            </a:r>
            <a:r>
              <a:rPr lang="en-US" sz="2400" dirty="0"/>
              <a:t>(); </a:t>
            </a:r>
            <a:r>
              <a:rPr lang="en-US" sz="2400" dirty="0" smtClean="0"/>
              <a:t>     then </a:t>
            </a:r>
            <a:r>
              <a:rPr lang="en-US" sz="2400" dirty="0"/>
              <a:t>this will point to object </a:t>
            </a:r>
            <a:r>
              <a:rPr lang="en-US" sz="2400" dirty="0" smtClean="0"/>
              <a:t>y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NOTE: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friend </a:t>
            </a:r>
            <a:r>
              <a:rPr lang="en-US" sz="2400" dirty="0"/>
              <a:t>functions are not members of a class and, therefore, are not passed a this pointer. 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static member functions do not have a this pointer.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POINTERS TO DERIVED TYPES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67269"/>
            <a:ext cx="12285133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base class pointer </a:t>
            </a:r>
            <a:r>
              <a:rPr lang="en-US" sz="2400" dirty="0"/>
              <a:t>can also be used as a pointer to an object of any class derived from that base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But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opposite is not true.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can </a:t>
            </a:r>
            <a:r>
              <a:rPr lang="en-US" sz="2400" dirty="0"/>
              <a:t>access only the members of the derived type that were inherited from the base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</a:rPr>
              <a:t>i.e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won't </a:t>
            </a:r>
            <a:r>
              <a:rPr lang="en-US" sz="2400" dirty="0"/>
              <a:t>be able to access any members added by the derived class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But </a:t>
            </a:r>
            <a:r>
              <a:rPr lang="en-US" sz="2400" dirty="0" smtClean="0"/>
              <a:t>can </a:t>
            </a:r>
            <a:r>
              <a:rPr lang="en-US" sz="2400" dirty="0"/>
              <a:t>cast a base pointer into a derived pointer and gain full access to the entire derived class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pointer of one type cannot point to an object of a different 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mportant </a:t>
            </a:r>
            <a:r>
              <a:rPr lang="en-US" sz="2400" dirty="0"/>
              <a:t>exception to this rule that relates only to derived </a:t>
            </a:r>
            <a:r>
              <a:rPr lang="en-US" sz="2400" dirty="0" smtClean="0"/>
              <a:t>classes.</a:t>
            </a:r>
          </a:p>
          <a:p>
            <a:pPr marL="0" indent="0">
              <a:buNone/>
            </a:pPr>
            <a:r>
              <a:rPr lang="en-US" sz="2400" dirty="0"/>
              <a:t>D is derived from the base class B. </a:t>
            </a:r>
            <a:r>
              <a:rPr lang="en-US" sz="2400" dirty="0" smtClean="0"/>
              <a:t>A </a:t>
            </a:r>
            <a:r>
              <a:rPr lang="en-US" sz="2400" dirty="0"/>
              <a:t>pointer of type B * may also point to an object of type 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</a:t>
            </a:r>
          </a:p>
          <a:p>
            <a:pPr marL="0" indent="0">
              <a:buNone/>
            </a:pPr>
            <a:r>
              <a:rPr lang="en-US" sz="2400" dirty="0"/>
              <a:t>      // access now allowed because of </a:t>
            </a:r>
            <a:r>
              <a:rPr lang="en-US" sz="2400" dirty="0" smtClean="0"/>
              <a:t>cast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/>
              <a:t>((derived *)</a:t>
            </a:r>
            <a:r>
              <a:rPr lang="en-US" sz="2400" dirty="0" err="1"/>
              <a:t>bp</a:t>
            </a:r>
            <a:r>
              <a:rPr lang="en-US" sz="2400" dirty="0"/>
              <a:t>)-&gt;</a:t>
            </a:r>
            <a:r>
              <a:rPr lang="en-US" sz="2400" dirty="0" err="1"/>
              <a:t>set_j</a:t>
            </a:r>
            <a:r>
              <a:rPr lang="en-US" sz="2400" dirty="0"/>
              <a:t>(88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((derived *)</a:t>
            </a:r>
            <a:r>
              <a:rPr lang="en-US" sz="2400" dirty="0" err="1"/>
              <a:t>bp</a:t>
            </a:r>
            <a:r>
              <a:rPr lang="en-US" sz="2400" dirty="0"/>
              <a:t>)-&gt;</a:t>
            </a:r>
            <a:r>
              <a:rPr lang="en-US" sz="2400" dirty="0" err="1"/>
              <a:t>get_j</a:t>
            </a:r>
            <a:r>
              <a:rPr lang="en-US" sz="2400" dirty="0"/>
              <a:t>();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0856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Pointer </a:t>
            </a:r>
            <a:r>
              <a:rPr lang="en-US" sz="2400" dirty="0">
                <a:solidFill>
                  <a:srgbClr val="0070C0"/>
                </a:solidFill>
              </a:rPr>
              <a:t>arithmetic </a:t>
            </a:r>
            <a:r>
              <a:rPr lang="en-US" sz="2400" dirty="0"/>
              <a:t>is relative to the base type of the </a:t>
            </a:r>
            <a:r>
              <a:rPr lang="en-US" sz="2400" dirty="0" smtClean="0"/>
              <a:t>pointer </a:t>
            </a:r>
            <a:r>
              <a:rPr lang="en-US" sz="2400" dirty="0" err="1" smtClean="0"/>
              <a:t>i.e</a:t>
            </a:r>
            <a:r>
              <a:rPr lang="en-US" sz="2400" dirty="0"/>
              <a:t> not </a:t>
            </a:r>
            <a:r>
              <a:rPr lang="en-US" sz="2400" dirty="0" smtClean="0"/>
              <a:t> pointing </a:t>
            </a:r>
            <a:r>
              <a:rPr lang="en-US" sz="2400" dirty="0"/>
              <a:t>to the next object of </a:t>
            </a:r>
            <a:r>
              <a:rPr lang="en-US" sz="2400" dirty="0" smtClean="0"/>
              <a:t>  	the </a:t>
            </a:r>
            <a:r>
              <a:rPr lang="en-US" sz="2400" dirty="0"/>
              <a:t>derived </a:t>
            </a:r>
            <a:r>
              <a:rPr lang="en-US" sz="2400" dirty="0" smtClean="0"/>
              <a:t>type but </a:t>
            </a:r>
            <a:r>
              <a:rPr lang="en-US" sz="2400" dirty="0" err="1" smtClean="0"/>
              <a:t>poining</a:t>
            </a:r>
            <a:r>
              <a:rPr lang="en-US" sz="2400" dirty="0" smtClean="0"/>
              <a:t> to the </a:t>
            </a:r>
            <a:r>
              <a:rPr lang="en-US" sz="2400" dirty="0"/>
              <a:t>next object of the base type.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0070C0"/>
                </a:solidFill>
              </a:rPr>
              <a:t>use of base pointers to derived types </a:t>
            </a:r>
            <a:r>
              <a:rPr lang="en-US" sz="2400" dirty="0"/>
              <a:t>is most useful when </a:t>
            </a:r>
            <a:r>
              <a:rPr lang="en-US" sz="2400" dirty="0">
                <a:solidFill>
                  <a:srgbClr val="FFC000"/>
                </a:solidFill>
              </a:rPr>
              <a:t>creating run-time polymorphism </a:t>
            </a: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through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C000"/>
                </a:solidFill>
              </a:rPr>
              <a:t>mechanism of virtual </a:t>
            </a:r>
            <a:r>
              <a:rPr lang="en-US" sz="2400" dirty="0" smtClean="0">
                <a:solidFill>
                  <a:srgbClr val="FFC000"/>
                </a:solidFill>
              </a:rPr>
              <a:t>functions.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6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82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POINTERS TO CLASS MEMBERS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POINTER-TO-MEMBER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48266"/>
            <a:ext cx="12192000" cy="5909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special type of pointer that "points" generically to a member of a class, not to a specific </a:t>
            </a:r>
            <a:r>
              <a:rPr lang="en-US" sz="2400" dirty="0" smtClean="0"/>
              <a:t>	instance 	of </a:t>
            </a:r>
            <a:r>
              <a:rPr lang="en-US" sz="2400" dirty="0"/>
              <a:t>that member in an object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A pointer to a member is not the same as a normal C++ pointer.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Instead</a:t>
            </a:r>
            <a:r>
              <a:rPr lang="en-US" sz="2400" dirty="0"/>
              <a:t>, a pointer to a member provides only </a:t>
            </a:r>
            <a:r>
              <a:rPr lang="en-US" sz="2400" dirty="0">
                <a:solidFill>
                  <a:srgbClr val="0070C0"/>
                </a:solidFill>
              </a:rPr>
              <a:t>an offset into an object</a:t>
            </a:r>
            <a:r>
              <a:rPr lang="en-US" sz="2400" dirty="0"/>
              <a:t> of the member's class at </a:t>
            </a:r>
            <a:r>
              <a:rPr lang="en-US" sz="2400" dirty="0" smtClean="0"/>
              <a:t>	which 	that </a:t>
            </a:r>
            <a:r>
              <a:rPr lang="en-US" sz="2400" dirty="0"/>
              <a:t>member can be found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Since member pointers are not true pointers, the . and –&gt; cannot be applied to them.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access a member of a class given a pointer to it, </a:t>
            </a:r>
            <a:r>
              <a:rPr lang="en-US" sz="2400" dirty="0" smtClean="0"/>
              <a:t>we </a:t>
            </a:r>
            <a:r>
              <a:rPr lang="en-US" sz="2400" dirty="0"/>
              <a:t>must use the special pointer-to-member </a:t>
            </a:r>
            <a:r>
              <a:rPr lang="en-US" sz="2400" dirty="0" smtClean="0"/>
              <a:t>	operators </a:t>
            </a:r>
            <a:r>
              <a:rPr lang="en-US" sz="2400" dirty="0"/>
              <a:t>.* and </a:t>
            </a:r>
            <a:r>
              <a:rPr lang="en-US" sz="2400" dirty="0" smtClean="0"/>
              <a:t>–&gt;*.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[20-PointerToClassMembers</a:t>
            </a:r>
            <a:r>
              <a:rPr lang="en-US" sz="2400" dirty="0" smtClean="0">
                <a:solidFill>
                  <a:srgbClr val="002060"/>
                </a:solidFill>
              </a:rPr>
              <a:t>]:</a:t>
            </a:r>
            <a:r>
              <a:rPr lang="en-US" sz="2400" dirty="0"/>
              <a:t>program creates two </a:t>
            </a:r>
            <a:r>
              <a:rPr lang="en-US" sz="2400" dirty="0">
                <a:solidFill>
                  <a:srgbClr val="0070C0"/>
                </a:solidFill>
              </a:rPr>
              <a:t>member pointers</a:t>
            </a:r>
            <a:r>
              <a:rPr lang="en-US" sz="2400" dirty="0"/>
              <a:t>: data and </a:t>
            </a:r>
            <a:r>
              <a:rPr lang="en-US" sz="2400" dirty="0" err="1" smtClean="0"/>
              <a:t>func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must specify the class and use the scope resolution </a:t>
            </a:r>
            <a:r>
              <a:rPr lang="en-US" sz="2400" dirty="0" smtClean="0"/>
              <a:t>operator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these “addresses” are really just offsets into an object of type cl, at which point </a:t>
            </a:r>
            <a:r>
              <a:rPr lang="en-US" sz="2400" dirty="0" err="1"/>
              <a:t>val</a:t>
            </a:r>
            <a:r>
              <a:rPr lang="en-US" sz="2400" dirty="0"/>
              <a:t> and </a:t>
            </a:r>
            <a:r>
              <a:rPr lang="en-US" sz="2400" dirty="0" smtClean="0"/>
              <a:t>	  		</a:t>
            </a:r>
            <a:r>
              <a:rPr lang="en-US" sz="2400" dirty="0" err="1" smtClean="0"/>
              <a:t>double_val</a:t>
            </a:r>
            <a:r>
              <a:rPr lang="en-US" sz="2400" dirty="0"/>
              <a:t>( ) will be </a:t>
            </a:r>
            <a:r>
              <a:rPr lang="en-US" sz="2400" dirty="0" smtClean="0"/>
              <a:t>found.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to display the values of each object's </a:t>
            </a:r>
            <a:r>
              <a:rPr lang="en-US" sz="2400" dirty="0" err="1"/>
              <a:t>val</a:t>
            </a:r>
            <a:r>
              <a:rPr lang="en-US" sz="2400" dirty="0"/>
              <a:t>, each is accessed through data.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extra parentheses are necessary in order to correctly associate the .* </a:t>
            </a:r>
            <a:r>
              <a:rPr lang="en-US" sz="2400" dirty="0" smtClean="0"/>
              <a:t>operator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accessing a member of an object by using an object or a reference </a:t>
            </a:r>
            <a:r>
              <a:rPr lang="en-US" sz="2400" dirty="0" smtClean="0"/>
              <a:t> we </a:t>
            </a:r>
            <a:r>
              <a:rPr lang="en-US" sz="2400" dirty="0"/>
              <a:t>must use the .* operator. </a:t>
            </a:r>
            <a:r>
              <a:rPr lang="en-US" sz="2400" dirty="0" smtClean="0"/>
              <a:t>	However</a:t>
            </a:r>
            <a:r>
              <a:rPr lang="en-US" sz="2400" dirty="0"/>
              <a:t>, if </a:t>
            </a:r>
            <a:r>
              <a:rPr lang="en-US" sz="2400" dirty="0" smtClean="0"/>
              <a:t>we </a:t>
            </a:r>
            <a:r>
              <a:rPr lang="en-US" sz="2400" dirty="0"/>
              <a:t>are using a pointer to the object, </a:t>
            </a:r>
            <a:r>
              <a:rPr lang="en-US" sz="2400" dirty="0" smtClean="0"/>
              <a:t>we </a:t>
            </a:r>
            <a:r>
              <a:rPr lang="en-US" sz="2400" dirty="0"/>
              <a:t>need to use the –&gt;* </a:t>
            </a:r>
            <a:r>
              <a:rPr lang="en-US" sz="2400" dirty="0" smtClean="0"/>
              <a:t>operator.</a:t>
            </a:r>
          </a:p>
        </p:txBody>
      </p:sp>
    </p:spTree>
    <p:extLst>
      <p:ext uri="{BB962C8B-B14F-4D97-AF65-F5344CB8AC3E}">
        <p14:creationId xmlns:p14="http://schemas.microsoft.com/office/powerpoint/2010/main" val="3715613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[20b-PointerToClassMembers]:</a:t>
            </a:r>
            <a:r>
              <a:rPr lang="en-US" sz="2400" dirty="0"/>
              <a:t>p1 and p2 are pointers to objects of type cl. Therefore, the –&gt;* </a:t>
            </a:r>
            <a:r>
              <a:rPr lang="en-US" sz="2400" dirty="0" smtClean="0"/>
              <a:t>	operator </a:t>
            </a:r>
            <a:r>
              <a:rPr lang="en-US" sz="2400" dirty="0"/>
              <a:t>is 	used to access </a:t>
            </a:r>
            <a:r>
              <a:rPr lang="en-US" sz="2400" dirty="0" err="1"/>
              <a:t>val</a:t>
            </a:r>
            <a:r>
              <a:rPr lang="en-US" sz="2400" dirty="0"/>
              <a:t> and </a:t>
            </a:r>
            <a:r>
              <a:rPr lang="en-US" sz="2400" dirty="0" err="1"/>
              <a:t>double_val</a:t>
            </a:r>
            <a:r>
              <a:rPr lang="en-US" sz="2400" dirty="0"/>
              <a:t>( 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Pointers </a:t>
            </a:r>
            <a:r>
              <a:rPr lang="en-US" sz="2400" dirty="0"/>
              <a:t>to members are different from pointers to specific instances of elements of an object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cl::*d;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*p;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cl </a:t>
            </a:r>
            <a:r>
              <a:rPr lang="en-US" sz="2400" dirty="0"/>
              <a:t>o;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p </a:t>
            </a:r>
            <a:r>
              <a:rPr lang="en-US" sz="2400" dirty="0"/>
              <a:t>= &amp;</a:t>
            </a:r>
            <a:r>
              <a:rPr lang="en-US" sz="2400" dirty="0" err="1"/>
              <a:t>o.val</a:t>
            </a:r>
            <a:r>
              <a:rPr lang="en-US" sz="2400" dirty="0"/>
              <a:t> // this is address of a specific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d </a:t>
            </a:r>
            <a:r>
              <a:rPr lang="en-US" sz="2400" dirty="0"/>
              <a:t>= &amp;cl::</a:t>
            </a:r>
            <a:r>
              <a:rPr lang="en-US" sz="2400" dirty="0" err="1"/>
              <a:t>val</a:t>
            </a:r>
            <a:r>
              <a:rPr lang="en-US" sz="2400" dirty="0"/>
              <a:t> // this is offset of generic </a:t>
            </a:r>
            <a:r>
              <a:rPr lang="en-US" sz="2400" dirty="0" err="1" smtClean="0"/>
              <a:t>val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Here p </a:t>
            </a:r>
            <a:r>
              <a:rPr lang="en-US" sz="2400" dirty="0"/>
              <a:t>is a pointer to an integer inside a specific object.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However</a:t>
            </a:r>
            <a:r>
              <a:rPr lang="en-US" sz="2400" dirty="0"/>
              <a:t>, d is simply an offset that  </a:t>
            </a:r>
            <a:r>
              <a:rPr lang="en-US" sz="2400" dirty="0" smtClean="0"/>
              <a:t>indicates </a:t>
            </a:r>
            <a:r>
              <a:rPr lang="en-US" sz="2400" dirty="0"/>
              <a:t>where </a:t>
            </a:r>
            <a:r>
              <a:rPr lang="en-US" sz="2400" dirty="0" err="1"/>
              <a:t>val</a:t>
            </a:r>
            <a:r>
              <a:rPr lang="en-US" sz="2400" dirty="0"/>
              <a:t> will be found in any object of type cl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pointer-to-member operators </a:t>
            </a:r>
            <a:r>
              <a:rPr lang="en-US" sz="2400" dirty="0"/>
              <a:t>are applied in special-case situations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42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(ARRAY,POINTER,REFERENCE,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DYNAMIC ALLOCATION OPR)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Related </a:t>
            </a:r>
            <a:r>
              <a:rPr lang="en-US" sz="2400" dirty="0"/>
              <a:t>to the </a:t>
            </a:r>
            <a:r>
              <a:rPr lang="en-US" sz="2400" dirty="0" smtClean="0"/>
              <a:t>pointer.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>
                <a:solidFill>
                  <a:srgbClr val="0070C0"/>
                </a:solidFill>
              </a:rPr>
              <a:t>reference</a:t>
            </a:r>
            <a:r>
              <a:rPr lang="en-US" sz="2400" dirty="0"/>
              <a:t> is essentially an </a:t>
            </a:r>
            <a:r>
              <a:rPr lang="en-US" sz="2400" dirty="0">
                <a:solidFill>
                  <a:srgbClr val="FFC000"/>
                </a:solidFill>
              </a:rPr>
              <a:t>implicit pointer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3 </a:t>
            </a:r>
            <a:r>
              <a:rPr lang="en-US" sz="2400" dirty="0" smtClean="0"/>
              <a:t>ways:</a:t>
            </a:r>
          </a:p>
          <a:p>
            <a:pPr marL="0" indent="0">
              <a:buNone/>
            </a:pPr>
            <a:r>
              <a:rPr lang="en-US" sz="2400" dirty="0" smtClean="0"/>
              <a:t>	1.A </a:t>
            </a:r>
            <a:r>
              <a:rPr lang="en-US" sz="2400" dirty="0"/>
              <a:t>function </a:t>
            </a:r>
            <a:r>
              <a:rPr lang="en-US" sz="2400" dirty="0" smtClean="0"/>
              <a:t>parameter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2.A </a:t>
            </a:r>
            <a:r>
              <a:rPr lang="en-US" sz="2400" dirty="0"/>
              <a:t>function return </a:t>
            </a:r>
            <a:r>
              <a:rPr lang="en-US" sz="2400" dirty="0" smtClean="0"/>
              <a:t>value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3.A </a:t>
            </a:r>
            <a:r>
              <a:rPr lang="en-US" sz="2400" dirty="0"/>
              <a:t>stand-alone </a:t>
            </a:r>
            <a:r>
              <a:rPr lang="en-US" sz="2400" dirty="0" smtClean="0"/>
              <a:t>reference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442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1.</a:t>
            </a:r>
            <a:r>
              <a:rPr lang="en-US" b="1" dirty="0" smtClean="0">
                <a:solidFill>
                  <a:srgbClr val="FF0000"/>
                </a:solidFill>
              </a:rPr>
              <a:t> REFERENCE PARAMETERS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most important use for a reference is to allow you to create functions that automatically use </a:t>
            </a:r>
            <a:r>
              <a:rPr lang="en-US" sz="2400" dirty="0" smtClean="0"/>
              <a:t>	call-by-reference </a:t>
            </a:r>
            <a:r>
              <a:rPr lang="en-US" sz="2400" dirty="0"/>
              <a:t>parameter passing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[</a:t>
            </a:r>
            <a:r>
              <a:rPr lang="en-US" sz="2400" dirty="0"/>
              <a:t>arguments can be passed to functions in one of two ways: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call-by-value </a:t>
            </a:r>
            <a:r>
              <a:rPr lang="en-US" sz="2400" dirty="0">
                <a:solidFill>
                  <a:srgbClr val="00B050"/>
                </a:solidFill>
              </a:rPr>
              <a:t>or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call-by-	reference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When using call-by-value, a copy of the argument is passed to the function.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Call-by-reference </a:t>
            </a:r>
            <a:r>
              <a:rPr lang="en-US" sz="2400" dirty="0"/>
              <a:t>passes the address of the argument to the function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/>
              <a:t>By default, C++ uses call-by-value, but it provides two ways to achieve call-by-reference parameter </a:t>
            </a:r>
            <a:r>
              <a:rPr lang="en-US" sz="2400" dirty="0" smtClean="0"/>
              <a:t>passing: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00B050"/>
                </a:solidFill>
              </a:rPr>
              <a:t>explicitly pass a pointer to the </a:t>
            </a:r>
            <a:r>
              <a:rPr lang="en-US" sz="2400" dirty="0" smtClean="0">
                <a:solidFill>
                  <a:srgbClr val="00B050"/>
                </a:solidFill>
              </a:rPr>
              <a:t>argument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>
                <a:solidFill>
                  <a:srgbClr val="00B050"/>
                </a:solidFill>
              </a:rPr>
              <a:t>use a reference </a:t>
            </a:r>
            <a:r>
              <a:rPr lang="en-US" sz="2400" dirty="0" smtClean="0">
                <a:solidFill>
                  <a:srgbClr val="00B050"/>
                </a:solidFill>
              </a:rPr>
              <a:t>parameter(not pointer parameter)[best </a:t>
            </a:r>
            <a:r>
              <a:rPr lang="en-US" sz="2400" dirty="0">
                <a:solidFill>
                  <a:srgbClr val="00B050"/>
                </a:solidFill>
              </a:rPr>
              <a:t>way</a:t>
            </a:r>
            <a:r>
              <a:rPr lang="en-US" sz="2400" dirty="0" smtClean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FFC000"/>
                </a:solidFill>
              </a:rPr>
              <a:t>21-CallByReference-UsingPointer</a:t>
            </a:r>
            <a:r>
              <a:rPr lang="en-US" sz="2400" dirty="0"/>
              <a:t>]: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creates </a:t>
            </a:r>
            <a:r>
              <a:rPr lang="en-US" sz="2400" dirty="0"/>
              <a:t>a call-by-reference parameter using a </a:t>
            </a:r>
            <a:r>
              <a:rPr lang="en-US" sz="2400" dirty="0" smtClean="0"/>
              <a:t>pointer.</a:t>
            </a:r>
          </a:p>
          <a:p>
            <a:pPr marL="0" indent="0">
              <a:buNone/>
            </a:pPr>
            <a:r>
              <a:rPr lang="en-US" sz="2400" dirty="0"/>
              <a:t>	a "manual" call-by-reference in C++, and it is the only way to obtain a call-by-reference using the </a:t>
            </a:r>
            <a:r>
              <a:rPr lang="en-US" sz="2400" dirty="0" smtClean="0"/>
              <a:t>		         C </a:t>
            </a:r>
            <a:r>
              <a:rPr lang="en-US" sz="2400" dirty="0"/>
              <a:t>subset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can automate this feature by using a reference parameter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67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FFC000"/>
                </a:solidFill>
              </a:rPr>
              <a:t>21b-CallByReference-UsingReference</a:t>
            </a:r>
            <a:r>
              <a:rPr lang="en-US" sz="2400" dirty="0"/>
              <a:t>]:To create a reference parameter, precede the parameter's </a:t>
            </a:r>
            <a:r>
              <a:rPr lang="en-US" sz="2400" dirty="0" smtClean="0"/>
              <a:t>	name </a:t>
            </a:r>
            <a:r>
              <a:rPr lang="en-US" sz="2400" dirty="0"/>
              <a:t>with an </a:t>
            </a:r>
            <a:r>
              <a:rPr lang="en-US" sz="2400" dirty="0" smtClean="0"/>
              <a:t>&amp;.</a:t>
            </a:r>
          </a:p>
          <a:p>
            <a:pPr marL="0" indent="0">
              <a:buNone/>
            </a:pPr>
            <a:r>
              <a:rPr lang="en-US" sz="2400" dirty="0" smtClean="0"/>
              <a:t>	void </a:t>
            </a:r>
            <a:r>
              <a:rPr lang="en-US" sz="2400" dirty="0" err="1"/>
              <a:t>neg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&amp;</a:t>
            </a:r>
            <a:r>
              <a:rPr lang="en-US" sz="2400" dirty="0" err="1"/>
              <a:t>i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this causes </a:t>
            </a:r>
            <a:r>
              <a:rPr lang="en-US" sz="2400" dirty="0" err="1"/>
              <a:t>i</a:t>
            </a:r>
            <a:r>
              <a:rPr lang="en-US" sz="2400" dirty="0"/>
              <a:t> to become another name for whatever argument </a:t>
            </a:r>
            <a:r>
              <a:rPr lang="en-US" sz="2400" dirty="0" err="1"/>
              <a:t>neg</a:t>
            </a:r>
            <a:r>
              <a:rPr lang="en-US" sz="2400" dirty="0"/>
              <a:t>( ) is called with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Any operations that are applied to </a:t>
            </a:r>
            <a:r>
              <a:rPr lang="en-US" sz="2400" dirty="0" err="1"/>
              <a:t>i</a:t>
            </a:r>
            <a:r>
              <a:rPr lang="en-US" sz="2400" dirty="0"/>
              <a:t> actually affect the calling argument.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technical terms, </a:t>
            </a:r>
            <a:r>
              <a:rPr lang="en-US" sz="2400" dirty="0" err="1"/>
              <a:t>i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implicit pointer </a:t>
            </a:r>
            <a:r>
              <a:rPr lang="en-US" sz="2400" dirty="0"/>
              <a:t>that automatically refers to the argument used in the </a:t>
            </a:r>
            <a:r>
              <a:rPr lang="en-US" sz="2400" dirty="0" smtClean="0"/>
              <a:t>	call </a:t>
            </a:r>
            <a:r>
              <a:rPr lang="en-US" sz="2400" dirty="0"/>
              <a:t>to </a:t>
            </a:r>
            <a:r>
              <a:rPr lang="en-US" sz="2400" dirty="0" err="1"/>
              <a:t>neg</a:t>
            </a:r>
            <a:r>
              <a:rPr lang="en-US" sz="2400" dirty="0"/>
              <a:t>( ).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Once </a:t>
            </a:r>
            <a:r>
              <a:rPr lang="en-US" sz="2400" dirty="0" err="1"/>
              <a:t>i</a:t>
            </a:r>
            <a:r>
              <a:rPr lang="en-US" sz="2400" dirty="0"/>
              <a:t> has been made into a reference, it is no longer necessary (or even legal) to apply the * </a:t>
            </a:r>
            <a:r>
              <a:rPr lang="en-US" sz="2400" dirty="0" smtClean="0"/>
              <a:t>	operator</a:t>
            </a:r>
            <a:r>
              <a:rPr lang="en-US" sz="2400" dirty="0"/>
              <a:t>. Instead, each time </a:t>
            </a:r>
            <a:r>
              <a:rPr lang="en-US" sz="2400" dirty="0" err="1"/>
              <a:t>i</a:t>
            </a:r>
            <a:r>
              <a:rPr lang="en-US" sz="2400" dirty="0"/>
              <a:t> is used, it is implicitly a reference to the argument and any </a:t>
            </a:r>
            <a:r>
              <a:rPr lang="en-US" sz="2400" dirty="0" smtClean="0"/>
              <a:t>	changes </a:t>
            </a:r>
            <a:r>
              <a:rPr lang="en-US" sz="2400" dirty="0"/>
              <a:t>made to </a:t>
            </a:r>
            <a:r>
              <a:rPr lang="en-US" sz="2400" dirty="0" err="1"/>
              <a:t>i</a:t>
            </a:r>
            <a:r>
              <a:rPr lang="en-US" sz="2400" dirty="0"/>
              <a:t> affect the argument.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Further</a:t>
            </a:r>
            <a:r>
              <a:rPr lang="en-US" sz="2400" dirty="0"/>
              <a:t>, when calling </a:t>
            </a:r>
            <a:r>
              <a:rPr lang="en-US" sz="2400" dirty="0" err="1"/>
              <a:t>neg</a:t>
            </a:r>
            <a:r>
              <a:rPr lang="en-US" sz="2400" dirty="0"/>
              <a:t>( ), it is no longer necessary (or legal) to precede the argument's name </a:t>
            </a:r>
            <a:r>
              <a:rPr lang="en-US" sz="2400" dirty="0" smtClean="0"/>
              <a:t>	with </a:t>
            </a:r>
            <a:r>
              <a:rPr lang="en-US" sz="2400" dirty="0"/>
              <a:t>the &amp; operator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Instead, the compiler does this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2660126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</a:t>
            </a:r>
            <a:r>
              <a:rPr lang="en-US" sz="2400" dirty="0" smtClean="0"/>
              <a:t>we </a:t>
            </a:r>
            <a:r>
              <a:rPr lang="en-US" sz="2400" dirty="0"/>
              <a:t>create a reference parameter, it automatically refers to (implicitly points to) the </a:t>
            </a:r>
            <a:r>
              <a:rPr lang="en-US" sz="2400" dirty="0" smtClean="0"/>
              <a:t>	argument </a:t>
            </a:r>
            <a:r>
              <a:rPr lang="en-US" sz="2400" dirty="0"/>
              <a:t>used to call the function.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 </a:t>
            </a:r>
            <a:r>
              <a:rPr lang="en-US" sz="2400" dirty="0"/>
              <a:t>in the preceding program, the statement </a:t>
            </a:r>
            <a:r>
              <a:rPr lang="en-US" sz="2400" dirty="0" err="1"/>
              <a:t>i</a:t>
            </a:r>
            <a:r>
              <a:rPr lang="en-US" sz="2400" dirty="0"/>
              <a:t> = -</a:t>
            </a:r>
            <a:r>
              <a:rPr lang="en-US" sz="2400" dirty="0" err="1"/>
              <a:t>i</a:t>
            </a:r>
            <a:r>
              <a:rPr lang="en-US" sz="2400" dirty="0"/>
              <a:t> ; actually operates on x, not on a copy of x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Also, inside the function, the reference parameter is used directly without the need to apply the </a:t>
            </a:r>
            <a:r>
              <a:rPr lang="en-US" sz="2400" dirty="0" smtClean="0"/>
              <a:t>	* </a:t>
            </a:r>
            <a:r>
              <a:rPr lang="en-US" sz="2400" dirty="0"/>
              <a:t>operator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In general, when </a:t>
            </a:r>
            <a:r>
              <a:rPr lang="en-US" sz="2400" dirty="0" smtClean="0"/>
              <a:t>we </a:t>
            </a:r>
            <a:r>
              <a:rPr lang="en-US" sz="2400" dirty="0"/>
              <a:t>assign a value to a reference, </a:t>
            </a:r>
            <a:r>
              <a:rPr lang="en-US" sz="2400" dirty="0" smtClean="0"/>
              <a:t>we </a:t>
            </a:r>
            <a:r>
              <a:rPr lang="en-US" sz="2400" dirty="0"/>
              <a:t>are actually assigning that value to the </a:t>
            </a:r>
            <a:r>
              <a:rPr lang="en-US" sz="2400" dirty="0" smtClean="0"/>
              <a:t>	variable </a:t>
            </a:r>
            <a:r>
              <a:rPr lang="en-US" sz="2400" dirty="0"/>
              <a:t>that the reference points to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/>
              <a:t>++:  It does not cause </a:t>
            </a:r>
            <a:r>
              <a:rPr lang="en-US" sz="2400" dirty="0" err="1"/>
              <a:t>i</a:t>
            </a:r>
            <a:r>
              <a:rPr lang="en-US" sz="2400" dirty="0"/>
              <a:t> to point to some new location.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47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PASSING REFERENCES TO OBJECTS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an object is passed as an argument to a function, a copy of that object is made.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the function terminates, the copy's destructor is called.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However</a:t>
            </a:r>
            <a:r>
              <a:rPr lang="en-US" sz="2400" dirty="0"/>
              <a:t>, when </a:t>
            </a:r>
            <a:r>
              <a:rPr lang="en-US" sz="2400" dirty="0" smtClean="0"/>
              <a:t>we </a:t>
            </a:r>
            <a:r>
              <a:rPr lang="en-US" sz="2400" dirty="0"/>
              <a:t>pass by reference, no copy of the object is made.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This </a:t>
            </a:r>
            <a:r>
              <a:rPr lang="en-US" sz="2400" dirty="0"/>
              <a:t>means that no object used as a parameter is destroyed when the function </a:t>
            </a:r>
            <a:r>
              <a:rPr lang="en-US" sz="2400" dirty="0" smtClean="0"/>
              <a:t>	terminates</a:t>
            </a:r>
            <a:r>
              <a:rPr lang="en-US" sz="2400" dirty="0"/>
              <a:t>, and the parameter's destructor is not called.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[21d-PassingReferencesToObjects</a:t>
            </a:r>
            <a:r>
              <a:rPr lang="en-US" sz="2400" dirty="0" smtClean="0">
                <a:solidFill>
                  <a:srgbClr val="002060"/>
                </a:solidFill>
              </a:rPr>
              <a:t>]: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O</a:t>
            </a:r>
            <a:r>
              <a:rPr lang="en-US" sz="2400" dirty="0" smtClean="0"/>
              <a:t>nly </a:t>
            </a:r>
            <a:r>
              <a:rPr lang="en-US" sz="2400" dirty="0"/>
              <a:t>one call is made to </a:t>
            </a:r>
            <a:r>
              <a:rPr lang="en-US" sz="2400" dirty="0" err="1"/>
              <a:t>cl's</a:t>
            </a:r>
            <a:r>
              <a:rPr lang="en-US" sz="2400" dirty="0"/>
              <a:t> </a:t>
            </a:r>
            <a:r>
              <a:rPr lang="en-US" sz="2400" dirty="0" smtClean="0"/>
              <a:t>destructor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The arrow operator is reserved for use with pointers </a:t>
            </a:r>
            <a:r>
              <a:rPr lang="en-US" sz="2400" dirty="0" smtClean="0"/>
              <a:t>only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When passing parameters by reference, remember that changes to the object inside the </a:t>
            </a:r>
            <a:r>
              <a:rPr lang="en-US" sz="2400" dirty="0" smtClean="0"/>
              <a:t>		            function </a:t>
            </a:r>
            <a:r>
              <a:rPr lang="en-US" sz="2400" dirty="0"/>
              <a:t>affect the calling object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IMP: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Passing all but the smallest objects by reference is faster than passing them by value. </a:t>
            </a:r>
            <a:r>
              <a:rPr lang="en-US" sz="2400" dirty="0" smtClean="0"/>
              <a:t>	Arguments </a:t>
            </a:r>
            <a:r>
              <a:rPr lang="en-US" sz="2400" dirty="0"/>
              <a:t>are usually passed on the stack.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So </a:t>
            </a:r>
            <a:r>
              <a:rPr lang="en-US" sz="2400" dirty="0"/>
              <a:t>large objects take a considerable number of CPU cycles to push onto and pop from </a:t>
            </a:r>
            <a:r>
              <a:rPr lang="en-US" sz="2400" dirty="0" smtClean="0"/>
              <a:t>			the </a:t>
            </a:r>
            <a:r>
              <a:rPr lang="en-US" sz="2400" dirty="0"/>
              <a:t>stack.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38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2.RETURNING REFERENCES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has the rather startling effect of allowing a function to be used on the left side of an </a:t>
            </a:r>
            <a:r>
              <a:rPr lang="en-US" sz="2400" dirty="0" smtClean="0"/>
              <a:t>	assignment </a:t>
            </a:r>
            <a:r>
              <a:rPr lang="en-US" sz="2400" dirty="0"/>
              <a:t>statement! 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[21e-ReturningReferences</a:t>
            </a:r>
            <a:r>
              <a:rPr lang="en-US" sz="2400" dirty="0" smtClean="0">
                <a:solidFill>
                  <a:srgbClr val="002060"/>
                </a:solidFill>
              </a:rPr>
              <a:t>]: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/>
              <a:t>replace</a:t>
            </a:r>
            <a:r>
              <a:rPr lang="en-US" sz="2400" dirty="0"/>
              <a:t>( ) is declared as returning a reference to a character.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As </a:t>
            </a:r>
            <a:r>
              <a:rPr lang="en-US" sz="2400" dirty="0"/>
              <a:t>replace( ) is coded, it returns a reference to the element of s that is specified by its </a:t>
            </a:r>
            <a:r>
              <a:rPr lang="en-US" sz="2400" dirty="0" smtClean="0"/>
              <a:t>	    		argument </a:t>
            </a:r>
            <a:r>
              <a:rPr lang="en-US" sz="2400" dirty="0" err="1"/>
              <a:t>i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reference returned by replace( ) is then used in main( ) to assign to that element the </a:t>
            </a:r>
            <a:r>
              <a:rPr lang="en-US" sz="2400" dirty="0" smtClean="0"/>
              <a:t>		character </a:t>
            </a:r>
            <a:r>
              <a:rPr lang="en-US" sz="2400" dirty="0"/>
              <a:t>X.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IMP: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when </a:t>
            </a:r>
            <a:r>
              <a:rPr lang="en-US" sz="2400" dirty="0"/>
              <a:t>returning references is that the object being referred to does not go out of scope </a:t>
            </a:r>
            <a:r>
              <a:rPr lang="en-US" sz="2400" dirty="0" smtClean="0"/>
              <a:t>	after </a:t>
            </a:r>
            <a:r>
              <a:rPr lang="en-US" sz="2400" dirty="0"/>
              <a:t>the function terminates.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58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3.INDEPENDENT REFERENCES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</a:t>
            </a:r>
            <a:r>
              <a:rPr lang="en-US" sz="2400" dirty="0"/>
              <a:t>declare a reference that is simply a variable.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type of reference is called an </a:t>
            </a:r>
            <a:r>
              <a:rPr lang="en-US" sz="2400" dirty="0">
                <a:solidFill>
                  <a:srgbClr val="0070C0"/>
                </a:solidFill>
              </a:rPr>
              <a:t>independent </a:t>
            </a:r>
            <a:r>
              <a:rPr lang="en-US" sz="2400" dirty="0" err="1" smtClean="0">
                <a:solidFill>
                  <a:srgbClr val="0070C0"/>
                </a:solidFill>
              </a:rPr>
              <a:t>reference</a:t>
            </a:r>
            <a:r>
              <a:rPr lang="en-US" sz="2400" dirty="0" err="1" smtClean="0"/>
              <a:t>.It</a:t>
            </a:r>
            <a:r>
              <a:rPr lang="en-US" sz="2400" dirty="0" smtClean="0"/>
              <a:t> is </a:t>
            </a:r>
            <a:r>
              <a:rPr lang="en-US" sz="2400" dirty="0"/>
              <a:t>another name for an </a:t>
            </a:r>
            <a:r>
              <a:rPr lang="en-US" sz="2400" dirty="0" smtClean="0"/>
              <a:t>object.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All independent references must be initialized when they are created. The reason for this is easy </a:t>
            </a:r>
            <a:r>
              <a:rPr lang="en-US" sz="2400" dirty="0" smtClean="0"/>
              <a:t>	to </a:t>
            </a:r>
            <a:r>
              <a:rPr lang="en-US" sz="2400" dirty="0"/>
              <a:t>understand.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Aside </a:t>
            </a:r>
            <a:r>
              <a:rPr lang="en-US" sz="2400" dirty="0"/>
              <a:t>from initialization, you cannot change what object a reference variable points to.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 </a:t>
            </a:r>
            <a:r>
              <a:rPr lang="en-US" sz="2400" dirty="0" smtClean="0"/>
              <a:t>Independent </a:t>
            </a:r>
            <a:r>
              <a:rPr lang="en-US" sz="2400" dirty="0"/>
              <a:t>references are of little real value because each one is, literally, just another </a:t>
            </a:r>
            <a:r>
              <a:rPr lang="en-US" sz="2400" dirty="0" smtClean="0"/>
              <a:t>	 	name </a:t>
            </a:r>
            <a:r>
              <a:rPr lang="en-US" sz="2400" dirty="0"/>
              <a:t>for another variable.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Having </a:t>
            </a:r>
            <a:r>
              <a:rPr lang="en-US" sz="2400" dirty="0"/>
              <a:t>two names to describe the same object is likely to confuse, not organize, your </a:t>
            </a:r>
            <a:r>
              <a:rPr lang="en-US" sz="2400" dirty="0" smtClean="0"/>
              <a:t>	       		program</a:t>
            </a:r>
            <a:r>
              <a:rPr lang="en-US" sz="2400" dirty="0"/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3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REFERENCES TO DERIVED TYPES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base class reference can be used to refer to an object of a derived class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Most </a:t>
            </a:r>
            <a:r>
              <a:rPr lang="en-US" sz="2400" dirty="0"/>
              <a:t>common application of this is found in function parameters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A base class reference parameter can receive objects of the base class as well as any other type </a:t>
            </a:r>
            <a:r>
              <a:rPr lang="en-US" sz="2400" dirty="0" smtClean="0"/>
              <a:t>	derived </a:t>
            </a:r>
            <a:r>
              <a:rPr lang="en-US" sz="2400" dirty="0"/>
              <a:t>from that base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RESTRICTIONS TO REFERENCES: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/>
              <a:t> </a:t>
            </a:r>
            <a:r>
              <a:rPr lang="en-US" sz="2400" dirty="0" smtClean="0"/>
              <a:t>Cannot </a:t>
            </a:r>
            <a:r>
              <a:rPr lang="en-US" sz="2400" dirty="0"/>
              <a:t>reference another reference.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/>
              <a:t>cannot obtain the address of a </a:t>
            </a:r>
            <a:r>
              <a:rPr lang="en-US" sz="2400" dirty="0" smtClean="0"/>
              <a:t>reference.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cannot create arrays of references.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	 </a:t>
            </a:r>
            <a:r>
              <a:rPr lang="en-US" sz="2400" dirty="0"/>
              <a:t>cannot create a pointer to a reference.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cannot reference a bit-field.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dirty="0" smtClean="0"/>
              <a:t>A </a:t>
            </a:r>
            <a:r>
              <a:rPr lang="en-US" sz="2400" dirty="0"/>
              <a:t>reference variable must be initialized when it is declared unless it is a member of a </a:t>
            </a:r>
            <a:r>
              <a:rPr lang="en-US" sz="2400" dirty="0" smtClean="0"/>
              <a:t>			class</a:t>
            </a:r>
            <a:r>
              <a:rPr lang="en-US" sz="2400" dirty="0"/>
              <a:t>, a function parameter, or a return value.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dirty="0" smtClean="0"/>
              <a:t>Null </a:t>
            </a:r>
            <a:r>
              <a:rPr lang="en-US" sz="2400" dirty="0"/>
              <a:t>references are prohibited.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07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MATTER OF STYLE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&amp; p; // &amp; associated with type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&amp;p; // &amp; associated with </a:t>
            </a:r>
            <a:r>
              <a:rPr lang="en-US" sz="2400" dirty="0" smtClean="0"/>
              <a:t>variable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Trouble </a:t>
            </a:r>
            <a:r>
              <a:rPr lang="en-US" sz="2400" dirty="0"/>
              <a:t>with associating the &amp; or * with the type name rather than the variable is that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400" dirty="0"/>
              <a:t>according </a:t>
            </a:r>
            <a:r>
              <a:rPr lang="en-US" sz="2400" dirty="0" smtClean="0"/>
              <a:t>to </a:t>
            </a:r>
            <a:r>
              <a:rPr lang="en-US" sz="2400" dirty="0"/>
              <a:t>the formal C++ syntax, neither the &amp; nor the * is distributive over a list of </a:t>
            </a:r>
            <a:r>
              <a:rPr lang="en-US" sz="2400" dirty="0" smtClean="0"/>
              <a:t>	 	variables.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* a, b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creates one, not two, integer pointers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7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333" y="2887135"/>
            <a:ext cx="9431867" cy="1193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C++'S DYNAMIC ALLOCATION OPERATORS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71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ARRAYS OF </a:t>
            </a:r>
            <a:r>
              <a:rPr lang="en-US" sz="1800" b="1" dirty="0" smtClean="0">
                <a:solidFill>
                  <a:srgbClr val="0070C0"/>
                </a:solidFill>
              </a:rPr>
              <a:t>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POINTERS TO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this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POINTERS TO DERIVED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POINTERS TO CLASS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</a:t>
            </a: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++'S DYNAMIC ALLOCATION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new and </a:t>
            </a:r>
            <a:r>
              <a:rPr lang="en-US" sz="2400" dirty="0" smtClean="0">
                <a:solidFill>
                  <a:srgbClr val="0070C0"/>
                </a:solidFill>
              </a:rPr>
              <a:t>delete</a:t>
            </a:r>
            <a:r>
              <a:rPr lang="en-US" sz="2400" dirty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operators are used to allocate and free memory at run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C</a:t>
            </a:r>
            <a:r>
              <a:rPr lang="en-US" sz="2400" dirty="0"/>
              <a:t>++ also supports dynamic memory allocation functions, called </a:t>
            </a:r>
            <a:r>
              <a:rPr lang="en-US" sz="2400" dirty="0" err="1"/>
              <a:t>malloc</a:t>
            </a:r>
            <a:r>
              <a:rPr lang="en-US" sz="2400" dirty="0"/>
              <a:t>( ) and free( ).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are included for the sake of compatibility with C. </a:t>
            </a:r>
            <a:r>
              <a:rPr lang="en-US" sz="2400" dirty="0" smtClean="0"/>
              <a:t>However, </a:t>
            </a:r>
            <a:r>
              <a:rPr lang="en-US" sz="2400" dirty="0"/>
              <a:t>the new and delete operators </a:t>
            </a:r>
            <a:r>
              <a:rPr lang="en-US" sz="2400" dirty="0" smtClean="0"/>
              <a:t> 	have </a:t>
            </a:r>
            <a:r>
              <a:rPr lang="en-US" sz="2400" dirty="0"/>
              <a:t>several advantages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The new operator allocates memory and returns a pointer to the start of it.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delete operator frees memory previously allocated using </a:t>
            </a:r>
            <a:r>
              <a:rPr lang="en-US" sz="2400" dirty="0" smtClean="0"/>
              <a:t>new.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p_var</a:t>
            </a:r>
            <a:r>
              <a:rPr lang="en-US" sz="2400" dirty="0" smtClean="0"/>
              <a:t> </a:t>
            </a:r>
            <a:r>
              <a:rPr lang="en-US" sz="2400" dirty="0"/>
              <a:t>= new type;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delete </a:t>
            </a:r>
            <a:r>
              <a:rPr lang="en-US" sz="2400" dirty="0" err="1"/>
              <a:t>p_var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err="1"/>
              <a:t>p_var</a:t>
            </a:r>
            <a:r>
              <a:rPr lang="en-US" sz="2400" dirty="0"/>
              <a:t> is a pointer variable that receives a pointer to memory that is large enough to hold an item </a:t>
            </a:r>
            <a:r>
              <a:rPr lang="en-US" sz="2400" dirty="0" smtClean="0"/>
              <a:t>	of </a:t>
            </a:r>
            <a:r>
              <a:rPr lang="en-US" sz="2400" dirty="0"/>
              <a:t>type </a:t>
            </a:r>
            <a:r>
              <a:rPr lang="en-US" sz="2400" dirty="0" err="1"/>
              <a:t>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If there is insufficient available memory to fill an allocation request, then new will fail and a 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bad_alloc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exception </a:t>
            </a:r>
            <a:r>
              <a:rPr lang="en-US" sz="2400" dirty="0"/>
              <a:t>will be generated.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exception is defined in the header </a:t>
            </a:r>
            <a:r>
              <a:rPr lang="en-US" sz="2400" dirty="0" smtClean="0"/>
              <a:t>&lt;new&gt;.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41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C++ was first invented, new returned null on failure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Standard C++ specifies that new generates an exception on </a:t>
            </a:r>
            <a:r>
              <a:rPr lang="en-US" sz="2400" dirty="0" smtClean="0"/>
              <a:t>failure.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/>
              <a:t>Using </a:t>
            </a:r>
            <a:r>
              <a:rPr lang="en-US" sz="2400" dirty="0"/>
              <a:t>any other type of pointer with delete is undefined and will almost certainly cause </a:t>
            </a:r>
            <a:r>
              <a:rPr lang="en-US" sz="2400" dirty="0" smtClean="0"/>
              <a:t>	 	serious </a:t>
            </a:r>
            <a:r>
              <a:rPr lang="en-US" sz="2400" dirty="0"/>
              <a:t>problems, such as a system crash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ADVANTAGES OVER </a:t>
            </a:r>
            <a:r>
              <a:rPr lang="en-US" sz="2400" dirty="0" err="1" smtClean="0">
                <a:solidFill>
                  <a:srgbClr val="002060"/>
                </a:solidFill>
              </a:rPr>
              <a:t>mallocd</a:t>
            </a:r>
            <a:r>
              <a:rPr lang="en-US" sz="2400" dirty="0" smtClean="0">
                <a:solidFill>
                  <a:srgbClr val="002060"/>
                </a:solidFill>
              </a:rPr>
              <a:t>() and </a:t>
            </a:r>
            <a:r>
              <a:rPr lang="en-US" sz="2400" dirty="0" err="1" smtClean="0">
                <a:solidFill>
                  <a:srgbClr val="002060"/>
                </a:solidFill>
              </a:rPr>
              <a:t>freee</a:t>
            </a:r>
            <a:r>
              <a:rPr lang="en-US" sz="2400" dirty="0" smtClean="0">
                <a:solidFill>
                  <a:srgbClr val="002060"/>
                </a:solidFill>
              </a:rPr>
              <a:t>() FUNCTION::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 new automatically allocates enough memory to hold an object of the specified type. You </a:t>
            </a:r>
            <a:r>
              <a:rPr lang="en-US" sz="2400" dirty="0" smtClean="0"/>
              <a:t>		do </a:t>
            </a:r>
            <a:r>
              <a:rPr lang="en-US" sz="2400" dirty="0"/>
              <a:t>not need to use the </a:t>
            </a:r>
            <a:r>
              <a:rPr lang="en-US" sz="2400" dirty="0" err="1"/>
              <a:t>sizeof</a:t>
            </a:r>
            <a:r>
              <a:rPr lang="en-US" sz="2400" dirty="0"/>
              <a:t> operator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/>
              <a:t> new automatically returns a pointer of the specified type.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no need </a:t>
            </a:r>
            <a:r>
              <a:rPr lang="en-US" sz="2400" dirty="0"/>
              <a:t>to use an explicit type </a:t>
            </a:r>
            <a:r>
              <a:rPr lang="en-US" sz="2400" dirty="0" smtClean="0"/>
              <a:t>cast.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 new and delete can be overloaded, allowing you to create customized allocation systems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 best not to mix new and delete with </a:t>
            </a:r>
            <a:r>
              <a:rPr lang="en-US" sz="2400" dirty="0" err="1"/>
              <a:t>malloc</a:t>
            </a:r>
            <a:r>
              <a:rPr lang="en-US" sz="2400" dirty="0"/>
              <a:t>( ) and free( ) in the same program.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There </a:t>
            </a:r>
            <a:r>
              <a:rPr lang="en-US" sz="2400" dirty="0"/>
              <a:t>is no guarantee that they are mutually compatible.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34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INITIALIZING ALLOCATED MEMORY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p_var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var_type</a:t>
            </a:r>
            <a:r>
              <a:rPr lang="en-US" sz="2400" dirty="0"/>
              <a:t> (initializer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NOTE:</a:t>
            </a:r>
          </a:p>
          <a:p>
            <a:pPr marL="0" indent="0">
              <a:buNone/>
            </a:pPr>
            <a:r>
              <a:rPr lang="en-US" sz="2400" dirty="0" smtClean="0"/>
              <a:t>	type </a:t>
            </a:r>
            <a:r>
              <a:rPr lang="en-US" sz="2400" dirty="0"/>
              <a:t>of the initializer must be compatible with the type of data for which memory is being </a:t>
            </a:r>
            <a:r>
              <a:rPr lang="en-US" sz="2400" dirty="0" smtClean="0"/>
              <a:t>	allocated.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6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ALLOCATING ARRAYS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35001"/>
            <a:ext cx="12192000" cy="61467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err="1"/>
              <a:t>p_var</a:t>
            </a:r>
            <a:r>
              <a:rPr lang="en-US" sz="2000" dirty="0"/>
              <a:t> = new </a:t>
            </a:r>
            <a:r>
              <a:rPr lang="en-US" sz="2000" dirty="0" err="1"/>
              <a:t>array_type</a:t>
            </a:r>
            <a:r>
              <a:rPr lang="en-US" sz="2000" dirty="0"/>
              <a:t> [size</a:t>
            </a:r>
            <a:r>
              <a:rPr lang="en-US" sz="2000" dirty="0" smtClean="0"/>
              <a:t>];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000" dirty="0"/>
              <a:t>delete [ ] </a:t>
            </a:r>
            <a:r>
              <a:rPr lang="en-US" sz="2000" dirty="0" err="1"/>
              <a:t>p_var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000" dirty="0"/>
              <a:t>the [ ] informs delete that an array is being released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NOTE:  delete [] </a:t>
            </a:r>
            <a:r>
              <a:rPr lang="en-US" sz="2000" dirty="0" err="1" smtClean="0">
                <a:solidFill>
                  <a:srgbClr val="002060"/>
                </a:solidFill>
              </a:rPr>
              <a:t>p_var</a:t>
            </a:r>
            <a:r>
              <a:rPr lang="en-US" sz="2000" dirty="0" smtClean="0">
                <a:solidFill>
                  <a:srgbClr val="00206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/>
              <a:t> this is especially important when </a:t>
            </a:r>
            <a:r>
              <a:rPr lang="en-US" sz="2000" dirty="0" smtClean="0"/>
              <a:t> </a:t>
            </a:r>
            <a:r>
              <a:rPr lang="en-US" sz="2000" dirty="0"/>
              <a:t>allocating arrays of objects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RESTRICTION: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/>
              <a:t> may not be given initial values.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i.e</a:t>
            </a:r>
            <a:r>
              <a:rPr lang="en-US" sz="2000" dirty="0" smtClean="0"/>
              <a:t> we </a:t>
            </a:r>
            <a:r>
              <a:rPr lang="en-US" sz="2000" dirty="0"/>
              <a:t>may not specify an initializer when allocating arrays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0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ALLOCATING OBJECTS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dirty="0"/>
              <a:t>object is created and a pointer is returned to it.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dynamically created object acts just like any other object.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it is created, its constructor (if it has one) is called.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the object is freed, its destructor is executed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[</a:t>
            </a:r>
            <a:r>
              <a:rPr lang="en-US" sz="2400" dirty="0">
                <a:solidFill>
                  <a:srgbClr val="002060"/>
                </a:solidFill>
              </a:rPr>
              <a:t>22d-newNdelete-Objects]:</a:t>
            </a:r>
            <a:r>
              <a:rPr lang="en-US" sz="2400" dirty="0" smtClean="0"/>
              <a:t> </a:t>
            </a:r>
            <a:r>
              <a:rPr lang="en-US" sz="2400" dirty="0"/>
              <a:t>a class called balance that links a person's name with his or her </a:t>
            </a:r>
            <a:r>
              <a:rPr lang="en-US" sz="2400" dirty="0" smtClean="0"/>
              <a:t>	account </a:t>
            </a:r>
            <a:r>
              <a:rPr lang="en-US" sz="2400" dirty="0"/>
              <a:t>balance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Dynamically </a:t>
            </a:r>
            <a:r>
              <a:rPr lang="en-US" sz="2400" dirty="0"/>
              <a:t>allocated objects may have constructors and destructors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Also, the constructors can be parameterized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8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ARRAY OF OBJECTS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We can allocate arrays of objects, but there is one catch. </a:t>
            </a:r>
          </a:p>
          <a:p>
            <a:pPr marL="0" indent="0">
              <a:buNone/>
            </a:pPr>
            <a:r>
              <a:rPr lang="en-US" sz="2400" dirty="0"/>
              <a:t>Since no array allocated by new can have an initializer, </a:t>
            </a:r>
            <a:r>
              <a:rPr lang="en-US" sz="2400" dirty="0" smtClean="0"/>
              <a:t>we </a:t>
            </a:r>
            <a:r>
              <a:rPr lang="en-US" sz="2400" dirty="0"/>
              <a:t>must make sure that if the class </a:t>
            </a:r>
            <a:r>
              <a:rPr lang="en-US" sz="2400" dirty="0" smtClean="0"/>
              <a:t>	contains </a:t>
            </a:r>
            <a:r>
              <a:rPr lang="en-US" sz="2400" dirty="0"/>
              <a:t>constructors, one will be </a:t>
            </a:r>
            <a:r>
              <a:rPr lang="en-US" sz="2400" dirty="0" err="1"/>
              <a:t>parameterless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you don't, the C++ compiler will not find a matching constructor when you attempt to allocate </a:t>
            </a:r>
            <a:r>
              <a:rPr lang="en-US" sz="2400" dirty="0" smtClean="0"/>
              <a:t>	the </a:t>
            </a:r>
            <a:r>
              <a:rPr lang="en-US" sz="2400" dirty="0"/>
              <a:t>array and will not compile your program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[22f-newNdelete-Objects-constructor-parameterless</a:t>
            </a:r>
            <a:r>
              <a:rPr lang="en-US" sz="2400" dirty="0" smtClean="0"/>
              <a:t>]: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need </a:t>
            </a:r>
            <a:r>
              <a:rPr lang="en-US" sz="2400" dirty="0"/>
              <a:t>to use the delete [ ] form when deleting an array of dynamically allocated objects is </a:t>
            </a:r>
            <a:r>
              <a:rPr lang="en-US" sz="2400" dirty="0" smtClean="0"/>
              <a:t>	so </a:t>
            </a:r>
            <a:r>
              <a:rPr lang="en-US" sz="2400" dirty="0"/>
              <a:t>that the destructor can be called for each object in the array.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57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NOTHROW ALTERNATIVE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Standard C++ it is possible to have new return null instead of throwing an exception when an </a:t>
            </a:r>
            <a:r>
              <a:rPr lang="en-US" sz="2400" dirty="0" smtClean="0"/>
              <a:t>	allocation </a:t>
            </a:r>
            <a:r>
              <a:rPr lang="en-US" sz="2400" dirty="0"/>
              <a:t>failure occurs.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form of new is most useful when </a:t>
            </a:r>
            <a:r>
              <a:rPr lang="en-US" sz="2400" dirty="0" smtClean="0"/>
              <a:t>we </a:t>
            </a:r>
            <a:r>
              <a:rPr lang="en-US" sz="2400" dirty="0"/>
              <a:t>are compiling older code with a modern C++ compiler.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is also valuable when </a:t>
            </a:r>
            <a:r>
              <a:rPr lang="en-US" sz="2400" dirty="0" smtClean="0"/>
              <a:t>we </a:t>
            </a:r>
            <a:r>
              <a:rPr lang="en-US" sz="2400" dirty="0"/>
              <a:t>are replacing calls to </a:t>
            </a:r>
            <a:r>
              <a:rPr lang="en-US" sz="2400" dirty="0" err="1"/>
              <a:t>malloc</a:t>
            </a:r>
            <a:r>
              <a:rPr lang="en-US" sz="2400" dirty="0"/>
              <a:t>( ) with new. (This is common when </a:t>
            </a:r>
            <a:r>
              <a:rPr lang="en-US" sz="2400" dirty="0" smtClean="0"/>
              <a:t>	updating </a:t>
            </a:r>
            <a:r>
              <a:rPr lang="en-US" sz="2400" dirty="0"/>
              <a:t>C code to C++.) 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p_var</a:t>
            </a:r>
            <a:r>
              <a:rPr lang="en-US" sz="2400" dirty="0">
                <a:solidFill>
                  <a:srgbClr val="0070C0"/>
                </a:solidFill>
              </a:rPr>
              <a:t> = new(</a:t>
            </a:r>
            <a:r>
              <a:rPr lang="en-US" sz="2400" dirty="0" err="1">
                <a:solidFill>
                  <a:srgbClr val="0070C0"/>
                </a:solidFill>
              </a:rPr>
              <a:t>nothrow</a:t>
            </a:r>
            <a:r>
              <a:rPr lang="en-US" sz="2400" dirty="0">
                <a:solidFill>
                  <a:srgbClr val="0070C0"/>
                </a:solidFill>
              </a:rPr>
              <a:t>) type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nothrow</a:t>
            </a:r>
            <a:r>
              <a:rPr lang="en-US" sz="2400" dirty="0"/>
              <a:t> form of new works like the original version of new from years ago.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Since </a:t>
            </a:r>
            <a:r>
              <a:rPr lang="en-US" sz="2400" dirty="0"/>
              <a:t>it returns null on failure, it can be "dropped into" older code without having to add </a:t>
            </a:r>
            <a:r>
              <a:rPr lang="en-US" sz="2400" dirty="0" smtClean="0"/>
              <a:t>	exception </a:t>
            </a:r>
            <a:r>
              <a:rPr lang="en-US" sz="2400" dirty="0"/>
              <a:t>handling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However, for new code, exceptions provide a better alternative.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use the </a:t>
            </a:r>
            <a:r>
              <a:rPr lang="en-US" sz="2400" dirty="0" err="1"/>
              <a:t>nothrow</a:t>
            </a:r>
            <a:r>
              <a:rPr lang="en-US" sz="2400" dirty="0"/>
              <a:t> option, you must include the header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NOTE:</a:t>
            </a:r>
            <a:r>
              <a:rPr lang="en-US" sz="2400" dirty="0" err="1"/>
              <a:t>using</a:t>
            </a:r>
            <a:r>
              <a:rPr lang="en-US" sz="2400" dirty="0"/>
              <a:t> the </a:t>
            </a:r>
            <a:r>
              <a:rPr lang="en-US" sz="2400" dirty="0" err="1"/>
              <a:t>nothrow</a:t>
            </a:r>
            <a:r>
              <a:rPr lang="en-US" sz="2400" dirty="0"/>
              <a:t> approach, </a:t>
            </a:r>
            <a:r>
              <a:rPr lang="en-US" sz="2400" dirty="0" smtClean="0"/>
              <a:t>we </a:t>
            </a:r>
            <a:r>
              <a:rPr lang="en-US" sz="2400" dirty="0"/>
              <a:t>must check the pointer returned by new after each </a:t>
            </a:r>
            <a:r>
              <a:rPr lang="en-US" sz="2400" dirty="0" smtClean="0"/>
              <a:t>	allocation </a:t>
            </a:r>
            <a:r>
              <a:rPr lang="en-US" sz="2400" dirty="0"/>
              <a:t>request.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57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PLACEMENT FORM OF NEW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is a special form of new, called the placement form, that can be used to specify an </a:t>
            </a:r>
            <a:r>
              <a:rPr lang="en-US" sz="2400" dirty="0" smtClean="0"/>
              <a:t>	alternative </a:t>
            </a:r>
            <a:r>
              <a:rPr lang="en-US" sz="2400" dirty="0"/>
              <a:t>method of allocating memory.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is primarily useful when overloading the new operator for special circumstances.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p_var</a:t>
            </a:r>
            <a:r>
              <a:rPr lang="en-US" sz="2400" dirty="0" smtClean="0"/>
              <a:t> </a:t>
            </a:r>
            <a:r>
              <a:rPr lang="en-US" sz="2400" dirty="0"/>
              <a:t>= new (</a:t>
            </a:r>
            <a:r>
              <a:rPr lang="en-US" sz="2400" dirty="0" err="1"/>
              <a:t>arg</a:t>
            </a:r>
            <a:r>
              <a:rPr lang="en-US" sz="2400" dirty="0"/>
              <a:t>-list) type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Here </a:t>
            </a:r>
            <a:r>
              <a:rPr lang="en-US" sz="2400" dirty="0" err="1" smtClean="0"/>
              <a:t>arg</a:t>
            </a:r>
            <a:r>
              <a:rPr lang="en-US" sz="2400" dirty="0" smtClean="0"/>
              <a:t>-list </a:t>
            </a:r>
            <a:r>
              <a:rPr lang="en-US" sz="2400" dirty="0"/>
              <a:t>is a comma-separated list of values passed to an overloaded form of new.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12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ARRAY/POINTER/REFERENCE/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DYNAMIC ALLOCATION OPR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ARRAYS OF OBJECTS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syntax for declaring and using an </a:t>
            </a:r>
            <a:r>
              <a:rPr lang="en-US" sz="2400" dirty="0" smtClean="0">
                <a:solidFill>
                  <a:srgbClr val="0070C0"/>
                </a:solidFill>
              </a:rPr>
              <a:t>object array </a:t>
            </a:r>
            <a:r>
              <a:rPr lang="en-US" sz="2400" dirty="0" smtClean="0"/>
              <a:t>is exactly the same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as </a:t>
            </a:r>
            <a:r>
              <a:rPr lang="en-US" sz="2400" dirty="0"/>
              <a:t>it is for any other type of </a:t>
            </a:r>
            <a:r>
              <a:rPr lang="en-US" sz="2400" dirty="0" smtClean="0"/>
              <a:t>array.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If a class defines </a:t>
            </a:r>
            <a:r>
              <a:rPr lang="en-US" sz="2400" dirty="0" smtClean="0">
                <a:solidFill>
                  <a:srgbClr val="0070C0"/>
                </a:solidFill>
              </a:rPr>
              <a:t>a parameterized constructor</a:t>
            </a:r>
            <a:r>
              <a:rPr lang="en-US" sz="2400" dirty="0" smtClean="0"/>
              <a:t>, we may initialize each object in an array by specifying an initialization list, just like  for other types of arrays.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However</a:t>
            </a:r>
            <a:r>
              <a:rPr lang="en-US" sz="2400" dirty="0"/>
              <a:t>, the exact form of the initialization list will be decided by the number of parameters required by the object's constructors.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For </a:t>
            </a:r>
            <a:r>
              <a:rPr lang="en-US" sz="2400" dirty="0"/>
              <a:t>objects whose </a:t>
            </a:r>
            <a:r>
              <a:rPr lang="en-US" sz="2400" dirty="0">
                <a:solidFill>
                  <a:srgbClr val="0070C0"/>
                </a:solidFill>
              </a:rPr>
              <a:t>constructors have only one parameter</a:t>
            </a:r>
            <a:r>
              <a:rPr lang="en-US" sz="2400" dirty="0"/>
              <a:t>, </a:t>
            </a:r>
            <a:r>
              <a:rPr lang="en-US" sz="2400" dirty="0" smtClean="0"/>
              <a:t>we </a:t>
            </a:r>
            <a:r>
              <a:rPr lang="en-US" sz="2400" dirty="0"/>
              <a:t>can simply specify a list of initial values, using the normal array-initialization syntax. As each element in the array is created, </a:t>
            </a:r>
            <a:r>
              <a:rPr lang="en-US" sz="2400" dirty="0" smtClean="0"/>
              <a:t>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31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value from the list is passed to the constructor's parameter.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cl </a:t>
            </a:r>
            <a:r>
              <a:rPr lang="de-DE" sz="2400" dirty="0"/>
              <a:t>ob[3] = {1, 2, 3};   &lt;-SAME-&gt;  cl ob[3] = { cl(1), cl(2), cl(3) }; [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SHORT-HAND FOR ONLY 1 PARA</a:t>
            </a:r>
            <a:r>
              <a:rPr lang="de-DE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Here </a:t>
            </a:r>
            <a:r>
              <a:rPr lang="en-US" sz="2400" dirty="0"/>
              <a:t>constructor for cl is invoked explicitly…short form works because of the automatic conversion that applies to constructors taking only one argument.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7030A0"/>
                </a:solidFill>
              </a:rPr>
              <a:t>16c-ArrayOfObjects-Cons-MorePara</a:t>
            </a:r>
            <a:r>
              <a:rPr lang="en-US" sz="2400" dirty="0"/>
              <a:t>] </a:t>
            </a:r>
            <a:r>
              <a:rPr lang="en-US" sz="2400" dirty="0" err="1"/>
              <a:t>cl's</a:t>
            </a:r>
            <a:r>
              <a:rPr lang="en-US" sz="2400" dirty="0"/>
              <a:t> constructor has two parameters and, therefore, requires two arguments.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means that the shorthand initialization format cannot be used and the long form, shown in the example, must be employed.</a:t>
            </a: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71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CREATING INITIALIZED VS. UNINITIALIZED ARRAYS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class cl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cl(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j) {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=j;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get_i</a:t>
            </a:r>
            <a:r>
              <a:rPr lang="en-US" sz="2400" dirty="0">
                <a:solidFill>
                  <a:srgbClr val="002060"/>
                </a:solidFill>
              </a:rPr>
              <a:t>() { return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};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cl </a:t>
            </a:r>
            <a:r>
              <a:rPr lang="en-US" sz="2400" dirty="0">
                <a:solidFill>
                  <a:srgbClr val="002060"/>
                </a:solidFill>
              </a:rPr>
              <a:t>a[9]; </a:t>
            </a:r>
            <a:r>
              <a:rPr lang="en-US" sz="2400" dirty="0"/>
              <a:t>// error, constructor requires </a:t>
            </a:r>
            <a:r>
              <a:rPr lang="en-US" sz="2400" dirty="0" smtClean="0"/>
              <a:t>initializers…as the </a:t>
            </a:r>
            <a:r>
              <a:rPr lang="en-US" sz="2400" dirty="0"/>
              <a:t>constructor defined by cl requires one parameter.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implies that any array declared of this type must be initialized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46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reason that this statement isn't valid (as cl is currently defined) is that it implies that cl has a </a:t>
            </a:r>
            <a:r>
              <a:rPr lang="en-US" sz="2400" dirty="0" err="1"/>
              <a:t>parameterless</a:t>
            </a:r>
            <a:r>
              <a:rPr lang="en-US" sz="2400" dirty="0"/>
              <a:t> constructor because no initializers are specified.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However</a:t>
            </a:r>
            <a:r>
              <a:rPr lang="en-US" sz="2400" dirty="0"/>
              <a:t>, as it stands, cl does not have a </a:t>
            </a:r>
            <a:r>
              <a:rPr lang="en-US" sz="2400" dirty="0" err="1"/>
              <a:t>parameterless</a:t>
            </a:r>
            <a:r>
              <a:rPr lang="en-US" sz="2400" dirty="0"/>
              <a:t> constructor.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Because </a:t>
            </a:r>
            <a:r>
              <a:rPr lang="en-US" sz="2400" dirty="0"/>
              <a:t>there is no valid constructor that corresponds to this declaration, the compiler will report an error.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solve this problem, </a:t>
            </a:r>
            <a:r>
              <a:rPr lang="en-US" sz="2400" dirty="0" smtClean="0"/>
              <a:t>we </a:t>
            </a:r>
            <a:r>
              <a:rPr lang="en-US" sz="2400" dirty="0"/>
              <a:t>need </a:t>
            </a:r>
            <a:r>
              <a:rPr lang="en-US" sz="2400" dirty="0">
                <a:solidFill>
                  <a:srgbClr val="0070C0"/>
                </a:solidFill>
              </a:rPr>
              <a:t>to overload the constructor</a:t>
            </a:r>
            <a:r>
              <a:rPr lang="en-US" sz="2400" dirty="0"/>
              <a:t>, adding one that takes no </a:t>
            </a:r>
            <a:r>
              <a:rPr lang="en-US" sz="2400" dirty="0" smtClean="0"/>
              <a:t>parameters.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this way, arrays that are initialized and those that are not are both allowed.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49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1202"/>
            <a:ext cx="12192000" cy="614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class cl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cl() {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=0; } // called for non-initialized arrays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cl(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j) {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=j; } // called for initialized arrays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get_i</a:t>
            </a:r>
            <a:r>
              <a:rPr lang="en-US" sz="2400" dirty="0">
                <a:solidFill>
                  <a:srgbClr val="002060"/>
                </a:solidFill>
              </a:rPr>
              <a:t>() { return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};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</a:rPr>
              <a:t>Now both of the following statements are permissible: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cl </a:t>
            </a:r>
            <a:r>
              <a:rPr lang="en-US" sz="2400" dirty="0"/>
              <a:t>a1[3] = {3, 5, 6}; // initialized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cl a2[34]; // uninitialized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16d-ArrayOfObjects-Cons-Overload</a:t>
            </a:r>
            <a:r>
              <a:rPr lang="en-US" sz="2400" b="1" dirty="0">
                <a:solidFill>
                  <a:srgbClr val="00206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9630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1237</Words>
  <Application>Microsoft Office PowerPoint</Application>
  <PresentationFormat>Widescreen</PresentationFormat>
  <Paragraphs>359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(ARRAY,POINTER,REFERENCE, DYNAMIC ALLOCATION OPR) </vt:lpstr>
      <vt:lpstr>ALL AT ONE GLANCE</vt:lpstr>
      <vt:lpstr>AGENDA</vt:lpstr>
      <vt:lpstr>ARRAYS OF OBJECTS</vt:lpstr>
      <vt:lpstr>Cont…</vt:lpstr>
      <vt:lpstr>CREATING INITIALIZED VS. UNINITIALIZED ARRAYS</vt:lpstr>
      <vt:lpstr>Cont…</vt:lpstr>
      <vt:lpstr>Cont…</vt:lpstr>
      <vt:lpstr>POINTERS TO OBJECTS</vt:lpstr>
      <vt:lpstr>POINTER ARITHMETIC</vt:lpstr>
      <vt:lpstr>TYPE CHECKING C++ POINTERS</vt:lpstr>
      <vt:lpstr>THE this POINTER</vt:lpstr>
      <vt:lpstr>Cont…</vt:lpstr>
      <vt:lpstr>Cont…</vt:lpstr>
      <vt:lpstr>POINTERS TO DERIVED TYPES</vt:lpstr>
      <vt:lpstr>Cont…</vt:lpstr>
      <vt:lpstr>POINTERS TO CLASS MEMBERS POINTER-TO-MEMBER</vt:lpstr>
      <vt:lpstr>Cont…</vt:lpstr>
      <vt:lpstr>REFERENCES</vt:lpstr>
      <vt:lpstr>1. REFERENCE PARAMETERS</vt:lpstr>
      <vt:lpstr>Cont…</vt:lpstr>
      <vt:lpstr>Cont…</vt:lpstr>
      <vt:lpstr>PASSING REFERENCES TO OBJECTS</vt:lpstr>
      <vt:lpstr>2.RETURNING REFERENCES</vt:lpstr>
      <vt:lpstr>3.INDEPENDENT REFERENCES</vt:lpstr>
      <vt:lpstr>REFERENCES TO DERIVED TYPES</vt:lpstr>
      <vt:lpstr>A MATTER OF STYLE</vt:lpstr>
      <vt:lpstr>PowerPoint Presentation</vt:lpstr>
      <vt:lpstr>PowerPoint Presentation</vt:lpstr>
      <vt:lpstr>Cont…</vt:lpstr>
      <vt:lpstr>INITIALIZING ALLOCATED MEMORY</vt:lpstr>
      <vt:lpstr>ALLOCATING ARRAYS</vt:lpstr>
      <vt:lpstr>ALLOCATING OBJECTS</vt:lpstr>
      <vt:lpstr>CONT…</vt:lpstr>
      <vt:lpstr>THE NOTHROW ALTERNATIVE</vt:lpstr>
      <vt:lpstr>THE PLACEMENT FORM OF NEW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168</cp:revision>
  <dcterms:created xsi:type="dcterms:W3CDTF">2021-06-04T21:21:12Z</dcterms:created>
  <dcterms:modified xsi:type="dcterms:W3CDTF">2021-08-07T22:26:30Z</dcterms:modified>
</cp:coreProperties>
</file>