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70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Allowing Both Initialized and Uninitialized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Another common reason constructors are overloaded is to allow both initialized </a:t>
            </a:r>
            <a:r>
              <a:rPr lang="en-US" dirty="0" smtClean="0"/>
              <a:t>	and </a:t>
            </a:r>
            <a:r>
              <a:rPr lang="en-US" dirty="0"/>
              <a:t>uninitialized objects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or, more precisely, </a:t>
            </a:r>
            <a:r>
              <a:rPr lang="en-US" dirty="0">
                <a:solidFill>
                  <a:srgbClr val="0070C0"/>
                </a:solidFill>
              </a:rPr>
              <a:t>default initialized objects</a:t>
            </a:r>
            <a:r>
              <a:rPr lang="en-US" dirty="0"/>
              <a:t>) to be </a:t>
            </a:r>
            <a:r>
              <a:rPr lang="en-US" dirty="0" smtClean="0"/>
              <a:t>created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This </a:t>
            </a:r>
            <a:r>
              <a:rPr lang="en-US" dirty="0">
                <a:solidFill>
                  <a:srgbClr val="00B050"/>
                </a:solidFill>
              </a:rPr>
              <a:t>is especially important if you want to be able to create dynamic arrays of </a:t>
            </a:r>
            <a:r>
              <a:rPr lang="en-US" dirty="0" smtClean="0">
                <a:solidFill>
                  <a:srgbClr val="00B050"/>
                </a:solidFill>
              </a:rPr>
              <a:t>	objects </a:t>
            </a:r>
            <a:r>
              <a:rPr lang="en-US" dirty="0">
                <a:solidFill>
                  <a:srgbClr val="00B050"/>
                </a:solidFill>
              </a:rPr>
              <a:t>of some class, since it is not possible to initialize a dynamically </a:t>
            </a:r>
            <a:r>
              <a:rPr lang="en-US" dirty="0" smtClean="0">
                <a:solidFill>
                  <a:srgbClr val="00B050"/>
                </a:solidFill>
              </a:rPr>
              <a:t>	allocated </a:t>
            </a:r>
            <a:r>
              <a:rPr lang="en-US" dirty="0">
                <a:solidFill>
                  <a:srgbClr val="00B050"/>
                </a:solidFill>
              </a:rPr>
              <a:t>array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allow uninitialized arrays of objects along with initialized objects,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</a:t>
            </a:r>
            <a:r>
              <a:rPr lang="en-US" dirty="0"/>
              <a:t>must include a constructor that supports initialization and one that does </a:t>
            </a:r>
            <a:r>
              <a:rPr lang="en-US" dirty="0" smtClean="0"/>
              <a:t>	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u="sng" dirty="0">
                <a:solidFill>
                  <a:srgbClr val="0070C0"/>
                </a:solidFill>
              </a:rPr>
              <a:t>24b-OverloadingConstructor-InitialisedUninitialisedObjects]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default constructor is used to construct the uninitialized </a:t>
            </a:r>
            <a:r>
              <a:rPr lang="en-US" dirty="0" err="1"/>
              <a:t>ofThree</a:t>
            </a:r>
            <a:r>
              <a:rPr lang="en-US" dirty="0"/>
              <a:t> array </a:t>
            </a:r>
            <a:r>
              <a:rPr lang="en-US" dirty="0" smtClean="0"/>
              <a:t>	and </a:t>
            </a:r>
            <a:r>
              <a:rPr lang="en-US" dirty="0"/>
              <a:t>the </a:t>
            </a:r>
            <a:r>
              <a:rPr lang="en-US" dirty="0" smtClean="0"/>
              <a:t>		dynamically </a:t>
            </a:r>
            <a:r>
              <a:rPr lang="en-US" dirty="0"/>
              <a:t>allocated array.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parameterized constructor is called to create the objects for the </a:t>
            </a:r>
            <a:r>
              <a:rPr lang="en-US" dirty="0" err="1"/>
              <a:t>ofTwo</a:t>
            </a:r>
            <a:r>
              <a:rPr lang="en-US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13625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61733" y="2963332"/>
            <a:ext cx="7340600" cy="151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rgbClr val="C00000"/>
                </a:solidFill>
              </a:rPr>
              <a:t>COPY CONSTRUCTORS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more important forms of an overloaded constructor is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copy </a:t>
            </a:r>
            <a:r>
              <a:rPr lang="en-US" dirty="0" smtClean="0">
                <a:solidFill>
                  <a:srgbClr val="0070C0"/>
                </a:solidFill>
              </a:rPr>
              <a:t>constructor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Defining </a:t>
            </a:r>
            <a:r>
              <a:rPr lang="en-US" dirty="0">
                <a:solidFill>
                  <a:srgbClr val="00B050"/>
                </a:solidFill>
              </a:rPr>
              <a:t>a copy constructor can help you prevent problems that might occur when </a:t>
            </a:r>
            <a:r>
              <a:rPr lang="en-US" dirty="0" smtClean="0">
                <a:solidFill>
                  <a:srgbClr val="00B050"/>
                </a:solidFill>
              </a:rPr>
              <a:t>	one </a:t>
            </a:r>
            <a:r>
              <a:rPr lang="en-US" dirty="0">
                <a:solidFill>
                  <a:srgbClr val="00B050"/>
                </a:solidFill>
              </a:rPr>
              <a:t>object is used to initialize another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By default, when one object is used to initialize another, C++ performs a bitwise </a:t>
            </a:r>
            <a:r>
              <a:rPr lang="en-US" dirty="0" smtClean="0"/>
              <a:t>	copy</a:t>
            </a:r>
            <a:r>
              <a:rPr lang="en-US" dirty="0"/>
              <a:t>.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an identical copy of the initializing object is created in the target </a:t>
            </a:r>
            <a:r>
              <a:rPr lang="en-US" dirty="0" smtClean="0"/>
              <a:t>	object.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There </a:t>
            </a:r>
            <a:r>
              <a:rPr lang="en-US" dirty="0">
                <a:solidFill>
                  <a:srgbClr val="00B050"/>
                </a:solidFill>
              </a:rPr>
              <a:t>are situations in which a bitwise copy should not be used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e.g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when an object allocates memory when it is created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MyClass</a:t>
            </a:r>
            <a:r>
              <a:rPr lang="en-US" dirty="0">
                <a:solidFill>
                  <a:srgbClr val="00B050"/>
                </a:solidFill>
              </a:rPr>
              <a:t> B = A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a bitwise copy is performed, then B will be an exact copy of 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This </a:t>
            </a:r>
            <a:r>
              <a:rPr lang="en-US" dirty="0">
                <a:solidFill>
                  <a:srgbClr val="00B0F0"/>
                </a:solidFill>
              </a:rPr>
              <a:t>means that B will be using the same piece of allocated memory that A is using, </a:t>
            </a:r>
            <a:r>
              <a:rPr lang="en-US" dirty="0" smtClean="0">
                <a:solidFill>
                  <a:srgbClr val="00B0F0"/>
                </a:solidFill>
              </a:rPr>
              <a:t>	instead </a:t>
            </a:r>
            <a:r>
              <a:rPr lang="en-US" dirty="0">
                <a:solidFill>
                  <a:srgbClr val="00B0F0"/>
                </a:solidFill>
              </a:rPr>
              <a:t>of allocating its own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Clearly</a:t>
            </a:r>
            <a:r>
              <a:rPr lang="en-US" dirty="0"/>
              <a:t>, this is not the desired outcome.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err="1"/>
              <a:t>MyClass</a:t>
            </a:r>
            <a:r>
              <a:rPr lang="en-US" dirty="0"/>
              <a:t> includes a destructor that frees the memory, then the same </a:t>
            </a:r>
            <a:r>
              <a:rPr lang="en-US" dirty="0" smtClean="0"/>
              <a:t>	piece </a:t>
            </a:r>
            <a:r>
              <a:rPr lang="en-US" dirty="0"/>
              <a:t>of memory will be freed twice when A and B are destroyed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same type of problem </a:t>
            </a:r>
            <a:r>
              <a:rPr lang="en-US" dirty="0"/>
              <a:t>can occur in </a:t>
            </a:r>
            <a:r>
              <a:rPr lang="en-US" dirty="0">
                <a:solidFill>
                  <a:srgbClr val="C00000"/>
                </a:solidFill>
              </a:rPr>
              <a:t>two additional ways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first</a:t>
            </a:r>
            <a:r>
              <a:rPr lang="en-US" dirty="0">
                <a:solidFill>
                  <a:srgbClr val="00B0F0"/>
                </a:solidFill>
              </a:rPr>
              <a:t>, when a copy of an object is made when it is passed as an argument to a </a:t>
            </a:r>
            <a:r>
              <a:rPr lang="en-US" dirty="0" smtClean="0">
                <a:solidFill>
                  <a:srgbClr val="00B0F0"/>
                </a:solidFill>
              </a:rPr>
              <a:t>		function</a:t>
            </a:r>
            <a:r>
              <a:rPr lang="en-US" dirty="0">
                <a:solidFill>
                  <a:srgbClr val="00B0F0"/>
                </a:solidFill>
              </a:rPr>
              <a:t>;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second</a:t>
            </a:r>
            <a:r>
              <a:rPr lang="en-US" dirty="0">
                <a:solidFill>
                  <a:srgbClr val="00B0F0"/>
                </a:solidFill>
              </a:rPr>
              <a:t>, when a temporary object is created as a return value from a </a:t>
            </a:r>
            <a:r>
              <a:rPr lang="en-US" dirty="0" smtClean="0">
                <a:solidFill>
                  <a:srgbClr val="00B0F0"/>
                </a:solidFill>
              </a:rPr>
              <a:t>				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/>
              <a:t>	Temporary objects are automatically created to hold the return value of a </a:t>
            </a:r>
            <a:r>
              <a:rPr lang="en-US" dirty="0" smtClean="0"/>
              <a:t>	function </a:t>
            </a:r>
            <a:r>
              <a:rPr lang="en-US" dirty="0"/>
              <a:t>and they may also be created in certain other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2139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Compiler </a:t>
            </a:r>
            <a:r>
              <a:rPr lang="en-US" dirty="0"/>
              <a:t>uses when one object initializes another.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copy constructor bypasses the </a:t>
            </a:r>
            <a:r>
              <a:rPr lang="en-US" dirty="0">
                <a:solidFill>
                  <a:srgbClr val="00B0F0"/>
                </a:solidFill>
              </a:rPr>
              <a:t>default bitwise copy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The </a:t>
            </a:r>
            <a:r>
              <a:rPr lang="en-US" dirty="0">
                <a:solidFill>
                  <a:srgbClr val="92D050"/>
                </a:solidFill>
              </a:rPr>
              <a:t>most common general form of a copy constructor :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classname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const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classname</a:t>
            </a:r>
            <a:r>
              <a:rPr lang="en-US" dirty="0">
                <a:solidFill>
                  <a:srgbClr val="92D050"/>
                </a:solidFill>
              </a:rPr>
              <a:t> &amp;o) {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	// </a:t>
            </a:r>
            <a:r>
              <a:rPr lang="en-US" dirty="0">
                <a:solidFill>
                  <a:srgbClr val="92D050"/>
                </a:solidFill>
              </a:rPr>
              <a:t>body of constructor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	 }</a:t>
            </a:r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/>
              <a:t>is a reference to the object on the right side of the initialization.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It </a:t>
            </a:r>
            <a:r>
              <a:rPr lang="en-US" dirty="0">
                <a:solidFill>
                  <a:srgbClr val="0070C0"/>
                </a:solidFill>
              </a:rPr>
              <a:t>is permissible for a copy constructor to have additional parameters as long as </a:t>
            </a:r>
            <a:r>
              <a:rPr lang="en-US" dirty="0" smtClean="0">
                <a:solidFill>
                  <a:srgbClr val="0070C0"/>
                </a:solidFill>
              </a:rPr>
              <a:t>	they </a:t>
            </a:r>
            <a:r>
              <a:rPr lang="en-US" dirty="0">
                <a:solidFill>
                  <a:srgbClr val="0070C0"/>
                </a:solidFill>
              </a:rPr>
              <a:t>have default arguments defined for them.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in all cases the first parameter must be a reference to the object doing </a:t>
            </a:r>
            <a:r>
              <a:rPr lang="en-US" dirty="0" smtClean="0"/>
              <a:t>	the </a:t>
            </a:r>
            <a:r>
              <a:rPr lang="en-US" dirty="0"/>
              <a:t>initializing.</a:t>
            </a:r>
          </a:p>
        </p:txBody>
      </p:sp>
    </p:spTree>
    <p:extLst>
      <p:ext uri="{BB962C8B-B14F-4D97-AF65-F5344CB8AC3E}">
        <p14:creationId xmlns:p14="http://schemas.microsoft.com/office/powerpoint/2010/main" val="17102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++ defines </a:t>
            </a:r>
            <a:r>
              <a:rPr lang="en-US" dirty="0" smtClean="0"/>
              <a:t>2 distinct </a:t>
            </a:r>
            <a:r>
              <a:rPr lang="en-US" dirty="0"/>
              <a:t>types of situations in which the value of one object is given </a:t>
            </a:r>
            <a:r>
              <a:rPr lang="en-US" dirty="0" smtClean="0"/>
              <a:t>	to </a:t>
            </a:r>
            <a:r>
              <a:rPr lang="en-US" dirty="0"/>
              <a:t>another.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first is assignment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>
                <a:solidFill>
                  <a:srgbClr val="00B050"/>
                </a:solidFill>
              </a:rPr>
              <a:t>The </a:t>
            </a:r>
            <a:r>
              <a:rPr lang="en-US" u="sng" dirty="0">
                <a:solidFill>
                  <a:srgbClr val="00B050"/>
                </a:solidFill>
              </a:rPr>
              <a:t>second is initialization, which can occur any of three ways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    ■ </a:t>
            </a:r>
            <a:r>
              <a:rPr lang="en-US" dirty="0">
                <a:solidFill>
                  <a:srgbClr val="00B0F0"/>
                </a:solidFill>
              </a:rPr>
              <a:t>When one object explicitly initializes another, such as in a declaration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    ■ </a:t>
            </a:r>
            <a:r>
              <a:rPr lang="en-US" dirty="0">
                <a:solidFill>
                  <a:srgbClr val="00B0F0"/>
                </a:solidFill>
              </a:rPr>
              <a:t>When a copy of an object is made to be passed to a function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    ■ When a temporary object is generated (most commonly, as a return 		        		value)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/>
              <a:t>The copy constructor applies only to initializations.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e.g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myclass</a:t>
            </a:r>
            <a:r>
              <a:rPr lang="en-US" dirty="0">
                <a:solidFill>
                  <a:srgbClr val="FFC000"/>
                </a:solidFill>
              </a:rPr>
              <a:t> x = y; // y explicitly initializing x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func</a:t>
            </a:r>
            <a:r>
              <a:rPr lang="en-US" dirty="0" smtClean="0">
                <a:solidFill>
                  <a:srgbClr val="FFC000"/>
                </a:solidFill>
              </a:rPr>
              <a:t>(y</a:t>
            </a:r>
            <a:r>
              <a:rPr lang="en-US" dirty="0">
                <a:solidFill>
                  <a:srgbClr val="FFC000"/>
                </a:solidFill>
              </a:rPr>
              <a:t>); // y passed as a parameter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y </a:t>
            </a:r>
            <a:r>
              <a:rPr lang="en-US" dirty="0">
                <a:solidFill>
                  <a:srgbClr val="FFC000"/>
                </a:solidFill>
              </a:rPr>
              <a:t>= </a:t>
            </a:r>
            <a:r>
              <a:rPr lang="en-US" dirty="0" err="1">
                <a:solidFill>
                  <a:srgbClr val="FFC000"/>
                </a:solidFill>
              </a:rPr>
              <a:t>func</a:t>
            </a:r>
            <a:r>
              <a:rPr lang="en-US" dirty="0">
                <a:solidFill>
                  <a:srgbClr val="FFC000"/>
                </a:solidFill>
              </a:rPr>
              <a:t>(); // y receiving a temporary, return object</a:t>
            </a:r>
          </a:p>
        </p:txBody>
      </p:sp>
    </p:spTree>
    <p:extLst>
      <p:ext uri="{BB962C8B-B14F-4D97-AF65-F5344CB8AC3E}">
        <p14:creationId xmlns:p14="http://schemas.microsoft.com/office/powerpoint/2010/main" val="30483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25-CopyConstructor-SafeIntegerArray</a:t>
            </a:r>
            <a:r>
              <a:rPr lang="en-US" dirty="0"/>
              <a:t>]: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array x(</a:t>
            </a:r>
            <a:r>
              <a:rPr lang="en-US" dirty="0" err="1"/>
              <a:t>num</a:t>
            </a:r>
            <a:r>
              <a:rPr lang="en-US" dirty="0"/>
              <a:t>); // invokes copy </a:t>
            </a:r>
            <a:r>
              <a:rPr lang="en-US" dirty="0" smtClean="0"/>
              <a:t>constructor</a:t>
            </a:r>
          </a:p>
          <a:p>
            <a:pPr marL="0" indent="0">
              <a:buNone/>
            </a:pPr>
            <a:r>
              <a:rPr lang="en-US" dirty="0"/>
              <a:t>The copy constructor is called, memory for the new array is allocated and stored in </a:t>
            </a:r>
            <a:r>
              <a:rPr lang="en-US" dirty="0" smtClean="0"/>
              <a:t>	</a:t>
            </a:r>
            <a:r>
              <a:rPr lang="en-US" dirty="0" err="1" smtClean="0"/>
              <a:t>x.p</a:t>
            </a:r>
            <a:r>
              <a:rPr lang="en-US" dirty="0"/>
              <a:t>, and the contents of </a:t>
            </a:r>
            <a:r>
              <a:rPr lang="en-US" dirty="0" err="1"/>
              <a:t>num</a:t>
            </a:r>
            <a:r>
              <a:rPr lang="en-US" dirty="0"/>
              <a:t> are copied to x's array.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and </a:t>
            </a:r>
            <a:r>
              <a:rPr lang="en-US" dirty="0" err="1"/>
              <a:t>num</a:t>
            </a:r>
            <a:r>
              <a:rPr lang="en-US" dirty="0"/>
              <a:t> have arrays that contain the same values, but each array is separate and </a:t>
            </a:r>
            <a:r>
              <a:rPr lang="en-US" dirty="0" smtClean="0"/>
              <a:t>	distinct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copy constructor had not been created, the default bitwise initialization </a:t>
            </a:r>
            <a:r>
              <a:rPr lang="en-US" dirty="0" smtClean="0"/>
              <a:t>	would </a:t>
            </a:r>
            <a:r>
              <a:rPr lang="en-US" dirty="0"/>
              <a:t>have resulted in x and </a:t>
            </a:r>
            <a:r>
              <a:rPr lang="en-US" dirty="0" err="1"/>
              <a:t>num</a:t>
            </a:r>
            <a:r>
              <a:rPr lang="en-US" dirty="0"/>
              <a:t> sharing the same memory for their arrays. </a:t>
            </a:r>
            <a:r>
              <a:rPr lang="en-US" dirty="0" smtClean="0"/>
              <a:t>	(</a:t>
            </a:r>
            <a:r>
              <a:rPr lang="en-US" dirty="0"/>
              <a:t>That is, </a:t>
            </a:r>
            <a:r>
              <a:rPr lang="en-US" dirty="0" err="1"/>
              <a:t>num.p</a:t>
            </a:r>
            <a:r>
              <a:rPr lang="en-US" dirty="0"/>
              <a:t> and </a:t>
            </a:r>
            <a:r>
              <a:rPr lang="en-US" dirty="0" err="1"/>
              <a:t>x.p</a:t>
            </a:r>
            <a:r>
              <a:rPr lang="en-US" dirty="0"/>
              <a:t> would have indeed pointed to the same location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CAUTION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array a(10);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...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 </a:t>
            </a:r>
            <a:r>
              <a:rPr lang="en-US" dirty="0"/>
              <a:t>b(10);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a; // does not call copy constructor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 = a performs the assignment operation.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= is not overloaded (as it is not here), a bitwise copy will be made.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in some cases, you may need to overload the = operator as well as </a:t>
            </a:r>
            <a:r>
              <a:rPr lang="en-US" dirty="0" smtClean="0"/>
              <a:t>	create </a:t>
            </a:r>
            <a:r>
              <a:rPr lang="en-US" dirty="0"/>
              <a:t>a copy constructor to avoid certain types of </a:t>
            </a:r>
            <a:r>
              <a:rPr lang="en-US" dirty="0" smtClean="0"/>
              <a:t>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FINDING THE ADDRESS OF AN OVERLOADED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Assigning </a:t>
            </a:r>
            <a:r>
              <a:rPr lang="en-US" dirty="0"/>
              <a:t>the address of the function to a pointer and then </a:t>
            </a:r>
            <a:r>
              <a:rPr lang="en-US" dirty="0" smtClean="0"/>
              <a:t>calling </a:t>
            </a:r>
            <a:r>
              <a:rPr lang="en-US" dirty="0"/>
              <a:t>that function </a:t>
            </a:r>
            <a:r>
              <a:rPr lang="en-US" dirty="0" smtClean="0"/>
              <a:t>through </a:t>
            </a:r>
            <a:r>
              <a:rPr lang="en-US" dirty="0"/>
              <a:t>that </a:t>
            </a:r>
            <a:r>
              <a:rPr lang="en-US" dirty="0" smtClean="0"/>
              <a:t>	pointer.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overloaded functions, the process requires a little more </a:t>
            </a:r>
            <a:r>
              <a:rPr lang="en-US" dirty="0" smtClean="0"/>
              <a:t>subtlety.</a:t>
            </a:r>
          </a:p>
          <a:p>
            <a:pPr marL="0" indent="0">
              <a:buNone/>
            </a:pPr>
            <a:r>
              <a:rPr lang="en-US" dirty="0"/>
              <a:t>However, if </a:t>
            </a:r>
            <a:r>
              <a:rPr lang="en-US" dirty="0" err="1"/>
              <a:t>myfunc</a:t>
            </a:r>
            <a:r>
              <a:rPr lang="en-US" dirty="0"/>
              <a:t>( ) is overloaded, how does the compiler know which version's </a:t>
            </a:r>
            <a:r>
              <a:rPr lang="en-US" dirty="0" smtClean="0"/>
              <a:t>address </a:t>
            </a:r>
            <a:r>
              <a:rPr lang="en-US" dirty="0"/>
              <a:t>to </a:t>
            </a:r>
            <a:r>
              <a:rPr lang="en-US" dirty="0" smtClean="0"/>
              <a:t>	assign </a:t>
            </a:r>
            <a:r>
              <a:rPr lang="en-US" dirty="0"/>
              <a:t>to p?... depends upon how p is declared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B0F0"/>
                </a:solidFill>
              </a:rPr>
              <a:t>26-AddressOfOverloadedFun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fp</a:t>
            </a:r>
            <a:r>
              <a:rPr lang="en-US" dirty="0"/>
              <a:t> is declared as a pointer to a function that returns an integer and that </a:t>
            </a:r>
            <a:r>
              <a:rPr lang="en-US" dirty="0" smtClean="0"/>
              <a:t>takes </a:t>
            </a:r>
            <a:r>
              <a:rPr lang="en-US" dirty="0"/>
              <a:t>one integer </a:t>
            </a:r>
            <a:r>
              <a:rPr lang="en-US" dirty="0" smtClean="0"/>
              <a:t>		argument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</a:t>
            </a:r>
            <a:r>
              <a:rPr lang="en-US" dirty="0" err="1"/>
              <a:t>fp</a:t>
            </a:r>
            <a:r>
              <a:rPr lang="en-US" dirty="0"/>
              <a:t> is assigned the address of </a:t>
            </a:r>
            <a:r>
              <a:rPr lang="en-US" dirty="0" err="1"/>
              <a:t>myfunc</a:t>
            </a:r>
            <a:r>
              <a:rPr lang="en-US" dirty="0"/>
              <a:t>( ), C++ uses this information to </a:t>
            </a:r>
            <a:r>
              <a:rPr lang="en-US" dirty="0" smtClean="0"/>
              <a:t>select </a:t>
            </a:r>
            <a:r>
              <a:rPr lang="en-US" dirty="0"/>
              <a:t>the </a:t>
            </a:r>
            <a:r>
              <a:rPr lang="en-US" dirty="0" smtClean="0"/>
              <a:t>			</a:t>
            </a:r>
            <a:r>
              <a:rPr lang="en-US" dirty="0" err="1" smtClean="0"/>
              <a:t>myfunc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 version of </a:t>
            </a:r>
            <a:r>
              <a:rPr lang="en-US" dirty="0" err="1"/>
              <a:t>myfunc</a:t>
            </a:r>
            <a:r>
              <a:rPr lang="en-US" dirty="0"/>
              <a:t>( ).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Had </a:t>
            </a:r>
            <a:r>
              <a:rPr lang="en-US" dirty="0" err="1"/>
              <a:t>fp</a:t>
            </a:r>
            <a:r>
              <a:rPr lang="en-US" dirty="0"/>
              <a:t> been declared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fp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then </a:t>
            </a:r>
            <a:r>
              <a:rPr lang="en-US" dirty="0" err="1"/>
              <a:t>fp</a:t>
            </a:r>
            <a:r>
              <a:rPr lang="en-US" dirty="0"/>
              <a:t> would have been assigned the address of the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</a:t>
            </a:r>
            <a:r>
              <a:rPr lang="en-US" dirty="0" smtClean="0"/>
              <a:t>					version </a:t>
            </a:r>
            <a:r>
              <a:rPr lang="en-US" dirty="0"/>
              <a:t>of </a:t>
            </a:r>
            <a:r>
              <a:rPr lang="en-US" dirty="0" err="1"/>
              <a:t>myfunc</a:t>
            </a:r>
            <a:r>
              <a:rPr lang="en-US" dirty="0"/>
              <a:t>( 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declaration of the function pointer must exactly match one and only one of the </a:t>
            </a:r>
            <a:r>
              <a:rPr lang="en-US" dirty="0" smtClean="0"/>
              <a:t>	overloaded </a:t>
            </a:r>
            <a:r>
              <a:rPr lang="en-US" dirty="0"/>
              <a:t>function's declarations.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overload Anachronism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C++ was created, the keyword overload was required to create an </a:t>
            </a:r>
            <a:r>
              <a:rPr lang="en-US" dirty="0" smtClean="0"/>
              <a:t>	overloaded </a:t>
            </a:r>
            <a:r>
              <a:rPr lang="en-US" dirty="0"/>
              <a:t>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obsolete and no longer used or supported.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Indeed</a:t>
            </a:r>
            <a:r>
              <a:rPr lang="en-US" dirty="0"/>
              <a:t>, it is not even a reserved word in Standard C</a:t>
            </a:r>
            <a:r>
              <a:rPr lang="en-US" dirty="0" smtClean="0"/>
              <a:t>++.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overload </a:t>
            </a:r>
            <a:r>
              <a:rPr lang="en-US" dirty="0" err="1"/>
              <a:t>func</a:t>
            </a:r>
            <a:r>
              <a:rPr lang="en-US" dirty="0"/>
              <a:t>-name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this </a:t>
            </a:r>
            <a:r>
              <a:rPr lang="en-US" dirty="0"/>
              <a:t>tells an old-style compiler that you will be overloading a function called </a:t>
            </a:r>
            <a:r>
              <a:rPr lang="en-US" dirty="0" smtClean="0"/>
              <a:t>	test</a:t>
            </a:r>
            <a:r>
              <a:rPr lang="en-US" dirty="0"/>
              <a:t>( 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overload test;</a:t>
            </a:r>
          </a:p>
        </p:txBody>
      </p:sp>
    </p:spTree>
    <p:extLst>
      <p:ext uri="{BB962C8B-B14F-4D97-AF65-F5344CB8AC3E}">
        <p14:creationId xmlns:p14="http://schemas.microsoft.com/office/powerpoint/2010/main" val="33911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FUNCTION OVERLOADING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COPY CONSTRUCTOR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DEFAULT ARGUMENTS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DEFAULT FUNCTION ARGUMENTS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 allows a function to assign a parameter a default value when no argument </a:t>
            </a:r>
            <a:r>
              <a:rPr lang="en-US" dirty="0" smtClean="0"/>
              <a:t>	corresponding </a:t>
            </a:r>
            <a:r>
              <a:rPr lang="en-US" dirty="0"/>
              <a:t>to that parameter is specified in a call to that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myfunc</a:t>
            </a:r>
            <a:r>
              <a:rPr lang="en-US" dirty="0"/>
              <a:t>(double d = 0.0)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// </a:t>
            </a:r>
            <a:r>
              <a:rPr lang="en-US" dirty="0"/>
              <a:t>...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}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myfunc</a:t>
            </a:r>
            <a:r>
              <a:rPr lang="en-US" dirty="0" smtClean="0"/>
              <a:t>(198.234</a:t>
            </a:r>
            <a:r>
              <a:rPr lang="en-US" dirty="0"/>
              <a:t>); // pass an explicit value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myfunc</a:t>
            </a:r>
            <a:r>
              <a:rPr lang="en-US" dirty="0"/>
              <a:t>(); // let function use </a:t>
            </a:r>
            <a:r>
              <a:rPr lang="en-US" dirty="0" smtClean="0"/>
              <a:t>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reason that default arguments are included in C++ is because they provide </a:t>
            </a:r>
            <a:r>
              <a:rPr lang="en-US" dirty="0" smtClean="0"/>
              <a:t>	another </a:t>
            </a:r>
            <a:r>
              <a:rPr lang="en-US" dirty="0"/>
              <a:t>method for the programmer to manage greater complexity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of the C++ I/O functions make use of default arguments for just this </a:t>
            </a:r>
            <a:r>
              <a:rPr lang="en-US" dirty="0" smtClean="0"/>
              <a:t>reason.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a very common video mode displays 25 lines of text, the default argument </a:t>
            </a:r>
            <a:r>
              <a:rPr lang="en-US" dirty="0" smtClean="0"/>
              <a:t>	of </a:t>
            </a:r>
            <a:r>
              <a:rPr lang="en-US" dirty="0"/>
              <a:t>25 is provided.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because some video modes display more or less than 25 lines,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 </a:t>
            </a:r>
            <a:r>
              <a:rPr lang="en-US" dirty="0"/>
              <a:t>can override the default argument by specifying one </a:t>
            </a:r>
            <a:r>
              <a:rPr lang="en-US" dirty="0" smtClean="0"/>
              <a:t>explicitly.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27b-DefaultFunArguments-Indent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/>
              <a:t>A default argument can also be used as a flag telling the function to reuse a </a:t>
            </a:r>
            <a:r>
              <a:rPr lang="en-US" dirty="0" smtClean="0"/>
              <a:t>	previous </a:t>
            </a:r>
            <a:r>
              <a:rPr lang="en-US" dirty="0"/>
              <a:t>argument.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</a:t>
            </a:r>
            <a:r>
              <a:rPr lang="en-US" dirty="0"/>
              <a:t>illustrate this usage, a function called </a:t>
            </a:r>
            <a:r>
              <a:rPr lang="en-US" dirty="0" err="1"/>
              <a:t>iputs</a:t>
            </a:r>
            <a:r>
              <a:rPr lang="en-US" dirty="0"/>
              <a:t>( ) is developed here that </a:t>
            </a:r>
            <a:r>
              <a:rPr lang="en-US" dirty="0" smtClean="0"/>
              <a:t>	automatically </a:t>
            </a:r>
            <a:r>
              <a:rPr lang="en-US" dirty="0"/>
              <a:t>indents a string by a specified amount.</a:t>
            </a:r>
          </a:p>
        </p:txBody>
      </p:sp>
    </p:spTree>
    <p:extLst>
      <p:ext uri="{BB962C8B-B14F-4D97-AF65-F5344CB8AC3E}">
        <p14:creationId xmlns:p14="http://schemas.microsoft.com/office/powerpoint/2010/main" val="15019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Default </a:t>
            </a:r>
            <a:r>
              <a:rPr lang="en-US" dirty="0"/>
              <a:t>values must be specified only once, and this must be the first time the </a:t>
            </a:r>
            <a:r>
              <a:rPr lang="en-US" dirty="0" smtClean="0"/>
              <a:t>	function </a:t>
            </a:r>
            <a:r>
              <a:rPr lang="en-US" dirty="0"/>
              <a:t>is declared within the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Even though default arguments for the same function cannot be redefined, you </a:t>
            </a:r>
            <a:r>
              <a:rPr lang="en-US" dirty="0" smtClean="0"/>
              <a:t>	can </a:t>
            </a:r>
            <a:r>
              <a:rPr lang="en-US" dirty="0"/>
              <a:t>specify different default arguments for each version of an overloaded </a:t>
            </a:r>
            <a:r>
              <a:rPr lang="en-US" dirty="0" smtClean="0"/>
              <a:t>	function.</a:t>
            </a:r>
          </a:p>
          <a:p>
            <a:pPr marL="0" indent="0">
              <a:buNone/>
            </a:pPr>
            <a:r>
              <a:rPr lang="en-US" dirty="0"/>
              <a:t>All parameters that take default values must appear to the right of those that do </a:t>
            </a:r>
            <a:r>
              <a:rPr lang="en-US" dirty="0" smtClean="0"/>
              <a:t>	not.</a:t>
            </a:r>
          </a:p>
          <a:p>
            <a:pPr marL="0" indent="0">
              <a:buNone/>
            </a:pPr>
            <a:r>
              <a:rPr lang="en-US" dirty="0"/>
              <a:t>Once you begin to define parameters that take default values, you cannot specify a </a:t>
            </a:r>
            <a:r>
              <a:rPr lang="en-US" dirty="0" smtClean="0"/>
              <a:t>	</a:t>
            </a:r>
            <a:r>
              <a:rPr lang="en-US" dirty="0" err="1" smtClean="0"/>
              <a:t>nondefaulting</a:t>
            </a:r>
            <a:r>
              <a:rPr lang="en-US" dirty="0" smtClean="0"/>
              <a:t> </a:t>
            </a:r>
            <a:r>
              <a:rPr lang="en-US" dirty="0"/>
              <a:t>parameter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also use default parameters in an object's constructor.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 1.// </a:t>
            </a:r>
            <a:r>
              <a:rPr lang="en-US" dirty="0"/>
              <a:t>wrong!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void </a:t>
            </a:r>
            <a:r>
              <a:rPr lang="en-US" dirty="0" err="1"/>
              <a:t>iputs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indent = -1, char *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2.</a:t>
            </a:r>
            <a:r>
              <a:rPr lang="sv-SE" dirty="0"/>
              <a:t> int myfunc(float f, char *str, int i=10, int j</a:t>
            </a:r>
            <a:r>
              <a:rPr lang="sv-SE" dirty="0" smtClean="0"/>
              <a:t>);  //ALSO WRONG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5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</a:t>
            </a:r>
            <a:r>
              <a:rPr lang="en-US" dirty="0" smtClean="0"/>
              <a:t> </a:t>
            </a:r>
            <a:r>
              <a:rPr lang="en-US" dirty="0"/>
              <a:t>advantages to including default </a:t>
            </a:r>
            <a:r>
              <a:rPr lang="en-US" dirty="0" smtClean="0"/>
              <a:t>arguments- </a:t>
            </a:r>
            <a:r>
              <a:rPr lang="en-US" dirty="0"/>
              <a:t>when </a:t>
            </a:r>
            <a:r>
              <a:rPr lang="en-US" dirty="0" smtClean="0"/>
              <a:t>appropriate- </a:t>
            </a:r>
            <a:r>
              <a:rPr lang="en-US" dirty="0"/>
              <a:t>in a </a:t>
            </a:r>
            <a:r>
              <a:rPr lang="en-US" dirty="0" smtClean="0"/>
              <a:t>	constructor</a:t>
            </a:r>
            <a:r>
              <a:rPr lang="en-US" dirty="0"/>
              <a:t>. 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1.they </a:t>
            </a:r>
            <a:r>
              <a:rPr lang="en-US" dirty="0"/>
              <a:t>prevent you from having to provide an overloaded constructor that </a:t>
            </a:r>
            <a:r>
              <a:rPr lang="en-US" dirty="0" smtClean="0"/>
              <a:t>	 		takes </a:t>
            </a:r>
            <a:r>
              <a:rPr lang="en-US" dirty="0"/>
              <a:t>no parameters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smtClean="0"/>
              <a:t>defaulting </a:t>
            </a:r>
            <a:r>
              <a:rPr lang="en-US" dirty="0"/>
              <a:t>common initial values is more convenient than specifying them </a:t>
            </a:r>
            <a:r>
              <a:rPr lang="en-US" dirty="0" smtClean="0"/>
              <a:t>		each </a:t>
            </a:r>
            <a:r>
              <a:rPr lang="en-US" dirty="0"/>
              <a:t>time an object is declared.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DEFAULT ARGUMENTS VS. OVERLOADING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Default </a:t>
            </a:r>
            <a:r>
              <a:rPr lang="en-US" dirty="0"/>
              <a:t>arguments can be used as a shorthand form of function overloading.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void </a:t>
            </a:r>
            <a:r>
              <a:rPr lang="en-US" dirty="0" err="1"/>
              <a:t>mystrcat</a:t>
            </a:r>
            <a:r>
              <a:rPr lang="en-US" dirty="0"/>
              <a:t>(char *s1, char *s2,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/>
              <a:t>mystrcat</a:t>
            </a:r>
            <a:r>
              <a:rPr lang="en-US" dirty="0"/>
              <a:t>(char *s1, char *s2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 it would not be wrong to implement two versions of </a:t>
            </a:r>
            <a:r>
              <a:rPr lang="en-US" dirty="0" err="1">
                <a:solidFill>
                  <a:srgbClr val="0070C0"/>
                </a:solidFill>
              </a:rPr>
              <a:t>mystrcat</a:t>
            </a:r>
            <a:r>
              <a:rPr lang="en-US" dirty="0">
                <a:solidFill>
                  <a:srgbClr val="0070C0"/>
                </a:solidFill>
              </a:rPr>
              <a:t>( ) to create the </a:t>
            </a:r>
            <a:r>
              <a:rPr lang="en-US" dirty="0" smtClean="0">
                <a:solidFill>
                  <a:srgbClr val="0070C0"/>
                </a:solidFill>
              </a:rPr>
              <a:t>	two </a:t>
            </a:r>
            <a:r>
              <a:rPr lang="en-US" dirty="0">
                <a:solidFill>
                  <a:srgbClr val="0070C0"/>
                </a:solidFill>
              </a:rPr>
              <a:t>versions that you desire, there is an easier way.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default argument, you can create only one version of </a:t>
            </a:r>
            <a:r>
              <a:rPr lang="en-US" dirty="0" err="1"/>
              <a:t>mystrcat</a:t>
            </a:r>
            <a:r>
              <a:rPr lang="en-US" dirty="0"/>
              <a:t>( ) that </a:t>
            </a:r>
            <a:r>
              <a:rPr lang="en-US" dirty="0" smtClean="0"/>
              <a:t>	performs </a:t>
            </a:r>
            <a:r>
              <a:rPr lang="en-US" dirty="0"/>
              <a:t>both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27d-DefaultFunArguments-strcat</a:t>
            </a:r>
            <a:r>
              <a:rPr lang="en-US" dirty="0"/>
              <a:t>]:when </a:t>
            </a:r>
            <a:r>
              <a:rPr lang="en-US" dirty="0" err="1"/>
              <a:t>len</a:t>
            </a:r>
            <a:r>
              <a:rPr lang="en-US" dirty="0"/>
              <a:t> is –1, the function operates like the </a:t>
            </a:r>
            <a:r>
              <a:rPr lang="en-US" dirty="0" smtClean="0"/>
              <a:t>	standard </a:t>
            </a:r>
            <a:r>
              <a:rPr lang="en-US" dirty="0" err="1"/>
              <a:t>strcat</a:t>
            </a:r>
            <a:r>
              <a:rPr lang="en-US" dirty="0"/>
              <a:t>( ) function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92D050"/>
                </a:solidFill>
              </a:rPr>
              <a:t>By </a:t>
            </a:r>
            <a:r>
              <a:rPr lang="en-US" dirty="0">
                <a:solidFill>
                  <a:srgbClr val="92D050"/>
                </a:solidFill>
              </a:rPr>
              <a:t>using a default argument for </a:t>
            </a:r>
            <a:r>
              <a:rPr lang="en-US" dirty="0" err="1">
                <a:solidFill>
                  <a:srgbClr val="92D050"/>
                </a:solidFill>
              </a:rPr>
              <a:t>len</a:t>
            </a:r>
            <a:r>
              <a:rPr lang="en-US" dirty="0">
                <a:solidFill>
                  <a:srgbClr val="92D050"/>
                </a:solidFill>
              </a:rPr>
              <a:t>, it is possible to combine both operations </a:t>
            </a:r>
            <a:r>
              <a:rPr lang="en-US" dirty="0" smtClean="0">
                <a:solidFill>
                  <a:srgbClr val="92D050"/>
                </a:solidFill>
              </a:rPr>
              <a:t>	into </a:t>
            </a:r>
            <a:r>
              <a:rPr lang="en-US" dirty="0">
                <a:solidFill>
                  <a:srgbClr val="92D050"/>
                </a:solidFill>
              </a:rPr>
              <a:t>one function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this way, default arguments sometimes provide an alternative to function </a:t>
            </a:r>
            <a:r>
              <a:rPr lang="en-US" dirty="0" smtClean="0"/>
              <a:t>	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USING DEFAULT ARGUMENTS CORRECTLY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Although default arguments can be a very powerful tool when used correctly, they </a:t>
            </a:r>
            <a:r>
              <a:rPr lang="en-US" dirty="0" smtClean="0"/>
              <a:t>	can </a:t>
            </a:r>
            <a:r>
              <a:rPr lang="en-US" dirty="0"/>
              <a:t>also be misused.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point of default arguments is to allow a function to perform its job in an </a:t>
            </a:r>
            <a:r>
              <a:rPr lang="en-US" dirty="0" smtClean="0"/>
              <a:t>	efficient</a:t>
            </a:r>
            <a:r>
              <a:rPr lang="en-US" dirty="0"/>
              <a:t>, easy-to-use manner while still allowing considerable flexibility.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there is no single value that can be meaningfully associated with a </a:t>
            </a:r>
            <a:r>
              <a:rPr lang="en-US" dirty="0" smtClean="0"/>
              <a:t>	parameter</a:t>
            </a:r>
            <a:r>
              <a:rPr lang="en-US" dirty="0"/>
              <a:t>, there is no reason to declare a default </a:t>
            </a:r>
            <a:r>
              <a:rPr lang="en-US" dirty="0" smtClean="0"/>
              <a:t>argument.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/>
              <a:t>default argument should cause a harmful or destructive </a:t>
            </a:r>
            <a:r>
              <a:rPr lang="en-US" dirty="0" smtClean="0"/>
              <a:t>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 OVERLOADING AND AMBIGUITY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</a:t>
            </a:r>
            <a:r>
              <a:rPr lang="en-US" dirty="0"/>
              <a:t>a situation in which the compiler is unable to choose between two (or </a:t>
            </a:r>
            <a:r>
              <a:rPr lang="en-US" dirty="0" smtClean="0"/>
              <a:t>	more</a:t>
            </a:r>
            <a:r>
              <a:rPr lang="en-US" dirty="0"/>
              <a:t>) overloaded functions.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this happens, the situation is said to be ambiguous.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Ambiguous </a:t>
            </a:r>
            <a:r>
              <a:rPr lang="en-US" dirty="0"/>
              <a:t>statements are errors, and programs containing ambiguity will not </a:t>
            </a:r>
            <a:r>
              <a:rPr lang="en-US" dirty="0" smtClean="0"/>
              <a:t>	compile.</a:t>
            </a:r>
          </a:p>
          <a:p>
            <a:pPr marL="0" indent="0">
              <a:buNone/>
            </a:pPr>
            <a:r>
              <a:rPr lang="en-US" dirty="0" smtClean="0"/>
              <a:t>Main </a:t>
            </a:r>
            <a:r>
              <a:rPr lang="en-US" dirty="0"/>
              <a:t>cause of ambiguity involves C++'s automatic type conversions.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you know, C++ automatically attempts to convert the arguments used to call a </a:t>
            </a:r>
            <a:r>
              <a:rPr lang="en-US" dirty="0" smtClean="0"/>
              <a:t>	function </a:t>
            </a:r>
            <a:r>
              <a:rPr lang="en-US" dirty="0"/>
              <a:t>into the type of arguments expected by the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(double d);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// </a:t>
            </a:r>
            <a:r>
              <a:rPr lang="en-US" dirty="0"/>
              <a:t>...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myfunc</a:t>
            </a:r>
            <a:r>
              <a:rPr lang="en-US" dirty="0"/>
              <a:t>('c'); // not an error, conversion applied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3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C++, very few type conversions of this sort are actually disallowed.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automatic type conversions are convenient, they are also a prime cause </a:t>
            </a:r>
            <a:r>
              <a:rPr lang="en-US" dirty="0" smtClean="0"/>
              <a:t>	of ambiguity.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28-FunctionOverloading-Ambiguity</a:t>
            </a:r>
            <a:r>
              <a:rPr lang="en-US" dirty="0"/>
              <a:t>]:In the unambiguous line, </a:t>
            </a:r>
            <a:r>
              <a:rPr lang="en-US" dirty="0" err="1"/>
              <a:t>myfunc</a:t>
            </a:r>
            <a:r>
              <a:rPr lang="en-US" dirty="0"/>
              <a:t>(double) is </a:t>
            </a:r>
            <a:r>
              <a:rPr lang="en-US" dirty="0" smtClean="0"/>
              <a:t>	called </a:t>
            </a:r>
            <a:r>
              <a:rPr lang="en-US" dirty="0"/>
              <a:t>because, unless explicitly specified as float, all floating-point constants </a:t>
            </a:r>
            <a:r>
              <a:rPr lang="en-US" dirty="0" smtClean="0"/>
              <a:t>	in </a:t>
            </a:r>
            <a:r>
              <a:rPr lang="en-US" dirty="0"/>
              <a:t>C++ are automatically of type double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</a:t>
            </a:r>
            <a:r>
              <a:rPr lang="en-US" dirty="0" smtClean="0"/>
              <a:t>hen </a:t>
            </a:r>
            <a:r>
              <a:rPr lang="en-US" dirty="0" err="1"/>
              <a:t>myfunc</a:t>
            </a:r>
            <a:r>
              <a:rPr lang="en-US" dirty="0"/>
              <a:t>( ) is called by using the integer 10, ambiguity is introduced </a:t>
            </a:r>
            <a:r>
              <a:rPr lang="en-US" dirty="0" smtClean="0"/>
              <a:t>	because </a:t>
            </a:r>
            <a:r>
              <a:rPr lang="en-US" dirty="0"/>
              <a:t>the compiler has no way of knowing whether it should be converted </a:t>
            </a:r>
            <a:r>
              <a:rPr lang="en-US" dirty="0" smtClean="0"/>
              <a:t>	to </a:t>
            </a:r>
            <a:r>
              <a:rPr lang="en-US" dirty="0"/>
              <a:t>a float or to a </a:t>
            </a:r>
            <a:r>
              <a:rPr lang="en-US" dirty="0" smtClean="0"/>
              <a:t>double.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not the overloading of </a:t>
            </a:r>
            <a:r>
              <a:rPr lang="en-US" dirty="0" err="1"/>
              <a:t>myfunc</a:t>
            </a:r>
            <a:r>
              <a:rPr lang="en-US" dirty="0"/>
              <a:t>( ) relative to double and float that causes the </a:t>
            </a:r>
            <a:r>
              <a:rPr lang="en-US" dirty="0" smtClean="0"/>
              <a:t>	ambiguity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Rather</a:t>
            </a:r>
            <a:r>
              <a:rPr lang="en-US" dirty="0"/>
              <a:t>, it is the specific call to </a:t>
            </a:r>
            <a:r>
              <a:rPr lang="en-US" dirty="0" err="1"/>
              <a:t>myfunc</a:t>
            </a:r>
            <a:r>
              <a:rPr lang="en-US" dirty="0"/>
              <a:t>( ) using an indeterminate type of argument </a:t>
            </a:r>
            <a:r>
              <a:rPr lang="en-US" dirty="0" smtClean="0"/>
              <a:t>	that </a:t>
            </a:r>
            <a:r>
              <a:rPr lang="en-US" dirty="0"/>
              <a:t>causes the confusion.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/>
              <a:t>differently, the error is not caused by the overloading of </a:t>
            </a:r>
            <a:r>
              <a:rPr lang="en-US" dirty="0" err="1"/>
              <a:t>myfunc</a:t>
            </a:r>
            <a:r>
              <a:rPr lang="en-US" dirty="0"/>
              <a:t>( ), but by the </a:t>
            </a:r>
            <a:r>
              <a:rPr lang="en-US" dirty="0" smtClean="0"/>
              <a:t>	specific </a:t>
            </a:r>
            <a:r>
              <a:rPr lang="en-US" dirty="0"/>
              <a:t>invocation.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C++, unsigned char and char are not inherently ambiguous.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when </a:t>
            </a:r>
            <a:r>
              <a:rPr lang="en-US" dirty="0" err="1"/>
              <a:t>myfunc</a:t>
            </a:r>
            <a:r>
              <a:rPr lang="en-US" dirty="0"/>
              <a:t>( ) is called by using the integer 88, the compiler does not </a:t>
            </a:r>
            <a:r>
              <a:rPr lang="en-US" dirty="0" smtClean="0"/>
              <a:t>	know </a:t>
            </a:r>
            <a:r>
              <a:rPr lang="en-US" dirty="0"/>
              <a:t>which function to call. </a:t>
            </a:r>
            <a:r>
              <a:rPr lang="en-US" dirty="0" err="1" smtClean="0"/>
              <a:t>i.e</a:t>
            </a:r>
            <a:r>
              <a:rPr lang="en-US" dirty="0" smtClean="0"/>
              <a:t> should </a:t>
            </a:r>
            <a:r>
              <a:rPr lang="en-US" dirty="0"/>
              <a:t>88 be converted into a char or an </a:t>
            </a:r>
            <a:r>
              <a:rPr lang="en-US" dirty="0" smtClean="0"/>
              <a:t>	unsigned </a:t>
            </a:r>
            <a:r>
              <a:rPr lang="en-US" dirty="0"/>
              <a:t>char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28c-FunctionOverloading-Ambiguity-ByDefaultArguments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ambiguity </a:t>
            </a:r>
            <a:r>
              <a:rPr lang="en-US" dirty="0"/>
              <a:t>occurs because the compiler does not know whether to call the </a:t>
            </a:r>
            <a:r>
              <a:rPr lang="en-US" dirty="0" smtClean="0"/>
              <a:t>	version </a:t>
            </a:r>
            <a:r>
              <a:rPr lang="en-US" dirty="0"/>
              <a:t>of </a:t>
            </a:r>
            <a:r>
              <a:rPr lang="en-US" dirty="0" err="1"/>
              <a:t>myfunc</a:t>
            </a:r>
            <a:r>
              <a:rPr lang="en-US" dirty="0"/>
              <a:t>( ) that takes one argument or to apply the default to the </a:t>
            </a:r>
            <a:r>
              <a:rPr lang="en-US" dirty="0" smtClean="0"/>
              <a:t>	version </a:t>
            </a:r>
            <a:r>
              <a:rPr lang="en-US" dirty="0"/>
              <a:t>that takes two arguments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types of overloaded functions are simply inherently ambiguous even if, at </a:t>
            </a:r>
            <a:r>
              <a:rPr lang="en-US" dirty="0" smtClean="0"/>
              <a:t>	first</a:t>
            </a:r>
            <a:r>
              <a:rPr lang="en-US" dirty="0"/>
              <a:t>, they may not seem so.[</a:t>
            </a:r>
            <a:r>
              <a:rPr lang="en-US" dirty="0">
                <a:solidFill>
                  <a:srgbClr val="92D050"/>
                </a:solidFill>
              </a:rPr>
              <a:t>28d-FunctionOverloading-Ambiguity-Other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functions cannot be overloaded when the only difference is that one takes a </a:t>
            </a:r>
            <a:r>
              <a:rPr lang="en-US" dirty="0" smtClean="0"/>
              <a:t>	reference </a:t>
            </a:r>
            <a:r>
              <a:rPr lang="en-US" dirty="0"/>
              <a:t>parameter and the other takes a normal, call-by-value parameter.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this situation, the compiler has no way of knowing which version of the function </a:t>
            </a:r>
            <a:r>
              <a:rPr lang="en-US" dirty="0" smtClean="0">
                <a:solidFill>
                  <a:srgbClr val="0070C0"/>
                </a:solidFill>
              </a:rPr>
              <a:t>	is </a:t>
            </a:r>
            <a:r>
              <a:rPr lang="en-US" dirty="0">
                <a:solidFill>
                  <a:srgbClr val="0070C0"/>
                </a:solidFill>
              </a:rPr>
              <a:t>intended when it is called.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Remember</a:t>
            </a:r>
            <a:r>
              <a:rPr lang="en-US" dirty="0"/>
              <a:t>, there is </a:t>
            </a:r>
            <a:r>
              <a:rPr lang="en-US" dirty="0">
                <a:solidFill>
                  <a:srgbClr val="92D050"/>
                </a:solidFill>
              </a:rPr>
              <a:t>no syntactical difference</a:t>
            </a:r>
            <a:r>
              <a:rPr lang="en-US" dirty="0"/>
              <a:t> in the way that an argument is </a:t>
            </a:r>
            <a:r>
              <a:rPr lang="en-US" dirty="0" smtClean="0"/>
              <a:t>	specified </a:t>
            </a:r>
            <a:r>
              <a:rPr lang="en-US" dirty="0"/>
              <a:t>when it will be received by a reference parameter or by a value </a:t>
            </a:r>
            <a:r>
              <a:rPr lang="en-US" dirty="0" smtClean="0"/>
              <a:t>	parameter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CONSTRUCTORS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COPY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CONSTRUCTORS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FINDING THE ADDRESS OF AN OVERLOADED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</a:t>
            </a: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overload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Anachronism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DEFAULT FUNCTION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ARGUMENTS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DEFAULT ARGUMENTS VS.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 OVERLOADING </a:t>
            </a:r>
            <a:r>
              <a:rPr lang="en-US" sz="1600" b="1" spc="300">
                <a:solidFill>
                  <a:srgbClr val="0070C0"/>
                </a:solidFill>
                <a:latin typeface="Arial Rounded MT Bold" panose="020F0704030504030204" pitchFamily="34" charset="0"/>
              </a:rPr>
              <a:t>AND </a:t>
            </a:r>
            <a:r>
              <a:rPr lang="en-US" sz="1600" b="1" spc="3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AMBIGUITY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FUNCTION OVERLOADING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COPY CONSTRUCTOR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DEFAULT ARGUMENTS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Not only does it provide support for compile-time polymorphism,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also adds flexibility and convenience.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Some </a:t>
            </a:r>
            <a:r>
              <a:rPr lang="en-US" dirty="0">
                <a:solidFill>
                  <a:srgbClr val="002060"/>
                </a:solidFill>
              </a:rPr>
              <a:t>of the most commonly overloaded functions are constructors.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Perhaps </a:t>
            </a:r>
            <a:r>
              <a:rPr lang="en-US" dirty="0">
                <a:solidFill>
                  <a:srgbClr val="002060"/>
                </a:solidFill>
              </a:rPr>
              <a:t>the most important form of an overloaded constructor is the copy </a:t>
            </a:r>
            <a:r>
              <a:rPr lang="en-US" dirty="0" smtClean="0">
                <a:solidFill>
                  <a:srgbClr val="002060"/>
                </a:solidFill>
              </a:rPr>
              <a:t>	constructor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Closely </a:t>
            </a:r>
            <a:r>
              <a:rPr lang="en-US" dirty="0">
                <a:solidFill>
                  <a:srgbClr val="002060"/>
                </a:solidFill>
              </a:rPr>
              <a:t>related to function overloading are default arguments.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Default </a:t>
            </a:r>
            <a:r>
              <a:rPr lang="en-US" dirty="0">
                <a:solidFill>
                  <a:srgbClr val="002060"/>
                </a:solidFill>
              </a:rPr>
              <a:t>arguments can sometimes provide an alternative to function </a:t>
            </a:r>
            <a:r>
              <a:rPr lang="en-US" dirty="0" smtClean="0">
                <a:solidFill>
                  <a:srgbClr val="002060"/>
                </a:solidFill>
              </a:rPr>
              <a:t>	overloading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 OVERLOADING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overloading is the process of using the same name for two or more </a:t>
            </a:r>
            <a:r>
              <a:rPr lang="en-US" dirty="0" smtClean="0"/>
              <a:t>	functions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secret to overloading is that each redefinition of the function must use either </a:t>
            </a:r>
            <a:r>
              <a:rPr lang="en-US" dirty="0" smtClean="0"/>
              <a:t>	different </a:t>
            </a:r>
            <a:r>
              <a:rPr lang="en-US" dirty="0"/>
              <a:t>types of parameters or a different number of parameters.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only through these differences that the compiler knows which function to </a:t>
            </a:r>
            <a:r>
              <a:rPr lang="en-US" dirty="0" smtClean="0"/>
              <a:t>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</a:t>
            </a:r>
            <a:r>
              <a:rPr lang="en-US" dirty="0"/>
              <a:t>point about function overloading is that the functions must differ in </a:t>
            </a:r>
            <a:r>
              <a:rPr lang="en-US" dirty="0" smtClean="0"/>
              <a:t>			regard </a:t>
            </a:r>
            <a:r>
              <a:rPr lang="en-US" dirty="0"/>
              <a:t>to the types and/or number of parameters.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 </a:t>
            </a:r>
            <a:r>
              <a:rPr lang="en-US" dirty="0"/>
              <a:t>functions differing only in their return types cannot be overloaded.</a:t>
            </a:r>
          </a:p>
        </p:txBody>
      </p:sp>
    </p:spTree>
    <p:extLst>
      <p:ext uri="{BB962C8B-B14F-4D97-AF65-F5344CB8AC3E}">
        <p14:creationId xmlns:p14="http://schemas.microsoft.com/office/powerpoint/2010/main" val="2624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 // Error: differing return types are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float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 // insufficient when overloading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void </a:t>
            </a:r>
            <a:r>
              <a:rPr lang="en-US" dirty="0"/>
              <a:t>f(</a:t>
            </a:r>
            <a:r>
              <a:rPr lang="en-US" dirty="0" err="1"/>
              <a:t>int</a:t>
            </a:r>
            <a:r>
              <a:rPr lang="en-US" dirty="0"/>
              <a:t> *p);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void </a:t>
            </a:r>
            <a:r>
              <a:rPr lang="en-US" dirty="0"/>
              <a:t>f(</a:t>
            </a:r>
            <a:r>
              <a:rPr lang="en-US" dirty="0" err="1"/>
              <a:t>int</a:t>
            </a:r>
            <a:r>
              <a:rPr lang="en-US" dirty="0"/>
              <a:t> p[]); // error, *p is same as p</a:t>
            </a:r>
            <a:r>
              <a:rPr lang="en-US" dirty="0" smtClean="0"/>
              <a:t>[]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OVERLOADING CONSTRUCTORS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3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main reasons 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to overload a constructor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to </a:t>
            </a:r>
            <a:r>
              <a:rPr lang="en-US" dirty="0"/>
              <a:t>gain </a:t>
            </a:r>
            <a:r>
              <a:rPr lang="en-US" dirty="0" smtClean="0"/>
              <a:t>flexibility</a:t>
            </a:r>
          </a:p>
          <a:p>
            <a:pPr marL="0" indent="0">
              <a:buNone/>
            </a:pPr>
            <a:r>
              <a:rPr lang="en-US" dirty="0" smtClean="0"/>
              <a:t>	to </a:t>
            </a:r>
            <a:r>
              <a:rPr lang="en-US" dirty="0"/>
              <a:t>allow both initialized and uninitialized objects to be </a:t>
            </a:r>
            <a:r>
              <a:rPr lang="en-US" dirty="0" smtClean="0"/>
              <a:t>created </a:t>
            </a:r>
            <a:r>
              <a:rPr lang="en-US" dirty="0"/>
              <a:t>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</a:t>
            </a:r>
            <a:r>
              <a:rPr lang="en-US" dirty="0"/>
              <a:t>define copy constructors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Overloading a Constructor to Gain Flexibility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Creating </a:t>
            </a:r>
            <a:r>
              <a:rPr lang="en-US" dirty="0"/>
              <a:t>a class for which there are two or more possible ways to construct an </a:t>
            </a:r>
            <a:r>
              <a:rPr lang="en-US" dirty="0" smtClean="0"/>
              <a:t>	object.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want to provide an overloaded constructor for each </a:t>
            </a:r>
            <a:r>
              <a:rPr lang="en-US" dirty="0" smtClean="0"/>
              <a:t>way.</a:t>
            </a:r>
          </a:p>
          <a:p>
            <a:pPr marL="0" indent="0">
              <a:buNone/>
            </a:pPr>
            <a:r>
              <a:rPr lang="en-US" dirty="0"/>
              <a:t>This is a self-enforcing rule because if </a:t>
            </a:r>
            <a:r>
              <a:rPr lang="en-US" dirty="0" smtClean="0"/>
              <a:t>we </a:t>
            </a:r>
            <a:r>
              <a:rPr lang="en-US" dirty="0"/>
              <a:t>attempt to create an object for which </a:t>
            </a:r>
            <a:r>
              <a:rPr lang="en-US" dirty="0" smtClean="0"/>
              <a:t>	there </a:t>
            </a:r>
            <a:r>
              <a:rPr lang="en-US" dirty="0"/>
              <a:t>is no matching constructor, a compile-time error results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By providing a constructor for each way that a user of your class may plausibly </a:t>
            </a:r>
            <a:r>
              <a:rPr lang="en-US" dirty="0" smtClean="0"/>
              <a:t>	want </a:t>
            </a:r>
            <a:r>
              <a:rPr lang="en-US" dirty="0"/>
              <a:t>to construct an object, you increase the flexibility of your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ALSO: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 char </a:t>
            </a:r>
            <a:r>
              <a:rPr lang="en-US" dirty="0">
                <a:solidFill>
                  <a:srgbClr val="FFC000"/>
                </a:solidFill>
              </a:rPr>
              <a:t>s[80];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           </a:t>
            </a:r>
            <a:r>
              <a:rPr lang="en-US" dirty="0" err="1">
                <a:solidFill>
                  <a:srgbClr val="FFC000"/>
                </a:solidFill>
              </a:rPr>
              <a:t>cout</a:t>
            </a:r>
            <a:r>
              <a:rPr lang="en-US" dirty="0">
                <a:solidFill>
                  <a:srgbClr val="FFC000"/>
                </a:solidFill>
              </a:rPr>
              <a:t> &lt;&lt; "Enter new date: ";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           </a:t>
            </a:r>
            <a:r>
              <a:rPr lang="en-US" dirty="0" err="1" smtClean="0">
                <a:solidFill>
                  <a:srgbClr val="FFC000"/>
                </a:solidFill>
              </a:rPr>
              <a:t>cin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&gt;&gt; 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            date </a:t>
            </a:r>
            <a:r>
              <a:rPr lang="en-US" dirty="0">
                <a:solidFill>
                  <a:srgbClr val="FFC000"/>
                </a:solidFill>
              </a:rPr>
              <a:t>d(s);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           </a:t>
            </a:r>
            <a:r>
              <a:rPr lang="en-US" dirty="0" err="1" smtClean="0">
                <a:solidFill>
                  <a:srgbClr val="FFC000"/>
                </a:solidFill>
              </a:rPr>
              <a:t>d.show_date</a:t>
            </a:r>
            <a:r>
              <a:rPr lang="en-US" dirty="0">
                <a:solidFill>
                  <a:srgbClr val="FFC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38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561</Words>
  <Application>Microsoft Office PowerPoint</Application>
  <PresentationFormat>Widescreen</PresentationFormat>
  <Paragraphs>243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(FUNCTION OVERLOADING COPY CONSTRUCTOR DEFAULT ARGUMENTS) </vt:lpstr>
      <vt:lpstr>ALL AT ONE GLANCE</vt:lpstr>
      <vt:lpstr>AGENDA</vt:lpstr>
      <vt:lpstr>OVERVIEW</vt:lpstr>
      <vt:lpstr>FUNCTION OVERLOADING</vt:lpstr>
      <vt:lpstr>Cont…</vt:lpstr>
      <vt:lpstr>OVERLOADING CONSTRUCTORS</vt:lpstr>
      <vt:lpstr>Overloading a Constructor to Gain Flexibility</vt:lpstr>
      <vt:lpstr>Allowing Both Initialized and Uninitialized Objects</vt:lpstr>
      <vt:lpstr>PowerPoint Presentation</vt:lpstr>
      <vt:lpstr>PowerPoint Presentation</vt:lpstr>
      <vt:lpstr>Cont…</vt:lpstr>
      <vt:lpstr>Cont…</vt:lpstr>
      <vt:lpstr>Cont…</vt:lpstr>
      <vt:lpstr>Cont…</vt:lpstr>
      <vt:lpstr>CONT…</vt:lpstr>
      <vt:lpstr>FINDING THE ADDRESS OF AN OVERLOADED FUNCTION</vt:lpstr>
      <vt:lpstr>The overload Anachronism</vt:lpstr>
      <vt:lpstr>DEFAULT FUNCTION ARGUMENTS</vt:lpstr>
      <vt:lpstr>Cont…</vt:lpstr>
      <vt:lpstr>Cont…</vt:lpstr>
      <vt:lpstr>Cont…</vt:lpstr>
      <vt:lpstr>DEFAULT ARGUMENTS VS. OVERLOADING</vt:lpstr>
      <vt:lpstr>USING DEFAULT ARGUMENTS CORRECTLY</vt:lpstr>
      <vt:lpstr>FUNCTION OVERLOADING AND AMBIGUITY</vt:lpstr>
      <vt:lpstr>Cont…</vt:lpstr>
      <vt:lpstr>Cont…</vt:lpstr>
      <vt:lpstr>Cont…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145</cp:revision>
  <dcterms:created xsi:type="dcterms:W3CDTF">2021-06-04T21:21:12Z</dcterms:created>
  <dcterms:modified xsi:type="dcterms:W3CDTF">2021-08-08T05:17:10Z</dcterms:modified>
</cp:coreProperties>
</file>