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4" r:id="rId1"/>
  </p:sldMasterIdLst>
  <p:sldIdLst>
    <p:sldId id="256" r:id="rId2"/>
    <p:sldId id="266" r:id="rId3"/>
    <p:sldId id="257" r:id="rId4"/>
    <p:sldId id="25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313" r:id="rId30"/>
    <p:sldId id="314" r:id="rId31"/>
    <p:sldId id="315" r:id="rId32"/>
    <p:sldId id="316" r:id="rId33"/>
    <p:sldId id="320" r:id="rId34"/>
    <p:sldId id="270" r:id="rId35"/>
    <p:sldId id="264" r:id="rId36"/>
    <p:sldId id="26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05F5-0955-4AD6-9022-A54CCC45A714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28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05F5-0955-4AD6-9022-A54CCC45A714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3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05F5-0955-4AD6-9022-A54CCC45A714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05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05F5-0955-4AD6-9022-A54CCC45A714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8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05F5-0955-4AD6-9022-A54CCC45A714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8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05F5-0955-4AD6-9022-A54CCC45A714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1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05F5-0955-4AD6-9022-A54CCC45A714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20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05F5-0955-4AD6-9022-A54CCC45A714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9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05F5-0955-4AD6-9022-A54CCC45A714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3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05F5-0955-4AD6-9022-A54CCC45A714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1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05F5-0955-4AD6-9022-A54CCC45A714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6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05F5-0955-4AD6-9022-A54CCC45A714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498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4561" y="982766"/>
            <a:ext cx="10815415" cy="4572000"/>
          </a:xfrm>
          <a:solidFill>
            <a:srgbClr val="FFFF00"/>
          </a:solidFill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chemeClr val="accent5"/>
                </a:solidFill>
                <a:latin typeface="Algerian" panose="04020705040A02060702" pitchFamily="82" charset="0"/>
              </a:rPr>
              <a:t>WELCOME</a:t>
            </a:r>
            <a:r>
              <a:rPr lang="en-US" sz="6000" dirty="0" smtClean="0">
                <a:latin typeface="Algerian" panose="04020705040A02060702" pitchFamily="82" charset="0"/>
              </a:rPr>
              <a:t> </a:t>
            </a:r>
            <a:br>
              <a:rPr lang="en-US" sz="6000" dirty="0" smtClean="0">
                <a:latin typeface="Algerian" panose="04020705040A02060702" pitchFamily="82" charset="0"/>
              </a:rPr>
            </a:br>
            <a:r>
              <a:rPr lang="en-US" sz="6000" dirty="0" smtClean="0">
                <a:latin typeface="Algerian" panose="04020705040A02060702" pitchFamily="82" charset="0"/>
              </a:rPr>
              <a:t>IN</a:t>
            </a:r>
            <a:br>
              <a:rPr lang="en-US" sz="6000" dirty="0" smtClean="0">
                <a:latin typeface="Algerian" panose="04020705040A02060702" pitchFamily="82" charset="0"/>
              </a:rPr>
            </a:br>
            <a:r>
              <a:rPr lang="en-US" sz="60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>HARIOM</a:t>
            </a:r>
            <a:r>
              <a:rPr lang="en-US" sz="6000" dirty="0" smtClean="0">
                <a:latin typeface="Algerian" panose="04020705040A02060702" pitchFamily="82" charset="0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>DEFENSIVE</a:t>
            </a:r>
            <a:r>
              <a:rPr lang="en-US" sz="6000" dirty="0" smtClean="0">
                <a:latin typeface="Algerian" panose="04020705040A02060702" pitchFamily="82" charset="0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>TECHNOLOGY</a:t>
            </a:r>
            <a:endParaRPr lang="en-US" sz="60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70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-2"/>
            <a:ext cx="12192000" cy="95673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Creating Prefix and Postfix Forms of the Increment and Decrement Operators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126067"/>
            <a:ext cx="12192000" cy="573193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Must </a:t>
            </a:r>
            <a:r>
              <a:rPr lang="en-US" dirty="0"/>
              <a:t>define two versions of the operator++( ) function.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The other is declared like this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0070C0"/>
                </a:solidFill>
              </a:rPr>
              <a:t>loc</a:t>
            </a:r>
            <a:r>
              <a:rPr lang="en-US" dirty="0">
                <a:solidFill>
                  <a:srgbClr val="0070C0"/>
                </a:solidFill>
              </a:rPr>
              <a:t> operator++(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x</a:t>
            </a:r>
            <a:r>
              <a:rPr lang="en-US" dirty="0" smtClean="0">
                <a:solidFill>
                  <a:srgbClr val="0070C0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If the ++ precedes its operand, the operator++( ) function is called. </a:t>
            </a:r>
            <a:endParaRPr lang="en-US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If </a:t>
            </a:r>
            <a:r>
              <a:rPr lang="en-US" dirty="0">
                <a:solidFill>
                  <a:srgbClr val="00B050"/>
                </a:solidFill>
              </a:rPr>
              <a:t>the ++ follows its operand, the operator++(</a:t>
            </a:r>
            <a:r>
              <a:rPr lang="en-US" dirty="0" err="1">
                <a:solidFill>
                  <a:srgbClr val="00B050"/>
                </a:solidFill>
              </a:rPr>
              <a:t>int</a:t>
            </a:r>
            <a:r>
              <a:rPr lang="en-US" dirty="0">
                <a:solidFill>
                  <a:srgbClr val="00B050"/>
                </a:solidFill>
              </a:rPr>
              <a:t> x) is called and x has the value </a:t>
            </a:r>
            <a:r>
              <a:rPr lang="en-US" dirty="0" smtClean="0">
                <a:solidFill>
                  <a:srgbClr val="00B050"/>
                </a:solidFill>
              </a:rPr>
              <a:t>	zero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685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62001"/>
          </a:xfrm>
        </p:spPr>
        <p:txBody>
          <a:bodyPr/>
          <a:lstStyle/>
          <a:p>
            <a:pPr algn="ctr"/>
            <a:r>
              <a:rPr lang="en-US" b="1" dirty="0" err="1" smtClean="0">
                <a:solidFill>
                  <a:srgbClr val="FF0000"/>
                </a:solidFill>
              </a:rPr>
              <a:t>Cont</a:t>
            </a:r>
            <a:r>
              <a:rPr lang="en-US" b="1" dirty="0" smtClean="0">
                <a:solidFill>
                  <a:srgbClr val="FF0000"/>
                </a:solidFill>
              </a:rPr>
              <a:t>…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762000"/>
            <a:ext cx="12192000" cy="6096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// </a:t>
            </a:r>
            <a:r>
              <a:rPr lang="en-US" dirty="0"/>
              <a:t>Prefix decrement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type </a:t>
            </a:r>
            <a:r>
              <a:rPr lang="en-US" dirty="0"/>
              <a:t>operator– –( ) {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// </a:t>
            </a:r>
            <a:r>
              <a:rPr lang="en-US" dirty="0"/>
              <a:t>body of prefix operator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}	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// </a:t>
            </a:r>
            <a:r>
              <a:rPr lang="en-US" dirty="0"/>
              <a:t>Postfix decrement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type </a:t>
            </a:r>
            <a:r>
              <a:rPr lang="en-US" dirty="0"/>
              <a:t>operator– –(</a:t>
            </a:r>
            <a:r>
              <a:rPr lang="en-US" dirty="0" err="1"/>
              <a:t>int</a:t>
            </a:r>
            <a:r>
              <a:rPr lang="en-US" dirty="0"/>
              <a:t> x) {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// </a:t>
            </a:r>
            <a:r>
              <a:rPr lang="en-US" dirty="0"/>
              <a:t>body of postfix </a:t>
            </a:r>
            <a:r>
              <a:rPr lang="en-US" dirty="0" smtClean="0"/>
              <a:t>operator</a:t>
            </a:r>
          </a:p>
          <a:p>
            <a:pPr marL="0" indent="0">
              <a:buNone/>
            </a:pPr>
            <a:r>
              <a:rPr lang="en-US" dirty="0" smtClean="0"/>
              <a:t> 	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NOTE:</a:t>
            </a:r>
          </a:p>
          <a:p>
            <a:pPr marL="0" indent="0">
              <a:buNone/>
            </a:pPr>
            <a:r>
              <a:rPr lang="en-US" dirty="0"/>
              <a:t>	In older versions of C</a:t>
            </a:r>
            <a:r>
              <a:rPr lang="en-US" dirty="0" smtClean="0"/>
              <a:t>++… </a:t>
            </a:r>
            <a:r>
              <a:rPr lang="en-US" dirty="0"/>
              <a:t>The prefix form was used for both. </a:t>
            </a:r>
          </a:p>
        </p:txBody>
      </p:sp>
    </p:spTree>
    <p:extLst>
      <p:ext uri="{BB962C8B-B14F-4D97-AF65-F5344CB8AC3E}">
        <p14:creationId xmlns:p14="http://schemas.microsoft.com/office/powerpoint/2010/main" val="204298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62001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OVERLOADING THE SHORTHAND OPERATORS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762000"/>
            <a:ext cx="12192000" cy="6096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>
                <a:solidFill>
                  <a:srgbClr val="FF0000"/>
                </a:solidFill>
              </a:rPr>
              <a:t>++'s "shorthand" operators</a:t>
            </a:r>
            <a:r>
              <a:rPr lang="en-US" dirty="0"/>
              <a:t>, such as +=, –=, and the like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loc</a:t>
            </a:r>
            <a:r>
              <a:rPr lang="en-US" dirty="0"/>
              <a:t> </a:t>
            </a:r>
            <a:r>
              <a:rPr lang="en-US" dirty="0" err="1"/>
              <a:t>loc</a:t>
            </a:r>
            <a:r>
              <a:rPr lang="en-US" dirty="0"/>
              <a:t>::operator+=(</a:t>
            </a:r>
            <a:r>
              <a:rPr lang="en-US" dirty="0" err="1"/>
              <a:t>loc</a:t>
            </a:r>
            <a:r>
              <a:rPr lang="en-US" dirty="0"/>
              <a:t> op2)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	longitude </a:t>
            </a:r>
            <a:r>
              <a:rPr lang="en-US" dirty="0"/>
              <a:t>= op2.longitude + longitude;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latitude </a:t>
            </a:r>
            <a:r>
              <a:rPr lang="en-US" dirty="0"/>
              <a:t>= op2.latitude + latitude;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return </a:t>
            </a:r>
            <a:r>
              <a:rPr lang="en-US" dirty="0"/>
              <a:t>*this;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NOTE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Keep </a:t>
            </a:r>
            <a:r>
              <a:rPr lang="en-US" dirty="0"/>
              <a:t>in mind that you are simply combining an assignment with another </a:t>
            </a:r>
            <a:r>
              <a:rPr lang="en-US" dirty="0" smtClean="0"/>
              <a:t>	type </a:t>
            </a:r>
            <a:r>
              <a:rPr lang="en-US" dirty="0"/>
              <a:t>of operation.</a:t>
            </a:r>
          </a:p>
        </p:txBody>
      </p:sp>
    </p:spTree>
    <p:extLst>
      <p:ext uri="{BB962C8B-B14F-4D97-AF65-F5344CB8AC3E}">
        <p14:creationId xmlns:p14="http://schemas.microsoft.com/office/powerpoint/2010/main" val="141335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62001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OPERATOR OVERLOADING RESTRICTIONS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762000"/>
            <a:ext cx="12192000" cy="6096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annot </a:t>
            </a:r>
            <a:r>
              <a:rPr lang="en-US" dirty="0"/>
              <a:t>alter the precedence of an operator.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Cannot </a:t>
            </a:r>
            <a:r>
              <a:rPr lang="en-US" dirty="0"/>
              <a:t>change the number of operands that an operator takes.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(can </a:t>
            </a:r>
            <a:r>
              <a:rPr lang="en-US" dirty="0"/>
              <a:t>choose to ignore an operand, however.)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Except </a:t>
            </a:r>
            <a:r>
              <a:rPr lang="en-US" dirty="0">
                <a:solidFill>
                  <a:srgbClr val="00B0F0"/>
                </a:solidFill>
              </a:rPr>
              <a:t>for the function call operator (described later), operator functions cannot </a:t>
            </a:r>
            <a:r>
              <a:rPr lang="en-US" dirty="0" smtClean="0">
                <a:solidFill>
                  <a:srgbClr val="00B0F0"/>
                </a:solidFill>
              </a:rPr>
              <a:t>	have </a:t>
            </a:r>
            <a:r>
              <a:rPr lang="en-US" dirty="0">
                <a:solidFill>
                  <a:srgbClr val="00B0F0"/>
                </a:solidFill>
              </a:rPr>
              <a:t>default arguments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Finally</a:t>
            </a:r>
            <a:r>
              <a:rPr lang="en-US" dirty="0"/>
              <a:t>, these operators cannot be overloaded: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FF0000"/>
                </a:solidFill>
              </a:rPr>
              <a:t>. </a:t>
            </a:r>
            <a:r>
              <a:rPr lang="en-US" dirty="0">
                <a:solidFill>
                  <a:srgbClr val="FF0000"/>
                </a:solidFill>
              </a:rPr>
              <a:t>: : .* 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CAUTION: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/>
              <a:t>Overloading + </a:t>
            </a:r>
            <a:r>
              <a:rPr lang="en-US" dirty="0"/>
              <a:t>operator in such a way that it writes I like C++ 10 times to a disk file, </a:t>
            </a:r>
            <a:r>
              <a:rPr lang="en-US" dirty="0" smtClean="0"/>
              <a:t>	 </a:t>
            </a:r>
            <a:r>
              <a:rPr lang="en-US" dirty="0"/>
              <a:t>can do so.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However</a:t>
            </a:r>
            <a:r>
              <a:rPr lang="en-US" dirty="0"/>
              <a:t>, when you stray significantly from the normal meaning of an operator, </a:t>
            </a:r>
            <a:r>
              <a:rPr lang="en-US" dirty="0" smtClean="0"/>
              <a:t>	you </a:t>
            </a:r>
            <a:r>
              <a:rPr lang="en-US" dirty="0"/>
              <a:t>run the risk of dangerously </a:t>
            </a:r>
            <a:r>
              <a:rPr lang="en-US" dirty="0" err="1"/>
              <a:t>destructuring</a:t>
            </a:r>
            <a:r>
              <a:rPr lang="en-US" dirty="0"/>
              <a:t> your program.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Therefore</a:t>
            </a:r>
            <a:r>
              <a:rPr lang="en-US" dirty="0"/>
              <a:t>, before decoupling an overloaded operator from its normal meaning, be </a:t>
            </a:r>
            <a:r>
              <a:rPr lang="en-US" dirty="0" smtClean="0"/>
              <a:t>	sure </a:t>
            </a:r>
            <a:r>
              <a:rPr lang="en-US" dirty="0"/>
              <a:t>that you have sufficient reason to do so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924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62001"/>
          </a:xfrm>
        </p:spPr>
        <p:txBody>
          <a:bodyPr/>
          <a:lstStyle/>
          <a:p>
            <a:pPr algn="ctr"/>
            <a:r>
              <a:rPr lang="en-US" b="1" dirty="0" err="1" smtClean="0">
                <a:solidFill>
                  <a:srgbClr val="FF0000"/>
                </a:solidFill>
              </a:rPr>
              <a:t>Cont</a:t>
            </a:r>
            <a:r>
              <a:rPr lang="en-US" b="1" dirty="0" smtClean="0">
                <a:solidFill>
                  <a:srgbClr val="FF0000"/>
                </a:solidFill>
              </a:rPr>
              <a:t>…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762000"/>
            <a:ext cx="12192000" cy="6096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One good example where decoupling is successful is found in the way C++ </a:t>
            </a:r>
            <a:r>
              <a:rPr lang="en-US" dirty="0" smtClean="0"/>
              <a:t>	overloads </a:t>
            </a:r>
            <a:r>
              <a:rPr lang="en-US" dirty="0"/>
              <a:t>the &lt;&lt; and &gt;&gt; operators for I/O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Except </a:t>
            </a:r>
            <a:r>
              <a:rPr lang="en-US" dirty="0"/>
              <a:t>for the = operator, operator functions are inherited by a derived class.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However</a:t>
            </a:r>
            <a:r>
              <a:rPr lang="en-US" dirty="0"/>
              <a:t>, a derived class is free to overload any operator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</a:t>
            </a:r>
            <a:r>
              <a:rPr lang="en-US" dirty="0"/>
              <a:t>including those overloaded by the base class) it chooses relative to itself.</a:t>
            </a:r>
          </a:p>
        </p:txBody>
      </p:sp>
    </p:spTree>
    <p:extLst>
      <p:ext uri="{BB962C8B-B14F-4D97-AF65-F5344CB8AC3E}">
        <p14:creationId xmlns:p14="http://schemas.microsoft.com/office/powerpoint/2010/main" val="2995362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62001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OPERATOR OVERLOADING USING A FRIEND FUNCTION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762000"/>
            <a:ext cx="12192000" cy="60960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Since a friend function is not a member of the class, it does not have a this pointer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Therefore</a:t>
            </a:r>
            <a:r>
              <a:rPr lang="en-US" dirty="0"/>
              <a:t>, an overloaded friend operator function is passed the operands </a:t>
            </a:r>
            <a:r>
              <a:rPr lang="en-US" dirty="0" smtClean="0"/>
              <a:t>	explicitly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When </a:t>
            </a:r>
            <a:r>
              <a:rPr lang="en-US" dirty="0">
                <a:solidFill>
                  <a:srgbClr val="00B0F0"/>
                </a:solidFill>
              </a:rPr>
              <a:t>overloading a binary operator using a friend function, the left operand is </a:t>
            </a:r>
            <a:r>
              <a:rPr lang="en-US" dirty="0" smtClean="0">
                <a:solidFill>
                  <a:srgbClr val="00B0F0"/>
                </a:solidFill>
              </a:rPr>
              <a:t>	passed </a:t>
            </a:r>
            <a:r>
              <a:rPr lang="en-US" dirty="0">
                <a:solidFill>
                  <a:srgbClr val="00B0F0"/>
                </a:solidFill>
              </a:rPr>
              <a:t>in the first parameter and the right operand is passed in the second </a:t>
            </a:r>
            <a:r>
              <a:rPr lang="en-US" dirty="0" smtClean="0">
                <a:solidFill>
                  <a:srgbClr val="00B0F0"/>
                </a:solidFill>
              </a:rPr>
              <a:t>	parameter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RESTRICTIONS: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92D050"/>
                </a:solidFill>
              </a:rPr>
              <a:t>Not overloading </a:t>
            </a:r>
            <a:r>
              <a:rPr lang="en-US" dirty="0">
                <a:solidFill>
                  <a:srgbClr val="92D050"/>
                </a:solidFill>
              </a:rPr>
              <a:t>the =, ( ), [ ], or –&gt; operators by using a friend </a:t>
            </a:r>
            <a:r>
              <a:rPr lang="en-US" dirty="0" smtClean="0">
                <a:solidFill>
                  <a:srgbClr val="92D050"/>
                </a:solidFill>
              </a:rPr>
              <a:t>function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/>
              <a:t>When </a:t>
            </a:r>
            <a:r>
              <a:rPr lang="en-US" dirty="0"/>
              <a:t>overloading the increment or decrement operators,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you </a:t>
            </a:r>
            <a:r>
              <a:rPr lang="en-US" dirty="0"/>
              <a:t>will need to use a reference parameter when using a friend </a:t>
            </a:r>
            <a:r>
              <a:rPr lang="en-US" dirty="0" smtClean="0"/>
              <a:t>			function</a:t>
            </a:r>
            <a:r>
              <a:rPr lang="en-US" dirty="0"/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8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62001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Using a Friend to Overload ++ or – –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762000"/>
            <a:ext cx="12192000" cy="6096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Must </a:t>
            </a:r>
            <a:r>
              <a:rPr lang="en-US" dirty="0"/>
              <a:t>pass the operand as a reference parameter.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/>
              <a:t>is because friend functions do not have this </a:t>
            </a:r>
            <a:r>
              <a:rPr lang="en-US" dirty="0" smtClean="0"/>
              <a:t>pointers.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92D050"/>
                </a:solidFill>
              </a:rPr>
              <a:t>If </a:t>
            </a:r>
            <a:r>
              <a:rPr lang="en-US" dirty="0">
                <a:solidFill>
                  <a:srgbClr val="92D050"/>
                </a:solidFill>
              </a:rPr>
              <a:t>you overload these operators by using a friend, then the operand is passed by </a:t>
            </a:r>
            <a:r>
              <a:rPr lang="en-US" dirty="0" smtClean="0">
                <a:solidFill>
                  <a:srgbClr val="92D050"/>
                </a:solidFill>
              </a:rPr>
              <a:t>	value </a:t>
            </a:r>
            <a:r>
              <a:rPr lang="en-US" dirty="0">
                <a:solidFill>
                  <a:srgbClr val="92D050"/>
                </a:solidFill>
              </a:rPr>
              <a:t>as a parameter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/>
              <a:t>means that a friend operator function has no way to modify the </a:t>
            </a:r>
            <a:r>
              <a:rPr lang="en-US" dirty="0" smtClean="0"/>
              <a:t>operand.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Since the friend operator function is not passed a this pointer to the operand, </a:t>
            </a:r>
            <a:endParaRPr lang="en-US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	</a:t>
            </a:r>
            <a:r>
              <a:rPr lang="en-US" dirty="0" smtClean="0">
                <a:solidFill>
                  <a:srgbClr val="00B0F0"/>
                </a:solidFill>
              </a:rPr>
              <a:t>but </a:t>
            </a:r>
            <a:r>
              <a:rPr lang="en-US" dirty="0">
                <a:solidFill>
                  <a:srgbClr val="00B0F0"/>
                </a:solidFill>
              </a:rPr>
              <a:t>rather a copy of the operand, no changes made to that parameter affect </a:t>
            </a:r>
            <a:r>
              <a:rPr lang="en-US" dirty="0" smtClean="0">
                <a:solidFill>
                  <a:srgbClr val="00B0F0"/>
                </a:solidFill>
              </a:rPr>
              <a:t>	the </a:t>
            </a:r>
            <a:r>
              <a:rPr lang="en-US" dirty="0">
                <a:solidFill>
                  <a:srgbClr val="00B0F0"/>
                </a:solidFill>
              </a:rPr>
              <a:t>operand that generated the call</a:t>
            </a:r>
            <a:r>
              <a:rPr lang="en-US" dirty="0" smtClean="0">
                <a:solidFill>
                  <a:srgbClr val="00B0F0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/>
              <a:t>However, you can remedy this situation by specifying the parameter to the friend </a:t>
            </a:r>
            <a:r>
              <a:rPr lang="en-US" dirty="0" smtClean="0"/>
              <a:t>	operator </a:t>
            </a:r>
            <a:r>
              <a:rPr lang="en-US" dirty="0"/>
              <a:t>function as a reference </a:t>
            </a:r>
            <a:r>
              <a:rPr lang="en-US" dirty="0" smtClean="0"/>
              <a:t>parameter.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If you want to overload the postfix versions of the increment and decrement </a:t>
            </a:r>
            <a:r>
              <a:rPr lang="en-US" dirty="0" smtClean="0">
                <a:solidFill>
                  <a:srgbClr val="FF0000"/>
                </a:solidFill>
              </a:rPr>
              <a:t>	operators </a:t>
            </a:r>
            <a:r>
              <a:rPr lang="en-US" dirty="0">
                <a:solidFill>
                  <a:srgbClr val="FF0000"/>
                </a:solidFill>
              </a:rPr>
              <a:t>using a friend, simply specify a second, dummy integer parameter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>
                <a:solidFill>
                  <a:srgbClr val="92D050"/>
                </a:solidFill>
              </a:rPr>
              <a:t>// friend, postfix version of ++ </a:t>
            </a:r>
            <a:endParaRPr lang="en-US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	</a:t>
            </a:r>
            <a:r>
              <a:rPr lang="en-US" dirty="0" smtClean="0">
                <a:solidFill>
                  <a:srgbClr val="92D050"/>
                </a:solidFill>
              </a:rPr>
              <a:t>friend </a:t>
            </a:r>
            <a:r>
              <a:rPr lang="en-US" dirty="0" err="1">
                <a:solidFill>
                  <a:srgbClr val="92D050"/>
                </a:solidFill>
              </a:rPr>
              <a:t>loc</a:t>
            </a:r>
            <a:r>
              <a:rPr lang="en-US" dirty="0">
                <a:solidFill>
                  <a:srgbClr val="92D050"/>
                </a:solidFill>
              </a:rPr>
              <a:t> operator++(</a:t>
            </a:r>
            <a:r>
              <a:rPr lang="en-US" dirty="0" err="1">
                <a:solidFill>
                  <a:srgbClr val="92D050"/>
                </a:solidFill>
              </a:rPr>
              <a:t>loc</a:t>
            </a:r>
            <a:r>
              <a:rPr lang="en-US" dirty="0">
                <a:solidFill>
                  <a:srgbClr val="92D050"/>
                </a:solidFill>
              </a:rPr>
              <a:t> &amp;op, </a:t>
            </a:r>
            <a:r>
              <a:rPr lang="en-US" dirty="0" err="1">
                <a:solidFill>
                  <a:srgbClr val="92D050"/>
                </a:solidFill>
              </a:rPr>
              <a:t>int</a:t>
            </a:r>
            <a:r>
              <a:rPr lang="en-US" dirty="0">
                <a:solidFill>
                  <a:srgbClr val="92D050"/>
                </a:solidFill>
              </a:rPr>
              <a:t> x);</a:t>
            </a:r>
            <a:endParaRPr lang="en-US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791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62001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Friend Operator Functions Add Flexibility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762000"/>
            <a:ext cx="12192000" cy="6096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/>
              <a:t>a friend or a member function makes no functional difference.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In </a:t>
            </a:r>
            <a:r>
              <a:rPr lang="en-US" dirty="0"/>
              <a:t>those cases, it is usually best to overload by using member functions. </a:t>
            </a:r>
            <a:r>
              <a:rPr lang="en-US" dirty="0" smtClean="0"/>
              <a:t>	However….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Ob + 100 // valid…Ob generates the call to the overloaded + </a:t>
            </a:r>
            <a:r>
              <a:rPr lang="en-US" dirty="0" smtClean="0">
                <a:solidFill>
                  <a:srgbClr val="0070C0"/>
                </a:solidFill>
              </a:rPr>
              <a:t>function.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100 + Ob // </a:t>
            </a:r>
            <a:r>
              <a:rPr lang="en-US" dirty="0" smtClean="0">
                <a:solidFill>
                  <a:srgbClr val="0070C0"/>
                </a:solidFill>
              </a:rPr>
              <a:t>invalid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Since an integer is a built-in type, no operation between an integer and an object </a:t>
            </a:r>
            <a:r>
              <a:rPr lang="en-US" dirty="0" smtClean="0"/>
              <a:t>	of </a:t>
            </a:r>
            <a:r>
              <a:rPr lang="en-US" dirty="0"/>
              <a:t>Ob's type is defined. Therefore, the compiler will not compile this </a:t>
            </a:r>
            <a:r>
              <a:rPr lang="en-US" dirty="0" smtClean="0"/>
              <a:t>	expression.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Also in </a:t>
            </a:r>
            <a:r>
              <a:rPr lang="en-US" dirty="0">
                <a:solidFill>
                  <a:srgbClr val="00B050"/>
                </a:solidFill>
              </a:rPr>
              <a:t>some applications, having to always position the object on the left could be </a:t>
            </a:r>
            <a:r>
              <a:rPr lang="en-US" dirty="0" smtClean="0">
                <a:solidFill>
                  <a:srgbClr val="00B050"/>
                </a:solidFill>
              </a:rPr>
              <a:t>	a </a:t>
            </a:r>
            <a:r>
              <a:rPr lang="en-US" dirty="0">
                <a:solidFill>
                  <a:srgbClr val="00B050"/>
                </a:solidFill>
              </a:rPr>
              <a:t>significant burden and cause of frustration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To </a:t>
            </a:r>
            <a:r>
              <a:rPr lang="en-US" dirty="0"/>
              <a:t>allow both </a:t>
            </a:r>
            <a:r>
              <a:rPr lang="en-US" dirty="0" err="1"/>
              <a:t>object+integer</a:t>
            </a:r>
            <a:r>
              <a:rPr lang="en-US" dirty="0"/>
              <a:t> and </a:t>
            </a:r>
            <a:r>
              <a:rPr lang="en-US" dirty="0" err="1"/>
              <a:t>integer+object</a:t>
            </a:r>
            <a:r>
              <a:rPr lang="en-US" dirty="0"/>
              <a:t>, simply overload the function </a:t>
            </a:r>
            <a:r>
              <a:rPr lang="en-US" dirty="0" smtClean="0"/>
              <a:t>	twice—one </a:t>
            </a:r>
            <a:r>
              <a:rPr lang="en-US" dirty="0"/>
              <a:t>version for each </a:t>
            </a:r>
            <a:r>
              <a:rPr lang="en-US" dirty="0" smtClean="0"/>
              <a:t>situation.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015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62001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Overloading new and delete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762000"/>
            <a:ext cx="12192000" cy="6096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Useful if we </a:t>
            </a:r>
            <a:r>
              <a:rPr lang="en-US" dirty="0"/>
              <a:t>want to use some special allocation method.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e.g</a:t>
            </a:r>
            <a:r>
              <a:rPr lang="en-US" dirty="0" smtClean="0"/>
              <a:t> </a:t>
            </a:r>
            <a:r>
              <a:rPr lang="en-US" dirty="0"/>
              <a:t>you may want allocation routines that automatically begin using a disk file as </a:t>
            </a:r>
            <a:r>
              <a:rPr lang="en-US" dirty="0" smtClean="0"/>
              <a:t>	virtual </a:t>
            </a:r>
            <a:r>
              <a:rPr lang="en-US" dirty="0"/>
              <a:t>memory when the heap has been </a:t>
            </a:r>
            <a:r>
              <a:rPr lang="en-US" dirty="0" smtClean="0"/>
              <a:t>exhausted.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667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62001"/>
          </a:xfrm>
        </p:spPr>
        <p:txBody>
          <a:bodyPr/>
          <a:lstStyle/>
          <a:p>
            <a:pPr algn="ctr"/>
            <a:r>
              <a:rPr lang="en-US" b="1" dirty="0" err="1" smtClean="0">
                <a:solidFill>
                  <a:srgbClr val="FF0000"/>
                </a:solidFill>
              </a:rPr>
              <a:t>Cont</a:t>
            </a:r>
            <a:r>
              <a:rPr lang="en-US" b="1" dirty="0" smtClean="0">
                <a:solidFill>
                  <a:srgbClr val="FF0000"/>
                </a:solidFill>
              </a:rPr>
              <a:t>…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062" y="1385887"/>
            <a:ext cx="8143875" cy="4848225"/>
          </a:xfrm>
        </p:spPr>
      </p:pic>
    </p:spTree>
    <p:extLst>
      <p:ext uri="{BB962C8B-B14F-4D97-AF65-F5344CB8AC3E}">
        <p14:creationId xmlns:p14="http://schemas.microsoft.com/office/powerpoint/2010/main" val="351131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3425" y="1549400"/>
            <a:ext cx="10515600" cy="4131733"/>
          </a:xfrm>
          <a:pattFill prst="smConfetti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6600" b="1" dirty="0" smtClean="0">
                <a:solidFill>
                  <a:srgbClr val="FF0000"/>
                </a:solidFill>
              </a:rPr>
              <a:t>C++</a:t>
            </a:r>
            <a:r>
              <a:rPr lang="en-US" sz="6600" b="1" dirty="0">
                <a:solidFill>
                  <a:srgbClr val="FF0000"/>
                </a:solidFill>
              </a:rPr>
              <a:t/>
            </a:r>
            <a:br>
              <a:rPr lang="en-US" sz="6600" b="1" dirty="0">
                <a:solidFill>
                  <a:srgbClr val="FF0000"/>
                </a:solidFill>
              </a:rPr>
            </a:br>
            <a:r>
              <a:rPr lang="en-US" sz="6600" b="1" dirty="0" smtClean="0">
                <a:solidFill>
                  <a:srgbClr val="FF0000"/>
                </a:solidFill>
              </a:rPr>
              <a:t>(</a:t>
            </a:r>
            <a:r>
              <a:rPr lang="en-US" b="1" dirty="0" smtClean="0">
                <a:solidFill>
                  <a:srgbClr val="FF0000"/>
                </a:solidFill>
              </a:rPr>
              <a:t>OPERATOR OVERLOADING</a:t>
            </a:r>
            <a:r>
              <a:rPr lang="en-US" sz="6600" b="1" dirty="0" smtClean="0">
                <a:solidFill>
                  <a:srgbClr val="FF0000"/>
                </a:solidFill>
              </a:rPr>
              <a:t>)</a:t>
            </a:r>
            <a:endParaRPr lang="en-US" sz="6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22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62001"/>
          </a:xfrm>
        </p:spPr>
        <p:txBody>
          <a:bodyPr/>
          <a:lstStyle/>
          <a:p>
            <a:pPr algn="ctr"/>
            <a:r>
              <a:rPr lang="en-US" b="1" dirty="0" err="1" smtClean="0">
                <a:solidFill>
                  <a:srgbClr val="FF0000"/>
                </a:solidFill>
              </a:rPr>
              <a:t>Cont</a:t>
            </a:r>
            <a:r>
              <a:rPr lang="en-US" b="1" dirty="0" smtClean="0">
                <a:solidFill>
                  <a:srgbClr val="FF0000"/>
                </a:solidFill>
              </a:rPr>
              <a:t>…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762000"/>
            <a:ext cx="12192000" cy="6096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type </a:t>
            </a:r>
            <a:r>
              <a:rPr lang="en-US" dirty="0" err="1"/>
              <a:t>size_t</a:t>
            </a:r>
            <a:r>
              <a:rPr lang="en-US" dirty="0"/>
              <a:t>(an unsigned integer) is a defined type capable of containing the largest </a:t>
            </a:r>
            <a:r>
              <a:rPr lang="en-US" dirty="0" smtClean="0"/>
              <a:t>	single </a:t>
            </a:r>
            <a:r>
              <a:rPr lang="en-US" dirty="0"/>
              <a:t>piece of memory that can be allocated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The overloaded new function must return a pointer to the memory that it </a:t>
            </a:r>
            <a:r>
              <a:rPr lang="en-US" dirty="0" smtClean="0">
                <a:solidFill>
                  <a:srgbClr val="92D050"/>
                </a:solidFill>
              </a:rPr>
              <a:t>	allocates</a:t>
            </a:r>
            <a:r>
              <a:rPr lang="en-US" dirty="0">
                <a:solidFill>
                  <a:srgbClr val="92D050"/>
                </a:solidFill>
              </a:rPr>
              <a:t>, or throw a </a:t>
            </a:r>
            <a:r>
              <a:rPr lang="en-US" dirty="0" err="1">
                <a:solidFill>
                  <a:srgbClr val="92D050"/>
                </a:solidFill>
              </a:rPr>
              <a:t>bad_alloc</a:t>
            </a:r>
            <a:r>
              <a:rPr lang="en-US" dirty="0">
                <a:solidFill>
                  <a:srgbClr val="92D050"/>
                </a:solidFill>
              </a:rPr>
              <a:t> exception if an allocation error occurs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When you allocate an object using new (whether your own version or not), the </a:t>
            </a:r>
            <a:r>
              <a:rPr lang="en-US" dirty="0" smtClean="0"/>
              <a:t>	object's </a:t>
            </a:r>
            <a:r>
              <a:rPr lang="en-US" dirty="0"/>
              <a:t>constructor is automatically called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The delete function receives a pointer to the region of memory to be freed. </a:t>
            </a:r>
            <a:endParaRPr lang="en-US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	</a:t>
            </a:r>
            <a:r>
              <a:rPr lang="en-US" dirty="0" smtClean="0">
                <a:solidFill>
                  <a:srgbClr val="00B0F0"/>
                </a:solidFill>
              </a:rPr>
              <a:t>It </a:t>
            </a:r>
            <a:r>
              <a:rPr lang="en-US" dirty="0">
                <a:solidFill>
                  <a:srgbClr val="00B0F0"/>
                </a:solidFill>
              </a:rPr>
              <a:t>then releases the previously allocated memory back to the system. </a:t>
            </a:r>
            <a:endParaRPr lang="en-US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	</a:t>
            </a:r>
            <a:r>
              <a:rPr lang="en-US" dirty="0" smtClean="0">
                <a:solidFill>
                  <a:srgbClr val="00B0F0"/>
                </a:solidFill>
              </a:rPr>
              <a:t>When </a:t>
            </a:r>
            <a:r>
              <a:rPr lang="en-US" dirty="0">
                <a:solidFill>
                  <a:srgbClr val="00B0F0"/>
                </a:solidFill>
              </a:rPr>
              <a:t>an object is deleted, its destructor is automatically called</a:t>
            </a:r>
            <a:r>
              <a:rPr lang="en-US" dirty="0" smtClean="0">
                <a:solidFill>
                  <a:srgbClr val="00B0F0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The new and delete operators may be overloaded globally so that all uses of these </a:t>
            </a:r>
            <a:r>
              <a:rPr lang="en-US" dirty="0" smtClean="0">
                <a:solidFill>
                  <a:srgbClr val="FFC000"/>
                </a:solidFill>
              </a:rPr>
              <a:t>	operators </a:t>
            </a:r>
            <a:r>
              <a:rPr lang="en-US" dirty="0">
                <a:solidFill>
                  <a:srgbClr val="FFC000"/>
                </a:solidFill>
              </a:rPr>
              <a:t>call your custom versions. </a:t>
            </a:r>
            <a:endParaRPr lang="en-US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They </a:t>
            </a:r>
            <a:r>
              <a:rPr lang="en-US" dirty="0"/>
              <a:t>may also be overloaded relative to one or more classes. </a:t>
            </a:r>
          </a:p>
        </p:txBody>
      </p:sp>
    </p:spTree>
    <p:extLst>
      <p:ext uri="{BB962C8B-B14F-4D97-AF65-F5344CB8AC3E}">
        <p14:creationId xmlns:p14="http://schemas.microsoft.com/office/powerpoint/2010/main" val="401547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62001"/>
          </a:xfrm>
        </p:spPr>
        <p:txBody>
          <a:bodyPr/>
          <a:lstStyle/>
          <a:p>
            <a:pPr algn="ctr"/>
            <a:r>
              <a:rPr lang="en-US" b="1" u="sng" dirty="0">
                <a:solidFill>
                  <a:srgbClr val="FF0000"/>
                </a:solidFill>
              </a:rPr>
              <a:t>overloading new and delete relative to a </a:t>
            </a:r>
            <a:r>
              <a:rPr lang="en-US" b="1" u="sng" dirty="0" smtClean="0">
                <a:solidFill>
                  <a:srgbClr val="FF0000"/>
                </a:solidFill>
              </a:rPr>
              <a:t>class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762000"/>
            <a:ext cx="12192000" cy="6096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 the sake of simplicity, no new allocation scheme will be used.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Instead</a:t>
            </a:r>
            <a:r>
              <a:rPr lang="en-US" dirty="0">
                <a:solidFill>
                  <a:srgbClr val="00B0F0"/>
                </a:solidFill>
              </a:rPr>
              <a:t>, the overloaded operators will simply invoke the standard library functions </a:t>
            </a:r>
            <a:r>
              <a:rPr lang="en-US" dirty="0" smtClean="0">
                <a:solidFill>
                  <a:srgbClr val="00B0F0"/>
                </a:solidFill>
              </a:rPr>
              <a:t>	</a:t>
            </a:r>
            <a:r>
              <a:rPr lang="en-US" dirty="0" err="1" smtClean="0">
                <a:solidFill>
                  <a:srgbClr val="00B0F0"/>
                </a:solidFill>
              </a:rPr>
              <a:t>malloc</a:t>
            </a:r>
            <a:r>
              <a:rPr lang="en-US" dirty="0">
                <a:solidFill>
                  <a:srgbClr val="00B0F0"/>
                </a:solidFill>
              </a:rPr>
              <a:t>( ) and free( </a:t>
            </a:r>
            <a:r>
              <a:rPr lang="en-US" dirty="0" smtClean="0">
                <a:solidFill>
                  <a:srgbClr val="00B0F0"/>
                </a:solidFill>
              </a:rPr>
              <a:t>).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To </a:t>
            </a:r>
            <a:r>
              <a:rPr lang="en-US" dirty="0"/>
              <a:t>overload the new and delete operators for a class, simply make the overloaded </a:t>
            </a:r>
            <a:r>
              <a:rPr lang="en-US" dirty="0" smtClean="0"/>
              <a:t>	operator </a:t>
            </a:r>
            <a:r>
              <a:rPr lang="en-US" dirty="0"/>
              <a:t>functions class members.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solidFill>
                  <a:srgbClr val="00B050"/>
                </a:solidFill>
              </a:rPr>
              <a:t>e.g</a:t>
            </a:r>
            <a:r>
              <a:rPr lang="en-US" dirty="0" smtClean="0">
                <a:solidFill>
                  <a:srgbClr val="00B050"/>
                </a:solidFill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</a:t>
            </a:r>
            <a:r>
              <a:rPr lang="en-US" dirty="0" smtClean="0">
                <a:solidFill>
                  <a:srgbClr val="00B050"/>
                </a:solidFill>
              </a:rPr>
              <a:t>here </a:t>
            </a:r>
            <a:r>
              <a:rPr lang="en-US" dirty="0">
                <a:solidFill>
                  <a:srgbClr val="00B050"/>
                </a:solidFill>
              </a:rPr>
              <a:t>the new and delete operators are overloaded for the </a:t>
            </a:r>
            <a:r>
              <a:rPr lang="en-US" dirty="0" err="1">
                <a:solidFill>
                  <a:srgbClr val="00B050"/>
                </a:solidFill>
              </a:rPr>
              <a:t>loc</a:t>
            </a:r>
            <a:r>
              <a:rPr lang="en-US" dirty="0">
                <a:solidFill>
                  <a:srgbClr val="00B050"/>
                </a:solidFill>
              </a:rPr>
              <a:t> class</a:t>
            </a:r>
            <a:r>
              <a:rPr lang="en-US" dirty="0" smtClean="0">
                <a:solidFill>
                  <a:srgbClr val="00B050"/>
                </a:solidFill>
              </a:rPr>
              <a:t>::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[31-OprOver-newNdelete]</a:t>
            </a:r>
          </a:p>
        </p:txBody>
      </p:sp>
    </p:spTree>
    <p:extLst>
      <p:ext uri="{BB962C8B-B14F-4D97-AF65-F5344CB8AC3E}">
        <p14:creationId xmlns:p14="http://schemas.microsoft.com/office/powerpoint/2010/main" val="99324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62001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OUTPUT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938867"/>
            <a:ext cx="4902199" cy="3052233"/>
          </a:xfrm>
        </p:spPr>
      </p:pic>
    </p:spTree>
    <p:extLst>
      <p:ext uri="{BB962C8B-B14F-4D97-AF65-F5344CB8AC3E}">
        <p14:creationId xmlns:p14="http://schemas.microsoft.com/office/powerpoint/2010/main" val="4123231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62001"/>
          </a:xfrm>
        </p:spPr>
        <p:txBody>
          <a:bodyPr/>
          <a:lstStyle/>
          <a:p>
            <a:pPr algn="ctr"/>
            <a:r>
              <a:rPr lang="en-US" b="1" dirty="0" err="1" smtClean="0">
                <a:solidFill>
                  <a:srgbClr val="FF0000"/>
                </a:solidFill>
              </a:rPr>
              <a:t>Cont</a:t>
            </a:r>
            <a:r>
              <a:rPr lang="en-US" b="1" dirty="0" smtClean="0">
                <a:solidFill>
                  <a:srgbClr val="FF0000"/>
                </a:solidFill>
              </a:rPr>
              <a:t>…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762000"/>
            <a:ext cx="12192000" cy="6096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When new and delete are for a specific class, the use of these operators on any </a:t>
            </a:r>
            <a:r>
              <a:rPr lang="en-US" dirty="0" smtClean="0"/>
              <a:t>	other </a:t>
            </a:r>
            <a:r>
              <a:rPr lang="en-US" dirty="0"/>
              <a:t>type of data causes the original new or delete to be employed.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overloaded operators are only applied to the types for which they are defined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*f = new float; // uses default </a:t>
            </a:r>
            <a:r>
              <a:rPr lang="en-US" dirty="0" smtClean="0"/>
              <a:t>new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568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62001"/>
          </a:xfrm>
        </p:spPr>
        <p:txBody>
          <a:bodyPr/>
          <a:lstStyle/>
          <a:p>
            <a:pPr algn="ctr"/>
            <a:r>
              <a:rPr lang="en-US" b="1" u="sng" dirty="0">
                <a:solidFill>
                  <a:srgbClr val="FF0000"/>
                </a:solidFill>
              </a:rPr>
              <a:t>overloading new and delete </a:t>
            </a:r>
            <a:r>
              <a:rPr lang="en-US" b="1" u="sng" dirty="0" smtClean="0">
                <a:solidFill>
                  <a:srgbClr val="FF0000"/>
                </a:solidFill>
              </a:rPr>
              <a:t>globally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762000"/>
            <a:ext cx="12192000" cy="6096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C++'s default new and delete are </a:t>
            </a:r>
            <a:r>
              <a:rPr lang="en-US" dirty="0" smtClean="0"/>
              <a:t>ignored.</a:t>
            </a:r>
          </a:p>
          <a:p>
            <a:pPr marL="0" indent="0">
              <a:buNone/>
            </a:pPr>
            <a:endParaRPr lang="en-US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When </a:t>
            </a:r>
            <a:r>
              <a:rPr lang="en-US" dirty="0">
                <a:solidFill>
                  <a:srgbClr val="00B050"/>
                </a:solidFill>
              </a:rPr>
              <a:t>new or delete are encountered, the compiler first checks to see whether </a:t>
            </a:r>
            <a:r>
              <a:rPr lang="en-US" dirty="0" smtClean="0">
                <a:solidFill>
                  <a:srgbClr val="00B050"/>
                </a:solidFill>
              </a:rPr>
              <a:t>	they </a:t>
            </a:r>
            <a:r>
              <a:rPr lang="en-US" dirty="0">
                <a:solidFill>
                  <a:srgbClr val="00B050"/>
                </a:solidFill>
              </a:rPr>
              <a:t>are defined relative to the class they are operating on. </a:t>
            </a:r>
            <a:endParaRPr lang="en-US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/>
              <a:t>so, those specific versions are used. </a:t>
            </a:r>
            <a:endParaRPr lang="en-US" dirty="0" smtClean="0"/>
          </a:p>
          <a:p>
            <a:pPr marL="0" indent="0">
              <a:buNone/>
            </a:pPr>
            <a:endParaRPr lang="en-US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If </a:t>
            </a:r>
            <a:r>
              <a:rPr lang="en-US" dirty="0">
                <a:solidFill>
                  <a:srgbClr val="00B0F0"/>
                </a:solidFill>
              </a:rPr>
              <a:t>not, C++ uses the globally defined new and delete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</a:t>
            </a:r>
            <a:r>
              <a:rPr lang="en-US" dirty="0">
                <a:solidFill>
                  <a:srgbClr val="FFC000"/>
                </a:solidFill>
              </a:rPr>
              <a:t>31b-OprOver-newNdelete-globally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15976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62001"/>
          </a:xfrm>
        </p:spPr>
        <p:txBody>
          <a:bodyPr/>
          <a:lstStyle/>
          <a:p>
            <a:pPr algn="ctr"/>
            <a:r>
              <a:rPr lang="en-US" b="1" u="sng" dirty="0">
                <a:solidFill>
                  <a:srgbClr val="FF0000"/>
                </a:solidFill>
              </a:rPr>
              <a:t>Overloading new and delete for Arrays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762000"/>
            <a:ext cx="12192000" cy="6096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Need </a:t>
            </a:r>
            <a:r>
              <a:rPr lang="en-US" dirty="0"/>
              <a:t>to overload new and delete a second time.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92D050"/>
                </a:solidFill>
              </a:rPr>
              <a:t>To </a:t>
            </a:r>
            <a:r>
              <a:rPr lang="en-US" dirty="0">
                <a:solidFill>
                  <a:srgbClr val="92D050"/>
                </a:solidFill>
              </a:rPr>
              <a:t>allocate and free arrays, you must use these forms of new and delete</a:t>
            </a:r>
            <a:r>
              <a:rPr lang="en-US" dirty="0" smtClean="0">
                <a:solidFill>
                  <a:srgbClr val="92D050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B0F0"/>
                </a:solidFill>
              </a:rPr>
              <a:t>// Allocate an array of objects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void </a:t>
            </a:r>
            <a:r>
              <a:rPr lang="en-US" dirty="0"/>
              <a:t>*operator new[](</a:t>
            </a:r>
            <a:r>
              <a:rPr lang="en-US" dirty="0" err="1"/>
              <a:t>size_t</a:t>
            </a:r>
            <a:r>
              <a:rPr lang="en-US" dirty="0"/>
              <a:t> size)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 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smtClean="0"/>
              <a:t>  /* </a:t>
            </a:r>
            <a:r>
              <a:rPr lang="en-US" dirty="0"/>
              <a:t>Perform allocation. Throw </a:t>
            </a:r>
            <a:r>
              <a:rPr lang="en-US" dirty="0" err="1"/>
              <a:t>bad_alloc</a:t>
            </a:r>
            <a:r>
              <a:rPr lang="en-US" dirty="0"/>
              <a:t> on failure. Constructor for each </a:t>
            </a:r>
            <a:r>
              <a:rPr lang="en-US" dirty="0" smtClean="0"/>
              <a:t>	  	        	  	    element </a:t>
            </a:r>
            <a:r>
              <a:rPr lang="en-US" dirty="0"/>
              <a:t>called automatically. */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  return </a:t>
            </a:r>
            <a:r>
              <a:rPr lang="en-US" dirty="0" err="1"/>
              <a:t>pointer_to_memory</a:t>
            </a:r>
            <a:r>
              <a:rPr lang="en-US" dirty="0"/>
              <a:t>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00B0F0"/>
                </a:solidFill>
              </a:rPr>
              <a:t>// </a:t>
            </a:r>
            <a:r>
              <a:rPr lang="en-US" dirty="0">
                <a:solidFill>
                  <a:srgbClr val="00B0F0"/>
                </a:solidFill>
              </a:rPr>
              <a:t>Delete an array of objects. </a:t>
            </a:r>
            <a:endParaRPr lang="en-US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void </a:t>
            </a:r>
            <a:r>
              <a:rPr lang="en-US" dirty="0"/>
              <a:t>operator delete[](void *p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/* </a:t>
            </a:r>
            <a:r>
              <a:rPr lang="en-US" dirty="0"/>
              <a:t>Free memory pointed to by p.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     Destructor </a:t>
            </a:r>
            <a:r>
              <a:rPr lang="en-US" dirty="0"/>
              <a:t>for each element called automatically.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*/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45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62001"/>
          </a:xfrm>
        </p:spPr>
        <p:txBody>
          <a:bodyPr/>
          <a:lstStyle/>
          <a:p>
            <a:pPr algn="ctr"/>
            <a:r>
              <a:rPr lang="en-US" b="1" dirty="0" err="1" smtClean="0">
                <a:solidFill>
                  <a:srgbClr val="FF0000"/>
                </a:solidFill>
              </a:rPr>
              <a:t>Cont</a:t>
            </a:r>
            <a:r>
              <a:rPr lang="en-US" b="1" dirty="0" smtClean="0">
                <a:solidFill>
                  <a:srgbClr val="FF0000"/>
                </a:solidFill>
              </a:rPr>
              <a:t>…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762000"/>
            <a:ext cx="12192000" cy="6096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When allocating an array, the constructor for each object in the array is </a:t>
            </a:r>
            <a:r>
              <a:rPr lang="en-US" dirty="0" smtClean="0"/>
              <a:t>	automatically </a:t>
            </a:r>
            <a:r>
              <a:rPr lang="en-US" dirty="0"/>
              <a:t>called.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When </a:t>
            </a:r>
            <a:r>
              <a:rPr lang="en-US" dirty="0"/>
              <a:t>freeing an array, each object's destructor is automatically called.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You </a:t>
            </a:r>
            <a:r>
              <a:rPr lang="en-US" dirty="0"/>
              <a:t>do not have to provide explicit code to accomplish these actions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</a:t>
            </a:r>
            <a:r>
              <a:rPr lang="en-US" dirty="0">
                <a:solidFill>
                  <a:srgbClr val="00B050"/>
                </a:solidFill>
              </a:rPr>
              <a:t>31c-OprOver-newNdelete-ArrayOfObjects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595716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62001"/>
          </a:xfrm>
        </p:spPr>
        <p:txBody>
          <a:bodyPr/>
          <a:lstStyle/>
          <a:p>
            <a:pPr algn="ctr"/>
            <a:r>
              <a:rPr lang="en-US" b="1" u="sng" dirty="0">
                <a:solidFill>
                  <a:srgbClr val="FF0000"/>
                </a:solidFill>
              </a:rPr>
              <a:t>Overloading the </a:t>
            </a:r>
            <a:r>
              <a:rPr lang="en-US" b="1" u="sng" dirty="0" err="1">
                <a:solidFill>
                  <a:srgbClr val="FF0000"/>
                </a:solidFill>
              </a:rPr>
              <a:t>nothrow</a:t>
            </a:r>
            <a:r>
              <a:rPr lang="en-US" b="1" u="sng" dirty="0">
                <a:solidFill>
                  <a:srgbClr val="FF0000"/>
                </a:solidFill>
              </a:rPr>
              <a:t> Version of new and delete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762000"/>
            <a:ext cx="12192000" cy="6096000"/>
          </a:xfrm>
        </p:spPr>
        <p:txBody>
          <a:bodyPr>
            <a:normAutofit fontScale="70000" lnSpcReduction="20000"/>
          </a:bodyPr>
          <a:lstStyle/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// </a:t>
            </a:r>
            <a:r>
              <a:rPr lang="en-US" dirty="0" err="1">
                <a:solidFill>
                  <a:srgbClr val="0070C0"/>
                </a:solidFill>
              </a:rPr>
              <a:t>Nothrow</a:t>
            </a:r>
            <a:r>
              <a:rPr lang="en-US" dirty="0">
                <a:solidFill>
                  <a:srgbClr val="0070C0"/>
                </a:solidFill>
              </a:rPr>
              <a:t> version of new. </a:t>
            </a:r>
            <a:endParaRPr lang="en-US" dirty="0" smtClean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dirty="0" smtClean="0"/>
              <a:t>void </a:t>
            </a:r>
            <a:r>
              <a:rPr lang="en-US" dirty="0"/>
              <a:t>*operator new(</a:t>
            </a:r>
            <a:r>
              <a:rPr lang="en-US" dirty="0" err="1"/>
              <a:t>size_t</a:t>
            </a:r>
            <a:r>
              <a:rPr lang="en-US" dirty="0"/>
              <a:t> size,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nothrow_t</a:t>
            </a:r>
            <a:r>
              <a:rPr lang="en-US" dirty="0"/>
              <a:t> &amp;n)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{ 	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// </a:t>
            </a:r>
            <a:r>
              <a:rPr lang="en-US" dirty="0"/>
              <a:t>Perform allocation.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if(success</a:t>
            </a:r>
            <a:r>
              <a:rPr lang="en-US" dirty="0"/>
              <a:t>) </a:t>
            </a:r>
            <a:r>
              <a:rPr lang="en-US" dirty="0" smtClean="0"/>
              <a:t> return </a:t>
            </a:r>
            <a:r>
              <a:rPr lang="en-US" dirty="0" err="1"/>
              <a:t>pointer_to_memory</a:t>
            </a:r>
            <a:r>
              <a:rPr lang="en-US" dirty="0"/>
              <a:t>;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else </a:t>
            </a:r>
            <a:r>
              <a:rPr lang="en-US" dirty="0"/>
              <a:t>return 0;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 } 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FC000"/>
                </a:solidFill>
              </a:rPr>
              <a:t>// </a:t>
            </a:r>
            <a:r>
              <a:rPr lang="en-US" dirty="0" err="1">
                <a:solidFill>
                  <a:srgbClr val="FFC000"/>
                </a:solidFill>
              </a:rPr>
              <a:t>Nothrow</a:t>
            </a:r>
            <a:r>
              <a:rPr lang="en-US" dirty="0">
                <a:solidFill>
                  <a:srgbClr val="FFC000"/>
                </a:solidFill>
              </a:rPr>
              <a:t> version of new for arrays</a:t>
            </a:r>
            <a:r>
              <a:rPr lang="en-US" dirty="0" smtClean="0">
                <a:solidFill>
                  <a:srgbClr val="FFC000"/>
                </a:solidFill>
              </a:rPr>
              <a:t>.</a:t>
            </a:r>
          </a:p>
          <a:p>
            <a:pPr marL="457200" lvl="1" indent="0">
              <a:buNone/>
            </a:pPr>
            <a:r>
              <a:rPr lang="en-US" dirty="0"/>
              <a:t>void *operator new[](</a:t>
            </a:r>
            <a:r>
              <a:rPr lang="en-US" dirty="0" err="1"/>
              <a:t>size_t</a:t>
            </a:r>
            <a:r>
              <a:rPr lang="en-US" dirty="0"/>
              <a:t> size,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nothrow_t</a:t>
            </a:r>
            <a:r>
              <a:rPr lang="en-US" dirty="0"/>
              <a:t> &amp;n)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{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// </a:t>
            </a:r>
            <a:r>
              <a:rPr lang="en-US" dirty="0"/>
              <a:t>Perform allocation.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if(success</a:t>
            </a:r>
            <a:r>
              <a:rPr lang="en-US" dirty="0"/>
              <a:t>) return </a:t>
            </a:r>
            <a:r>
              <a:rPr lang="en-US" dirty="0" err="1"/>
              <a:t>pointer_to_memory</a:t>
            </a:r>
            <a:r>
              <a:rPr lang="en-US" dirty="0"/>
              <a:t>;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else </a:t>
            </a:r>
            <a:r>
              <a:rPr lang="en-US" dirty="0"/>
              <a:t>return 0;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} 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void </a:t>
            </a:r>
            <a:r>
              <a:rPr lang="en-US" dirty="0">
                <a:solidFill>
                  <a:srgbClr val="7030A0"/>
                </a:solidFill>
              </a:rPr>
              <a:t>operator delete(void *p, </a:t>
            </a:r>
            <a:r>
              <a:rPr lang="en-US" dirty="0" err="1">
                <a:solidFill>
                  <a:srgbClr val="7030A0"/>
                </a:solidFill>
              </a:rPr>
              <a:t>const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nothrow_t</a:t>
            </a:r>
            <a:r>
              <a:rPr lang="en-US" dirty="0">
                <a:solidFill>
                  <a:srgbClr val="7030A0"/>
                </a:solidFill>
              </a:rPr>
              <a:t> &amp;n) </a:t>
            </a:r>
            <a:endParaRPr lang="en-US" dirty="0" smtClean="0">
              <a:solidFill>
                <a:srgbClr val="7030A0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{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</a:rPr>
              <a:t>	</a:t>
            </a:r>
            <a:r>
              <a:rPr lang="en-US" dirty="0" smtClean="0">
                <a:solidFill>
                  <a:srgbClr val="7030A0"/>
                </a:solidFill>
              </a:rPr>
              <a:t>// </a:t>
            </a:r>
            <a:r>
              <a:rPr lang="en-US" dirty="0">
                <a:solidFill>
                  <a:srgbClr val="7030A0"/>
                </a:solidFill>
              </a:rPr>
              <a:t>free memory </a:t>
            </a:r>
            <a:endParaRPr lang="en-US" dirty="0" smtClean="0">
              <a:solidFill>
                <a:srgbClr val="7030A0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} 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void </a:t>
            </a:r>
            <a:r>
              <a:rPr lang="en-US" dirty="0">
                <a:solidFill>
                  <a:srgbClr val="7030A0"/>
                </a:solidFill>
              </a:rPr>
              <a:t>operator delete[](void *p, </a:t>
            </a:r>
            <a:r>
              <a:rPr lang="en-US" dirty="0" err="1">
                <a:solidFill>
                  <a:srgbClr val="7030A0"/>
                </a:solidFill>
              </a:rPr>
              <a:t>const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nothrow_t</a:t>
            </a:r>
            <a:r>
              <a:rPr lang="en-US" dirty="0">
                <a:solidFill>
                  <a:srgbClr val="7030A0"/>
                </a:solidFill>
              </a:rPr>
              <a:t> &amp;n) </a:t>
            </a:r>
            <a:endParaRPr lang="en-US" dirty="0" smtClean="0">
              <a:solidFill>
                <a:srgbClr val="7030A0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{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</a:rPr>
              <a:t>	</a:t>
            </a:r>
            <a:r>
              <a:rPr lang="en-US" dirty="0" smtClean="0">
                <a:solidFill>
                  <a:srgbClr val="7030A0"/>
                </a:solidFill>
              </a:rPr>
              <a:t>// </a:t>
            </a:r>
            <a:r>
              <a:rPr lang="en-US" dirty="0">
                <a:solidFill>
                  <a:srgbClr val="7030A0"/>
                </a:solidFill>
              </a:rPr>
              <a:t>free memory </a:t>
            </a:r>
            <a:endParaRPr lang="en-US" dirty="0" smtClean="0">
              <a:solidFill>
                <a:srgbClr val="7030A0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}</a:t>
            </a:r>
          </a:p>
          <a:p>
            <a:pPr marL="457200" lvl="1" indent="0">
              <a:buNone/>
            </a:pPr>
            <a:r>
              <a:rPr lang="en-US" sz="2600" i="1" dirty="0" err="1" smtClean="0">
                <a:solidFill>
                  <a:srgbClr val="00B050"/>
                </a:solidFill>
              </a:rPr>
              <a:t>NOTE:</a:t>
            </a:r>
            <a:r>
              <a:rPr lang="en-US" sz="2600" i="1" dirty="0" err="1">
                <a:solidFill>
                  <a:srgbClr val="00B050"/>
                </a:solidFill>
              </a:rPr>
              <a:t>The</a:t>
            </a:r>
            <a:r>
              <a:rPr lang="en-US" sz="2600" i="1" dirty="0">
                <a:solidFill>
                  <a:srgbClr val="00B050"/>
                </a:solidFill>
              </a:rPr>
              <a:t> type </a:t>
            </a:r>
            <a:r>
              <a:rPr lang="en-US" sz="2600" i="1" dirty="0" err="1">
                <a:solidFill>
                  <a:srgbClr val="00B050"/>
                </a:solidFill>
              </a:rPr>
              <a:t>nothrow_t</a:t>
            </a:r>
            <a:r>
              <a:rPr lang="en-US" sz="2600" i="1" dirty="0">
                <a:solidFill>
                  <a:srgbClr val="00B050"/>
                </a:solidFill>
              </a:rPr>
              <a:t> is defined </a:t>
            </a:r>
            <a:r>
              <a:rPr lang="en-US" sz="2600" i="1" dirty="0" smtClean="0">
                <a:solidFill>
                  <a:srgbClr val="00B050"/>
                </a:solidFill>
              </a:rPr>
              <a:t>in &lt;new&gt; </a:t>
            </a:r>
            <a:r>
              <a:rPr lang="en-US" sz="2600" i="1" dirty="0">
                <a:solidFill>
                  <a:srgbClr val="00B050"/>
                </a:solidFill>
              </a:rPr>
              <a:t>. This is the type of the </a:t>
            </a:r>
            <a:r>
              <a:rPr lang="en-US" sz="2600" i="1" dirty="0" err="1">
                <a:solidFill>
                  <a:srgbClr val="00B050"/>
                </a:solidFill>
              </a:rPr>
              <a:t>nothrow</a:t>
            </a:r>
            <a:r>
              <a:rPr lang="en-US" sz="2600" i="1" dirty="0">
                <a:solidFill>
                  <a:srgbClr val="00B050"/>
                </a:solidFill>
              </a:rPr>
              <a:t> object. The </a:t>
            </a:r>
            <a:r>
              <a:rPr lang="en-US" sz="2600" i="1" dirty="0" err="1">
                <a:solidFill>
                  <a:srgbClr val="00B050"/>
                </a:solidFill>
              </a:rPr>
              <a:t>nothrow_t</a:t>
            </a:r>
            <a:r>
              <a:rPr lang="en-US" sz="2600" i="1" dirty="0">
                <a:solidFill>
                  <a:srgbClr val="00B050"/>
                </a:solidFill>
              </a:rPr>
              <a:t> parameter is unused.</a:t>
            </a:r>
            <a:endParaRPr lang="en-US" sz="2600" i="1" dirty="0" smtClean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sz="2600" i="1" dirty="0">
                <a:solidFill>
                  <a:srgbClr val="00B050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31970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62001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Overloading Some Special Operators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762000"/>
            <a:ext cx="12192000" cy="6096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C++ defines </a:t>
            </a:r>
            <a:r>
              <a:rPr lang="en-US" u="sng" dirty="0">
                <a:solidFill>
                  <a:srgbClr val="0070C0"/>
                </a:solidFill>
              </a:rPr>
              <a:t>array subscripting, function calling, and class member access </a:t>
            </a:r>
            <a:r>
              <a:rPr lang="en-US" dirty="0"/>
              <a:t>as </a:t>
            </a:r>
            <a:r>
              <a:rPr lang="en-US" dirty="0" smtClean="0"/>
              <a:t>	operations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operators that perform these functions are </a:t>
            </a:r>
            <a:r>
              <a:rPr lang="en-US" dirty="0">
                <a:solidFill>
                  <a:srgbClr val="0070C0"/>
                </a:solidFill>
              </a:rPr>
              <a:t>the [ ], ( ), and –&gt;, </a:t>
            </a:r>
            <a:r>
              <a:rPr lang="en-US" dirty="0"/>
              <a:t>respectively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RESTRICTION</a:t>
            </a:r>
            <a:r>
              <a:rPr lang="en-US" dirty="0" smtClean="0"/>
              <a:t> </a:t>
            </a:r>
            <a:r>
              <a:rPr lang="en-US" dirty="0"/>
              <a:t>applies to overloading these three operators: </a:t>
            </a:r>
            <a:r>
              <a:rPr lang="en-US" dirty="0" smtClean="0"/>
              <a:t>They </a:t>
            </a:r>
            <a:r>
              <a:rPr lang="en-US" dirty="0"/>
              <a:t>must be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>
                <a:solidFill>
                  <a:srgbClr val="92D050"/>
                </a:solidFill>
              </a:rPr>
              <a:t>nonstatic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member functions. 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	</a:t>
            </a:r>
            <a:r>
              <a:rPr lang="en-US" dirty="0" smtClean="0">
                <a:solidFill>
                  <a:srgbClr val="92D050"/>
                </a:solidFill>
              </a:rPr>
              <a:t>cannot </a:t>
            </a:r>
            <a:r>
              <a:rPr lang="en-US" dirty="0">
                <a:solidFill>
                  <a:srgbClr val="92D050"/>
                </a:solidFill>
              </a:rPr>
              <a:t>be friends</a:t>
            </a:r>
            <a:r>
              <a:rPr lang="en-US" dirty="0" smtClean="0">
                <a:solidFill>
                  <a:srgbClr val="92D050"/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217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62001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Overloading [ ]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762000"/>
            <a:ext cx="12192000" cy="6096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In C++, </a:t>
            </a:r>
            <a:r>
              <a:rPr lang="en-US" dirty="0">
                <a:solidFill>
                  <a:srgbClr val="0070C0"/>
                </a:solidFill>
              </a:rPr>
              <a:t>the [ ] </a:t>
            </a:r>
            <a:r>
              <a:rPr lang="en-US" dirty="0"/>
              <a:t>is considered a binary operator when you are overloading it.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Therefore</a:t>
            </a:r>
            <a:r>
              <a:rPr lang="en-US" dirty="0"/>
              <a:t>, the general form of a </a:t>
            </a:r>
            <a:r>
              <a:rPr lang="en-US" dirty="0">
                <a:solidFill>
                  <a:srgbClr val="0070C0"/>
                </a:solidFill>
              </a:rPr>
              <a:t>member operator[ ]( ) function </a:t>
            </a:r>
            <a:r>
              <a:rPr lang="en-US" dirty="0" smtClean="0">
                <a:solidFill>
                  <a:srgbClr val="0070C0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B050"/>
                </a:solidFill>
              </a:rPr>
              <a:t>type </a:t>
            </a:r>
            <a:r>
              <a:rPr lang="en-US" dirty="0">
                <a:solidFill>
                  <a:srgbClr val="00B050"/>
                </a:solidFill>
              </a:rPr>
              <a:t>class-name::operator[](</a:t>
            </a:r>
            <a:r>
              <a:rPr lang="en-US" dirty="0" err="1">
                <a:solidFill>
                  <a:srgbClr val="00B050"/>
                </a:solidFill>
              </a:rPr>
              <a:t>int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) </a:t>
            </a:r>
            <a:endParaRPr lang="en-US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</a:t>
            </a:r>
            <a:r>
              <a:rPr lang="en-US" dirty="0" smtClean="0">
                <a:solidFill>
                  <a:srgbClr val="00B050"/>
                </a:solidFill>
              </a:rPr>
              <a:t>{ 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</a:t>
            </a:r>
            <a:r>
              <a:rPr lang="en-US" dirty="0" smtClean="0">
                <a:solidFill>
                  <a:srgbClr val="00B050"/>
                </a:solidFill>
              </a:rPr>
              <a:t>  // </a:t>
            </a:r>
            <a:r>
              <a:rPr lang="en-US" dirty="0">
                <a:solidFill>
                  <a:srgbClr val="00B050"/>
                </a:solidFill>
              </a:rPr>
              <a:t>. . . </a:t>
            </a:r>
            <a:endParaRPr lang="en-US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</a:t>
            </a:r>
            <a:r>
              <a:rPr lang="en-US" dirty="0" smtClean="0">
                <a:solidFill>
                  <a:srgbClr val="00B050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/>
              <a:t>Technically, the parameter does not have to be of type </a:t>
            </a:r>
            <a:r>
              <a:rPr lang="en-US" dirty="0" err="1"/>
              <a:t>int</a:t>
            </a:r>
            <a:r>
              <a:rPr lang="en-US" dirty="0"/>
              <a:t>, but an operator[ ]( ) </a:t>
            </a:r>
            <a:r>
              <a:rPr lang="en-US" dirty="0" smtClean="0"/>
              <a:t>	function </a:t>
            </a:r>
            <a:r>
              <a:rPr lang="en-US" dirty="0"/>
              <a:t>is typically used to provide array subscripting,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and </a:t>
            </a:r>
            <a:r>
              <a:rPr lang="en-US" dirty="0"/>
              <a:t>as such, an integer value is generally used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O[3] translates into this call to the operator[ ]( ) function: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O.operator</a:t>
            </a:r>
            <a:r>
              <a:rPr lang="en-US" dirty="0">
                <a:solidFill>
                  <a:srgbClr val="FF0000"/>
                </a:solidFill>
              </a:rPr>
              <a:t>[](3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70C0"/>
                </a:solidFill>
              </a:rPr>
              <a:t>i.e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the value of the expression within the subscripting operators is passed to the </a:t>
            </a:r>
            <a:r>
              <a:rPr lang="en-US" dirty="0" smtClean="0">
                <a:solidFill>
                  <a:srgbClr val="0070C0"/>
                </a:solidFill>
              </a:rPr>
              <a:t>	operator</a:t>
            </a:r>
            <a:r>
              <a:rPr lang="en-US" dirty="0">
                <a:solidFill>
                  <a:srgbClr val="0070C0"/>
                </a:solidFill>
              </a:rPr>
              <a:t>[ ]( ) function in its explicit parameter. </a:t>
            </a: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The </a:t>
            </a:r>
            <a:r>
              <a:rPr lang="en-US" dirty="0"/>
              <a:t>this pointer will point to O, the object that generated the call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[</a:t>
            </a:r>
            <a:r>
              <a:rPr lang="en-US" dirty="0">
                <a:solidFill>
                  <a:srgbClr val="0070C0"/>
                </a:solidFill>
              </a:rPr>
              <a:t>32-OprOver-SplOpr-subscript</a:t>
            </a:r>
            <a:r>
              <a:rPr lang="en-US" dirty="0"/>
              <a:t>]:The overloaded operator[ ]( ) function returns the value of the </a:t>
            </a:r>
            <a:r>
              <a:rPr lang="en-US" dirty="0" smtClean="0"/>
              <a:t>					    array </a:t>
            </a:r>
            <a:r>
              <a:rPr lang="en-US" dirty="0"/>
              <a:t>as indexed by the value of its parameter.</a:t>
            </a:r>
            <a:endParaRPr lang="en-US" dirty="0" smtClean="0"/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17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latin typeface="Arial Black" panose="020B0A04020102020204" pitchFamily="34" charset="0"/>
              </a:rPr>
              <a:t>ALL AT ONE GLANCE</a:t>
            </a:r>
            <a:endParaRPr lang="en-US" sz="60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5">
                <a:alpha val="99000"/>
              </a:schemeClr>
            </a:solidFill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b="1" spc="300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AGENDA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spc="3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CREATING A MEMBER OPERATOR </a:t>
            </a:r>
            <a:r>
              <a:rPr lang="en-US" sz="1600" b="1" spc="300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FUNCTION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spc="3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Creating Prefix and Postfix Forms of the Increment and Decrement </a:t>
            </a:r>
            <a:r>
              <a:rPr lang="en-US" sz="1600" b="1" spc="300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Operators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spc="3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OVERLOADING THE SHORTHAND </a:t>
            </a:r>
            <a:r>
              <a:rPr lang="en-US" sz="1600" b="1" spc="300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OPERATORS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spc="3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OPERATOR OVERLOADING USING A FRIEND </a:t>
            </a:r>
            <a:r>
              <a:rPr lang="en-US" sz="1600" b="1" spc="300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FUNCTION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spc="3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Overloading new and </a:t>
            </a:r>
            <a:r>
              <a:rPr lang="en-US" sz="1600" b="1" spc="300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delete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spc="3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Overloading new and delete for </a:t>
            </a:r>
            <a:r>
              <a:rPr lang="en-US" sz="1600" b="1" spc="300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Arrays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spc="3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Overloading Some </a:t>
            </a:r>
            <a:r>
              <a:rPr lang="en-US" sz="1600" b="1" spc="300">
                <a:solidFill>
                  <a:srgbClr val="0070C0"/>
                </a:solidFill>
                <a:latin typeface="Arial Rounded MT Bold" panose="020F0704030504030204" pitchFamily="34" charset="0"/>
              </a:rPr>
              <a:t>Special </a:t>
            </a:r>
            <a:r>
              <a:rPr lang="en-US" sz="1600" b="1" spc="30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Operators: [] () -&gt; ,</a:t>
            </a:r>
            <a:endParaRPr lang="en-US" sz="1600" b="1" spc="300" dirty="0" smtClean="0">
              <a:solidFill>
                <a:srgbClr val="0070C0"/>
              </a:solidFill>
              <a:latin typeface="Arial Rounded MT Bold" panose="020F07040305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spc="300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DEMOs</a:t>
            </a:r>
          </a:p>
          <a:p>
            <a:pPr marL="0" indent="0">
              <a:buNone/>
            </a:pPr>
            <a:endParaRPr lang="en-US" sz="1600" b="1" spc="300" dirty="0" smtClean="0">
              <a:solidFill>
                <a:srgbClr val="0070C0"/>
              </a:solidFill>
              <a:latin typeface="Arial Rounded MT Bold" panose="020F07040305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b="1" spc="3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56943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6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6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6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6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6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6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6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6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6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6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62001"/>
          </a:xfrm>
        </p:spPr>
        <p:txBody>
          <a:bodyPr/>
          <a:lstStyle/>
          <a:p>
            <a:pPr algn="ctr"/>
            <a:r>
              <a:rPr lang="en-US" b="1" dirty="0" err="1" smtClean="0">
                <a:solidFill>
                  <a:srgbClr val="FF0000"/>
                </a:solidFill>
              </a:rPr>
              <a:t>Cont</a:t>
            </a:r>
            <a:r>
              <a:rPr lang="en-US" b="1" dirty="0" smtClean="0">
                <a:solidFill>
                  <a:srgbClr val="FF0000"/>
                </a:solidFill>
              </a:rPr>
              <a:t>…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762000"/>
            <a:ext cx="12192000" cy="6096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You can design the operator[ ]( ) function in such a way that the [ ] can be used on </a:t>
            </a:r>
            <a:r>
              <a:rPr lang="en-US" dirty="0" smtClean="0"/>
              <a:t>	both </a:t>
            </a:r>
            <a:r>
              <a:rPr lang="en-US" dirty="0"/>
              <a:t>the left and right sides of an assignment statement.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To </a:t>
            </a:r>
            <a:r>
              <a:rPr lang="en-US" dirty="0">
                <a:solidFill>
                  <a:schemeClr val="accent1"/>
                </a:solidFill>
              </a:rPr>
              <a:t>do this, simply specify the return value of operator[ ]( ) as a reference. </a:t>
            </a:r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 smtClean="0"/>
              <a:t>[</a:t>
            </a:r>
            <a:r>
              <a:rPr lang="en-US" dirty="0">
                <a:solidFill>
                  <a:srgbClr val="0070C0"/>
                </a:solidFill>
              </a:rPr>
              <a:t>32b-OprOver-SplOpr-subscript_bothSide</a:t>
            </a:r>
            <a:r>
              <a:rPr lang="en-US" dirty="0" smtClean="0"/>
              <a:t>]:</a:t>
            </a:r>
          </a:p>
          <a:p>
            <a:pPr marL="0" indent="0">
              <a:buNone/>
            </a:pPr>
            <a:r>
              <a:rPr lang="en-US" dirty="0"/>
              <a:t>	Because operator[ ]( ) now returns a reference to the array element indexed </a:t>
            </a:r>
            <a:r>
              <a:rPr lang="en-US" dirty="0" smtClean="0"/>
              <a:t>	by </a:t>
            </a:r>
            <a:r>
              <a:rPr lang="en-US" dirty="0" err="1"/>
              <a:t>i</a:t>
            </a:r>
            <a:r>
              <a:rPr lang="en-US" dirty="0"/>
              <a:t>, it can be used on the left side of an assignment to modify an element of </a:t>
            </a:r>
            <a:r>
              <a:rPr lang="en-US" dirty="0" smtClean="0"/>
              <a:t>	the </a:t>
            </a:r>
            <a:r>
              <a:rPr lang="en-US" dirty="0"/>
              <a:t>array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One advantage of being able to overload the [ ] operator is that it allows a means </a:t>
            </a:r>
            <a:r>
              <a:rPr lang="en-US" dirty="0" smtClean="0">
                <a:solidFill>
                  <a:srgbClr val="FF0000"/>
                </a:solidFill>
              </a:rPr>
              <a:t>	of </a:t>
            </a:r>
            <a:r>
              <a:rPr lang="en-US" dirty="0">
                <a:solidFill>
                  <a:srgbClr val="FF0000"/>
                </a:solidFill>
              </a:rPr>
              <a:t>implementing safe array indexing in C++.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In </a:t>
            </a:r>
            <a:r>
              <a:rPr lang="en-US" dirty="0">
                <a:solidFill>
                  <a:srgbClr val="00B050"/>
                </a:solidFill>
              </a:rPr>
              <a:t>C++, it is possible to overrun (or underrun) an array boundary at run time </a:t>
            </a:r>
            <a:r>
              <a:rPr lang="en-US" dirty="0" smtClean="0">
                <a:solidFill>
                  <a:srgbClr val="00B050"/>
                </a:solidFill>
              </a:rPr>
              <a:t>	without </a:t>
            </a:r>
            <a:r>
              <a:rPr lang="en-US" dirty="0">
                <a:solidFill>
                  <a:srgbClr val="00B050"/>
                </a:solidFill>
              </a:rPr>
              <a:t>generating a run-time error message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 smtClean="0"/>
              <a:t>So intercepting </a:t>
            </a:r>
            <a:r>
              <a:rPr lang="en-US" dirty="0"/>
              <a:t>an out-of-range index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[</a:t>
            </a:r>
            <a:r>
              <a:rPr lang="en-US" dirty="0">
                <a:solidFill>
                  <a:srgbClr val="FF0000"/>
                </a:solidFill>
              </a:rPr>
              <a:t>32c-OprOver-SplOpr-subscript_bothSide-OutOfRange</a:t>
            </a:r>
            <a:r>
              <a:rPr lang="en-US" dirty="0" smtClean="0"/>
              <a:t>]:So </a:t>
            </a:r>
            <a:r>
              <a:rPr lang="en-US" dirty="0"/>
              <a:t>boundary error is intercepted </a:t>
            </a:r>
            <a:r>
              <a:rPr lang="en-US" dirty="0" smtClean="0"/>
              <a:t>	by </a:t>
            </a:r>
            <a:r>
              <a:rPr lang="en-US" dirty="0"/>
              <a:t>operator[]( ),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and </a:t>
            </a:r>
            <a:r>
              <a:rPr lang="en-US" dirty="0"/>
              <a:t>the program is terminated before any damage can be done.</a:t>
            </a:r>
          </a:p>
        </p:txBody>
      </p:sp>
    </p:spTree>
    <p:extLst>
      <p:ext uri="{BB962C8B-B14F-4D97-AF65-F5344CB8AC3E}">
        <p14:creationId xmlns:p14="http://schemas.microsoft.com/office/powerpoint/2010/main" val="1813603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62001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Overloading ( 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762000"/>
            <a:ext cx="12192000" cy="6096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When you overload the ( ) function call operator, you are not, per se, creating a </a:t>
            </a:r>
            <a:r>
              <a:rPr lang="en-US" dirty="0" smtClean="0"/>
              <a:t>	new </a:t>
            </a:r>
            <a:r>
              <a:rPr lang="en-US" dirty="0"/>
              <a:t>way to call a function.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Rather</a:t>
            </a:r>
            <a:r>
              <a:rPr lang="en-US" dirty="0"/>
              <a:t>, you are creating an operator function that can be passed an arbitrary </a:t>
            </a:r>
            <a:r>
              <a:rPr lang="en-US" dirty="0" smtClean="0"/>
              <a:t>number </a:t>
            </a:r>
            <a:r>
              <a:rPr lang="en-US" dirty="0"/>
              <a:t>of </a:t>
            </a:r>
            <a:r>
              <a:rPr lang="en-US" dirty="0" smtClean="0"/>
              <a:t>	parameters.</a:t>
            </a:r>
          </a:p>
          <a:p>
            <a:pPr marL="0" indent="0">
              <a:buNone/>
            </a:pPr>
            <a:r>
              <a:rPr lang="en-US" dirty="0" err="1" smtClean="0"/>
              <a:t>e.g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92D050"/>
                </a:solidFill>
              </a:rPr>
              <a:t>O(10, 23.34, "hi</a:t>
            </a:r>
            <a:r>
              <a:rPr lang="en-US" dirty="0" smtClean="0">
                <a:solidFill>
                  <a:srgbClr val="92D050"/>
                </a:solidFill>
              </a:rPr>
              <a:t>"); 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	translates into this call to the operator( ) </a:t>
            </a:r>
            <a:r>
              <a:rPr lang="en-US" dirty="0" smtClean="0">
                <a:solidFill>
                  <a:srgbClr val="92D050"/>
                </a:solidFill>
              </a:rPr>
              <a:t>function: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	</a:t>
            </a:r>
            <a:r>
              <a:rPr lang="en-US" dirty="0" err="1">
                <a:solidFill>
                  <a:srgbClr val="92D050"/>
                </a:solidFill>
              </a:rPr>
              <a:t>O.operator</a:t>
            </a:r>
            <a:r>
              <a:rPr lang="en-US" dirty="0">
                <a:solidFill>
                  <a:srgbClr val="92D050"/>
                </a:solidFill>
              </a:rPr>
              <a:t>()(10, 23.34, "hi</a:t>
            </a:r>
            <a:r>
              <a:rPr lang="en-US" dirty="0" smtClean="0">
                <a:solidFill>
                  <a:srgbClr val="92D050"/>
                </a:solidFill>
              </a:rPr>
              <a:t>");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Overloading </a:t>
            </a:r>
            <a:r>
              <a:rPr lang="en-US" dirty="0">
                <a:solidFill>
                  <a:srgbClr val="0070C0"/>
                </a:solidFill>
              </a:rPr>
              <a:t>the ( ) </a:t>
            </a:r>
            <a:r>
              <a:rPr lang="en-US" dirty="0" smtClean="0">
                <a:solidFill>
                  <a:srgbClr val="0070C0"/>
                </a:solidFill>
              </a:rPr>
              <a:t>operator,</a:t>
            </a:r>
            <a:r>
              <a:rPr 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</a:t>
            </a:r>
            <a:r>
              <a:rPr lang="en-US" dirty="0" smtClean="0">
                <a:solidFill>
                  <a:srgbClr val="0070C0"/>
                </a:solidFill>
              </a:rPr>
              <a:t> defining </a:t>
            </a:r>
            <a:r>
              <a:rPr lang="en-US" dirty="0">
                <a:solidFill>
                  <a:srgbClr val="0070C0"/>
                </a:solidFill>
              </a:rPr>
              <a:t>the parameters that you want to pass to </a:t>
            </a:r>
            <a:r>
              <a:rPr lang="en-US" dirty="0" smtClean="0">
                <a:solidFill>
                  <a:srgbClr val="0070C0"/>
                </a:solidFill>
              </a:rPr>
              <a:t>	that </a:t>
            </a:r>
            <a:r>
              <a:rPr lang="en-US" dirty="0">
                <a:solidFill>
                  <a:srgbClr val="0070C0"/>
                </a:solidFill>
              </a:rPr>
              <a:t>function. </a:t>
            </a: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When </a:t>
            </a:r>
            <a:r>
              <a:rPr lang="en-US" dirty="0">
                <a:solidFill>
                  <a:srgbClr val="0070C0"/>
                </a:solidFill>
              </a:rPr>
              <a:t>you use the ( ) operator in your program, the arguments you specify </a:t>
            </a:r>
            <a:r>
              <a:rPr lang="en-US" dirty="0" smtClean="0">
                <a:solidFill>
                  <a:srgbClr val="0070C0"/>
                </a:solidFill>
              </a:rPr>
              <a:t>are copied </a:t>
            </a:r>
            <a:r>
              <a:rPr lang="en-US" dirty="0">
                <a:solidFill>
                  <a:srgbClr val="0070C0"/>
                </a:solidFill>
              </a:rPr>
              <a:t>to </a:t>
            </a:r>
            <a:r>
              <a:rPr lang="en-US" dirty="0" smtClean="0">
                <a:solidFill>
                  <a:srgbClr val="0070C0"/>
                </a:solidFill>
              </a:rPr>
              <a:t>	those </a:t>
            </a:r>
            <a:r>
              <a:rPr lang="en-US" dirty="0">
                <a:solidFill>
                  <a:srgbClr val="0070C0"/>
                </a:solidFill>
              </a:rPr>
              <a:t>parameters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NOTE: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when overloading ( </a:t>
            </a:r>
            <a:r>
              <a:rPr lang="en-US" dirty="0" smtClean="0">
                <a:solidFill>
                  <a:srgbClr val="C00000"/>
                </a:solidFill>
              </a:rPr>
              <a:t>),-- </a:t>
            </a:r>
            <a:r>
              <a:rPr lang="en-US" dirty="0">
                <a:solidFill>
                  <a:srgbClr val="C00000"/>
                </a:solidFill>
              </a:rPr>
              <a:t>can use any type of parameters and return any type of </a:t>
            </a:r>
            <a:r>
              <a:rPr lang="en-US" dirty="0" smtClean="0">
                <a:solidFill>
                  <a:srgbClr val="C00000"/>
                </a:solidFill>
              </a:rPr>
              <a:t>	value</a:t>
            </a:r>
            <a:r>
              <a:rPr lang="en-US" dirty="0">
                <a:solidFill>
                  <a:srgbClr val="C00000"/>
                </a:solidFill>
              </a:rPr>
              <a:t>. </a:t>
            </a:r>
            <a:endParaRPr lang="en-US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 smtClean="0">
                <a:solidFill>
                  <a:srgbClr val="C00000"/>
                </a:solidFill>
              </a:rPr>
              <a:t>These </a:t>
            </a:r>
            <a:r>
              <a:rPr lang="en-US" dirty="0">
                <a:solidFill>
                  <a:srgbClr val="C00000"/>
                </a:solidFill>
              </a:rPr>
              <a:t>types will be dictated by the demands of your programs. </a:t>
            </a:r>
            <a:endParaRPr lang="en-US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 smtClean="0">
                <a:solidFill>
                  <a:srgbClr val="C00000"/>
                </a:solidFill>
              </a:rPr>
              <a:t>You </a:t>
            </a:r>
            <a:r>
              <a:rPr lang="en-US" dirty="0">
                <a:solidFill>
                  <a:srgbClr val="C00000"/>
                </a:solidFill>
              </a:rPr>
              <a:t>can also specify default arguments</a:t>
            </a:r>
            <a:r>
              <a:rPr lang="en-US" dirty="0" smtClean="0">
                <a:solidFill>
                  <a:srgbClr val="C00000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[33-OprOver-SplOpr-functioncall</a:t>
            </a:r>
            <a:r>
              <a:rPr lang="en-US" dirty="0"/>
              <a:t>]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9688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62001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Overloading –&gt;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762000"/>
            <a:ext cx="12192000" cy="6096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–&gt; pointer operator</a:t>
            </a:r>
            <a:r>
              <a:rPr lang="en-US" dirty="0"/>
              <a:t>, also called the </a:t>
            </a:r>
            <a:r>
              <a:rPr lang="en-US" dirty="0">
                <a:solidFill>
                  <a:srgbClr val="FF0000"/>
                </a:solidFill>
              </a:rPr>
              <a:t>class member access operator</a:t>
            </a:r>
            <a:r>
              <a:rPr lang="en-US" dirty="0"/>
              <a:t>, is </a:t>
            </a:r>
            <a:r>
              <a:rPr lang="en-US" dirty="0" smtClean="0"/>
              <a:t>	considered </a:t>
            </a:r>
            <a:r>
              <a:rPr lang="en-US" dirty="0"/>
              <a:t>a unary operator when overloading.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Its </a:t>
            </a:r>
            <a:r>
              <a:rPr lang="en-US" dirty="0"/>
              <a:t>general usage is shown here: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FFC000"/>
                </a:solidFill>
              </a:rPr>
              <a:t>object-</a:t>
            </a:r>
            <a:r>
              <a:rPr lang="en-US" dirty="0">
                <a:solidFill>
                  <a:srgbClr val="FFC000"/>
                </a:solidFill>
              </a:rPr>
              <a:t>&gt;element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>
                <a:solidFill>
                  <a:srgbClr val="00B050"/>
                </a:solidFill>
              </a:rPr>
              <a:t>operator–&gt;( ) function </a:t>
            </a:r>
            <a:r>
              <a:rPr lang="en-US" dirty="0"/>
              <a:t>must return a pointer to an object of the class that </a:t>
            </a:r>
            <a:r>
              <a:rPr lang="en-US" dirty="0" smtClean="0"/>
              <a:t>	operator</a:t>
            </a:r>
            <a:r>
              <a:rPr lang="en-US" dirty="0"/>
              <a:t>–&gt;( ) operates upon.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element must be some member accessible within the object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[</a:t>
            </a:r>
            <a:r>
              <a:rPr lang="en-US" dirty="0">
                <a:solidFill>
                  <a:srgbClr val="0070C0"/>
                </a:solidFill>
              </a:rPr>
              <a:t>34-OprOver-SplOpr-pointerOperator</a:t>
            </a:r>
            <a:r>
              <a:rPr lang="en-US" dirty="0"/>
              <a:t>]:E</a:t>
            </a:r>
            <a:r>
              <a:rPr lang="en-US" dirty="0" smtClean="0"/>
              <a:t>quivalence </a:t>
            </a:r>
            <a:r>
              <a:rPr lang="en-US" dirty="0"/>
              <a:t>between </a:t>
            </a:r>
            <a:r>
              <a:rPr lang="en-US" dirty="0" err="1"/>
              <a:t>ob.i</a:t>
            </a:r>
            <a:r>
              <a:rPr lang="en-US" dirty="0"/>
              <a:t> and </a:t>
            </a:r>
            <a:r>
              <a:rPr lang="en-US" dirty="0" err="1"/>
              <a:t>ob</a:t>
            </a:r>
            <a:r>
              <a:rPr lang="en-US" dirty="0"/>
              <a:t>–&gt;</a:t>
            </a:r>
            <a:r>
              <a:rPr lang="en-US" dirty="0" err="1"/>
              <a:t>i</a:t>
            </a:r>
            <a:r>
              <a:rPr lang="en-US" dirty="0"/>
              <a:t> when </a:t>
            </a:r>
            <a:r>
              <a:rPr lang="en-US" dirty="0" smtClean="0"/>
              <a:t>	operator</a:t>
            </a:r>
            <a:r>
              <a:rPr lang="en-US" dirty="0"/>
              <a:t>–&gt;( ) returns the this </a:t>
            </a:r>
            <a:r>
              <a:rPr lang="en-US" dirty="0" smtClean="0"/>
              <a:t>pointer.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NOTE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/>
              <a:t>An </a:t>
            </a:r>
            <a:r>
              <a:rPr lang="en-US" dirty="0"/>
              <a:t>operator–&gt;( ) function must be a member of the class upon which it </a:t>
            </a:r>
            <a:r>
              <a:rPr lang="en-US" dirty="0" smtClean="0"/>
              <a:t>works</a:t>
            </a:r>
            <a:r>
              <a:rPr lang="en-US" dirty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61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62001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Overloading the Comma Operator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762000"/>
            <a:ext cx="12192000" cy="60960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comma </a:t>
            </a:r>
            <a:r>
              <a:rPr lang="en-US" dirty="0"/>
              <a:t>is a binary operator, and like all overloaded operators, you can make </a:t>
            </a:r>
            <a:r>
              <a:rPr lang="en-US" dirty="0" smtClean="0"/>
              <a:t>	an 	overloaded </a:t>
            </a:r>
            <a:r>
              <a:rPr lang="en-US" dirty="0"/>
              <a:t>comma perform any operation you want.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However</a:t>
            </a:r>
            <a:r>
              <a:rPr lang="en-US" dirty="0">
                <a:solidFill>
                  <a:srgbClr val="7030A0"/>
                </a:solidFill>
              </a:rPr>
              <a:t>, if you want the overloaded comma to perform in a fashion similar to its </a:t>
            </a:r>
            <a:r>
              <a:rPr lang="en-US" dirty="0" smtClean="0">
                <a:solidFill>
                  <a:srgbClr val="7030A0"/>
                </a:solidFill>
              </a:rPr>
              <a:t>	normal 	operation</a:t>
            </a:r>
            <a:r>
              <a:rPr lang="en-US" dirty="0">
                <a:solidFill>
                  <a:srgbClr val="7030A0"/>
                </a:solidFill>
              </a:rPr>
              <a:t>, then your version must discard the values of all operands </a:t>
            </a:r>
            <a:r>
              <a:rPr lang="en-US" dirty="0" smtClean="0">
                <a:solidFill>
                  <a:srgbClr val="7030A0"/>
                </a:solidFill>
              </a:rPr>
              <a:t>except 	the </a:t>
            </a:r>
            <a:r>
              <a:rPr lang="en-US" dirty="0">
                <a:solidFill>
                  <a:srgbClr val="7030A0"/>
                </a:solidFill>
              </a:rPr>
              <a:t>rightmost. </a:t>
            </a:r>
            <a:endParaRPr lang="en-US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	</a:t>
            </a:r>
            <a:r>
              <a:rPr lang="en-US" dirty="0" smtClean="0">
                <a:solidFill>
                  <a:srgbClr val="7030A0"/>
                </a:solidFill>
              </a:rPr>
              <a:t>The </a:t>
            </a:r>
            <a:r>
              <a:rPr lang="en-US" dirty="0">
                <a:solidFill>
                  <a:srgbClr val="7030A0"/>
                </a:solidFill>
              </a:rPr>
              <a:t>rightmost value becomes the result of the comma operation. </a:t>
            </a:r>
            <a:endParaRPr lang="en-US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/>
              <a:t>[</a:t>
            </a:r>
            <a:r>
              <a:rPr lang="en-US" dirty="0">
                <a:solidFill>
                  <a:srgbClr val="0070C0"/>
                </a:solidFill>
              </a:rPr>
              <a:t>35-OprOver-SplOpr-CommaOperator</a:t>
            </a:r>
            <a:r>
              <a:rPr lang="en-US" dirty="0"/>
              <a:t>]: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Notice </a:t>
            </a:r>
            <a:r>
              <a:rPr lang="en-US" dirty="0">
                <a:solidFill>
                  <a:srgbClr val="0070C0"/>
                </a:solidFill>
              </a:rPr>
              <a:t>that although the values of the left-hand operands are discarded, </a:t>
            </a:r>
            <a:r>
              <a:rPr lang="en-US" dirty="0" smtClean="0">
                <a:solidFill>
                  <a:srgbClr val="0070C0"/>
                </a:solidFill>
              </a:rPr>
              <a:t>	each 	expression </a:t>
            </a:r>
            <a:r>
              <a:rPr lang="en-US" dirty="0">
                <a:solidFill>
                  <a:srgbClr val="0070C0"/>
                </a:solidFill>
              </a:rPr>
              <a:t>is still evaluated by the compiler so that any desired side </a:t>
            </a:r>
            <a:r>
              <a:rPr lang="en-US" dirty="0" smtClean="0">
                <a:solidFill>
                  <a:srgbClr val="0070C0"/>
                </a:solidFill>
              </a:rPr>
              <a:t>	effects </a:t>
            </a:r>
            <a:r>
              <a:rPr lang="en-US" dirty="0">
                <a:solidFill>
                  <a:srgbClr val="0070C0"/>
                </a:solidFill>
              </a:rPr>
              <a:t>will be </a:t>
            </a:r>
            <a:r>
              <a:rPr lang="en-US" dirty="0" smtClean="0">
                <a:solidFill>
                  <a:srgbClr val="0070C0"/>
                </a:solidFill>
              </a:rPr>
              <a:t>	performed</a:t>
            </a:r>
            <a:r>
              <a:rPr lang="en-US" dirty="0">
                <a:solidFill>
                  <a:srgbClr val="0070C0"/>
                </a:solidFill>
              </a:rPr>
              <a:t>. </a:t>
            </a: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00B050"/>
                </a:solidFill>
              </a:rPr>
              <a:t>Remember</a:t>
            </a:r>
            <a:r>
              <a:rPr lang="en-US" dirty="0">
                <a:solidFill>
                  <a:srgbClr val="00B050"/>
                </a:solidFill>
              </a:rPr>
              <a:t>, the left-hand operand is passed via this, and its value is </a:t>
            </a:r>
            <a:r>
              <a:rPr lang="en-US" dirty="0" smtClean="0">
                <a:solidFill>
                  <a:srgbClr val="00B050"/>
                </a:solidFill>
              </a:rPr>
              <a:t>	discarded </a:t>
            </a:r>
            <a:r>
              <a:rPr lang="en-US" dirty="0">
                <a:solidFill>
                  <a:srgbClr val="00B050"/>
                </a:solidFill>
              </a:rPr>
              <a:t>by </a:t>
            </a:r>
            <a:r>
              <a:rPr lang="en-US" dirty="0" smtClean="0">
                <a:solidFill>
                  <a:srgbClr val="00B050"/>
                </a:solidFill>
              </a:rPr>
              <a:t>	the </a:t>
            </a:r>
            <a:r>
              <a:rPr lang="en-US" dirty="0">
                <a:solidFill>
                  <a:srgbClr val="00B050"/>
                </a:solidFill>
              </a:rPr>
              <a:t>operator,( ) function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FFC000"/>
                </a:solidFill>
              </a:rPr>
              <a:t>The </a:t>
            </a:r>
            <a:r>
              <a:rPr lang="en-US" dirty="0">
                <a:solidFill>
                  <a:srgbClr val="FFC000"/>
                </a:solidFill>
              </a:rPr>
              <a:t>value of the right-hand operation is returned by the function. </a:t>
            </a:r>
            <a:endParaRPr lang="en-US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002060"/>
                </a:solidFill>
              </a:rPr>
              <a:t>This </a:t>
            </a:r>
            <a:r>
              <a:rPr lang="en-US" dirty="0">
                <a:solidFill>
                  <a:srgbClr val="002060"/>
                </a:solidFill>
              </a:rPr>
              <a:t>causes the overloaded comma to behave similarly to its default operation</a:t>
            </a:r>
          </a:p>
        </p:txBody>
      </p:sp>
    </p:spTree>
    <p:extLst>
      <p:ext uri="{BB962C8B-B14F-4D97-AF65-F5344CB8AC3E}">
        <p14:creationId xmlns:p14="http://schemas.microsoft.com/office/powerpoint/2010/main" val="2595557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1" y="2853266"/>
            <a:ext cx="8596668" cy="1320800"/>
          </a:xfrm>
        </p:spPr>
        <p:txBody>
          <a:bodyPr>
            <a:normAutofit/>
          </a:bodyPr>
          <a:lstStyle/>
          <a:p>
            <a:r>
              <a:rPr lang="en-US" sz="7200" dirty="0" smtClean="0">
                <a:solidFill>
                  <a:schemeClr val="accent5">
                    <a:lumMod val="75000"/>
                  </a:schemeClr>
                </a:solidFill>
              </a:rPr>
              <a:t>DEMOs-ON</a:t>
            </a:r>
            <a:r>
              <a:rPr lang="en-US" sz="7200" dirty="0">
                <a:solidFill>
                  <a:schemeClr val="accent5">
                    <a:lumMod val="75000"/>
                  </a:schemeClr>
                </a:solidFill>
              </a:rPr>
              <a:t>::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796925" y="2698750"/>
            <a:ext cx="11395075" cy="227965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endParaRPr lang="en-US" sz="5400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5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54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5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4583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7649"/>
          </a:xfrm>
        </p:spPr>
        <p:txBody>
          <a:bodyPr>
            <a:normAutofit/>
          </a:bodyPr>
          <a:lstStyle/>
          <a:p>
            <a:pPr algn="ctr"/>
            <a:r>
              <a:rPr lang="en-US" sz="8800" dirty="0" smtClean="0"/>
              <a:t>DEMO GOING ON</a:t>
            </a:r>
            <a:endParaRPr lang="en-US" sz="8800" dirty="0"/>
          </a:p>
        </p:txBody>
      </p:sp>
      <p:sp>
        <p:nvSpPr>
          <p:cNvPr id="5" name="Down Arrow 4"/>
          <p:cNvSpPr/>
          <p:nvPr/>
        </p:nvSpPr>
        <p:spPr>
          <a:xfrm flipH="1">
            <a:off x="5583394" y="3951147"/>
            <a:ext cx="1620711" cy="19027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233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105" y="2339204"/>
            <a:ext cx="10515600" cy="2933552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>
                <a:latin typeface="Arial Black" panose="020B0A04020102020204" pitchFamily="34" charset="0"/>
              </a:rPr>
              <a:t>THANK YOU</a:t>
            </a:r>
            <a:endParaRPr lang="en-US" sz="9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933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AGENDA</a:t>
            </a:r>
            <a:endParaRPr lang="en-US" sz="6000" b="1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0929" y="2136450"/>
            <a:ext cx="7117935" cy="3230310"/>
          </a:xfrm>
          <a:solidFill>
            <a:srgbClr val="00206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UNDERSTANDING</a:t>
            </a:r>
          </a:p>
          <a:p>
            <a:pPr marL="0" indent="0" algn="ctr">
              <a:buNone/>
            </a:pP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 OPERATOR OVERLOADING</a:t>
            </a:r>
          </a:p>
          <a:p>
            <a:pPr marL="0" indent="0" algn="ctr">
              <a:buNone/>
            </a:pP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 IN </a:t>
            </a:r>
          </a:p>
          <a:p>
            <a:pPr marL="0" indent="0" algn="ctr">
              <a:buNone/>
            </a:pP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C++</a:t>
            </a:r>
          </a:p>
          <a:p>
            <a:pPr marL="0" indent="0" algn="ctr">
              <a:buNone/>
            </a:pP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283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62001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OVERVIEW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762000"/>
            <a:ext cx="12192000" cy="6096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When an operator is overloaded, none of its original meanings are lost.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Instead</a:t>
            </a:r>
            <a:r>
              <a:rPr lang="en-US" dirty="0"/>
              <a:t>, </a:t>
            </a:r>
            <a:r>
              <a:rPr lang="en-US" dirty="0" smtClean="0"/>
              <a:t>the </a:t>
            </a:r>
            <a:r>
              <a:rPr lang="en-US" dirty="0"/>
              <a:t>type of objects it can be applied to is expanded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After overloading the appropriate operators, you can use objects in expressions in </a:t>
            </a:r>
            <a:r>
              <a:rPr lang="en-US" dirty="0" smtClean="0">
                <a:solidFill>
                  <a:srgbClr val="00B0F0"/>
                </a:solidFill>
              </a:rPr>
              <a:t>	just </a:t>
            </a:r>
            <a:r>
              <a:rPr lang="en-US" dirty="0">
                <a:solidFill>
                  <a:srgbClr val="00B0F0"/>
                </a:solidFill>
              </a:rPr>
              <a:t>the same way that you use C++'s built-in data types</a:t>
            </a:r>
            <a:r>
              <a:rPr lang="en-US" dirty="0" smtClean="0">
                <a:solidFill>
                  <a:srgbClr val="00B0F0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/>
              <a:t>You overload operators by creating operator functions.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 </a:t>
            </a:r>
            <a:r>
              <a:rPr lang="en-US" dirty="0"/>
              <a:t>operator function defines the operations that the overloaded operator will </a:t>
            </a:r>
            <a:r>
              <a:rPr lang="en-US" dirty="0" smtClean="0"/>
              <a:t>	perform </a:t>
            </a:r>
            <a:r>
              <a:rPr lang="en-US" dirty="0"/>
              <a:t>relative to the class upon which it will work.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 </a:t>
            </a:r>
            <a:r>
              <a:rPr lang="en-US" dirty="0"/>
              <a:t>operator function is created using the keyword operator.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Operator </a:t>
            </a:r>
            <a:r>
              <a:rPr lang="en-US" dirty="0">
                <a:solidFill>
                  <a:srgbClr val="00B0F0"/>
                </a:solidFill>
              </a:rPr>
              <a:t>functions can be either members or nonmembers of a class. </a:t>
            </a:r>
            <a:endParaRPr lang="en-US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 smtClean="0"/>
              <a:t>Nonmember </a:t>
            </a:r>
            <a:r>
              <a:rPr lang="en-US" dirty="0"/>
              <a:t>operator functions are almost always friend functions of the class</a:t>
            </a:r>
          </a:p>
        </p:txBody>
      </p:sp>
    </p:spTree>
    <p:extLst>
      <p:ext uri="{BB962C8B-B14F-4D97-AF65-F5344CB8AC3E}">
        <p14:creationId xmlns:p14="http://schemas.microsoft.com/office/powerpoint/2010/main" val="416073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62001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CREATING A MEMBER OPERATOR FUNCTION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762000"/>
            <a:ext cx="12192000" cy="6096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ret-type </a:t>
            </a:r>
            <a:r>
              <a:rPr lang="en-US" dirty="0"/>
              <a:t>class-name::operator#(</a:t>
            </a:r>
            <a:r>
              <a:rPr lang="en-US" dirty="0" err="1"/>
              <a:t>arg</a:t>
            </a:r>
            <a:r>
              <a:rPr lang="en-US" dirty="0"/>
              <a:t>-list)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{ </a:t>
            </a:r>
          </a:p>
          <a:p>
            <a:pPr marL="0" indent="0">
              <a:buNone/>
            </a:pPr>
            <a:r>
              <a:rPr lang="en-US" dirty="0" smtClean="0"/>
              <a:t>	// </a:t>
            </a:r>
            <a:r>
              <a:rPr lang="en-US" dirty="0"/>
              <a:t>operations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Operator </a:t>
            </a:r>
            <a:r>
              <a:rPr lang="en-US" dirty="0"/>
              <a:t>functions return an object of the class they operate on, but ret-type can </a:t>
            </a:r>
            <a:r>
              <a:rPr lang="en-US" dirty="0" smtClean="0"/>
              <a:t>	be </a:t>
            </a:r>
            <a:r>
              <a:rPr lang="en-US" dirty="0"/>
              <a:t>any valid type.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# is a </a:t>
            </a:r>
            <a:r>
              <a:rPr lang="en-US" dirty="0" smtClean="0"/>
              <a:t>placeholder.</a:t>
            </a:r>
          </a:p>
          <a:p>
            <a:pPr marL="0" indent="0">
              <a:buNone/>
            </a:pPr>
            <a:r>
              <a:rPr lang="en-US" dirty="0"/>
              <a:t>When you are overloading a unary operator, </a:t>
            </a:r>
            <a:r>
              <a:rPr lang="en-US" dirty="0" err="1"/>
              <a:t>arg</a:t>
            </a:r>
            <a:r>
              <a:rPr lang="en-US" dirty="0"/>
              <a:t>-list will be </a:t>
            </a:r>
            <a:r>
              <a:rPr lang="en-US" dirty="0" err="1" smtClean="0"/>
              <a:t>empty.etc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95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62001"/>
          </a:xfrm>
        </p:spPr>
        <p:txBody>
          <a:bodyPr/>
          <a:lstStyle/>
          <a:p>
            <a:pPr algn="ctr"/>
            <a:r>
              <a:rPr lang="en-US" b="1" dirty="0" err="1" smtClean="0">
                <a:solidFill>
                  <a:srgbClr val="FF0000"/>
                </a:solidFill>
              </a:rPr>
              <a:t>Cont</a:t>
            </a:r>
            <a:r>
              <a:rPr lang="en-US" b="1" dirty="0" smtClean="0">
                <a:solidFill>
                  <a:srgbClr val="FF0000"/>
                </a:solidFill>
              </a:rPr>
              <a:t>…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762000"/>
            <a:ext cx="12192000" cy="60960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[</a:t>
            </a:r>
            <a:r>
              <a:rPr lang="en-US" dirty="0">
                <a:solidFill>
                  <a:srgbClr val="00B0F0"/>
                </a:solidFill>
              </a:rPr>
              <a:t>29-OprOver-plus</a:t>
            </a:r>
            <a:r>
              <a:rPr lang="en-US" dirty="0" smtClean="0"/>
              <a:t>]: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The reason that operator+( ) takes only one parameter is that the operand </a:t>
            </a:r>
            <a:r>
              <a:rPr lang="en-US" dirty="0" smtClean="0"/>
              <a:t>	on </a:t>
            </a:r>
            <a:r>
              <a:rPr lang="en-US" dirty="0"/>
              <a:t>the </a:t>
            </a:r>
            <a:r>
              <a:rPr lang="en-US" dirty="0" smtClean="0"/>
              <a:t>	left </a:t>
            </a:r>
            <a:r>
              <a:rPr lang="en-US" dirty="0"/>
              <a:t>side of the + is passed implicitly to the function through the this </a:t>
            </a:r>
            <a:r>
              <a:rPr lang="en-US" dirty="0" smtClean="0"/>
              <a:t>	pointer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The </a:t>
            </a:r>
            <a:r>
              <a:rPr lang="en-US" dirty="0"/>
              <a:t>operand on the right is passed in the parameter op2.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The </a:t>
            </a:r>
            <a:r>
              <a:rPr lang="en-US" dirty="0"/>
              <a:t>fact that the left operand is passed using this also implies one important </a:t>
            </a:r>
            <a:r>
              <a:rPr lang="en-US" dirty="0" smtClean="0"/>
              <a:t>	point:-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When </a:t>
            </a:r>
            <a:r>
              <a:rPr lang="en-US" dirty="0"/>
              <a:t>binary operators are overloaded, it is the object on the left that </a:t>
            </a:r>
            <a:r>
              <a:rPr lang="en-US" dirty="0" smtClean="0"/>
              <a:t>	generates </a:t>
            </a:r>
            <a:r>
              <a:rPr lang="en-US" dirty="0"/>
              <a:t>the call to the operator function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(ob1+ob2).show(); </a:t>
            </a:r>
            <a:r>
              <a:rPr lang="en-US" dirty="0" smtClean="0"/>
              <a:t>//ALSO VALID… </a:t>
            </a:r>
            <a:r>
              <a:rPr lang="en-US" dirty="0"/>
              <a:t>displays outcome of ob1+ob2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/>
              <a:t>this situation, ob1+ob2 generates a temporary object that ceases to exist after </a:t>
            </a:r>
            <a:r>
              <a:rPr lang="en-US" dirty="0" smtClean="0"/>
              <a:t>	the </a:t>
            </a:r>
            <a:r>
              <a:rPr lang="en-US" dirty="0"/>
              <a:t>call to show( ) terminates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Because the traditional use of the + operator does not modify either operand, it makes </a:t>
            </a:r>
            <a:r>
              <a:rPr lang="en-US" dirty="0" smtClean="0"/>
              <a:t>	sense </a:t>
            </a:r>
            <a:r>
              <a:rPr lang="en-US" dirty="0"/>
              <a:t>for the overloaded version not to do so either. (For example, 5+7 yields 12, </a:t>
            </a:r>
            <a:r>
              <a:rPr lang="en-US" dirty="0" smtClean="0"/>
              <a:t>	but </a:t>
            </a:r>
            <a:r>
              <a:rPr lang="en-US" dirty="0"/>
              <a:t>neither 5 nor 7 is changed.)</a:t>
            </a:r>
          </a:p>
        </p:txBody>
      </p:sp>
    </p:spTree>
    <p:extLst>
      <p:ext uri="{BB962C8B-B14F-4D97-AF65-F5344CB8AC3E}">
        <p14:creationId xmlns:p14="http://schemas.microsoft.com/office/powerpoint/2010/main" val="1115364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62001"/>
          </a:xfrm>
        </p:spPr>
        <p:txBody>
          <a:bodyPr/>
          <a:lstStyle/>
          <a:p>
            <a:pPr algn="ctr"/>
            <a:r>
              <a:rPr lang="en-US" b="1" dirty="0" err="1" smtClean="0">
                <a:solidFill>
                  <a:srgbClr val="FF0000"/>
                </a:solidFill>
              </a:rPr>
              <a:t>Cont</a:t>
            </a:r>
            <a:r>
              <a:rPr lang="en-US" b="1" dirty="0" smtClean="0">
                <a:solidFill>
                  <a:srgbClr val="FF0000"/>
                </a:solidFill>
              </a:rPr>
              <a:t>…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762000"/>
            <a:ext cx="12192000" cy="6096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[</a:t>
            </a:r>
            <a:r>
              <a:rPr lang="en-US" dirty="0">
                <a:solidFill>
                  <a:srgbClr val="00B0F0"/>
                </a:solidFill>
              </a:rPr>
              <a:t>29b-OprOver-4</a:t>
            </a:r>
            <a:r>
              <a:rPr lang="en-US" dirty="0" smtClean="0"/>
              <a:t>]: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Because it is the object on the left that generates the call to the operator–( ) </a:t>
            </a:r>
            <a:r>
              <a:rPr lang="en-US" dirty="0" smtClean="0"/>
              <a:t>	function</a:t>
            </a:r>
            <a:r>
              <a:rPr lang="en-US" dirty="0"/>
              <a:t>, op2's data must be subtracted from the data pointed to by this.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It </a:t>
            </a:r>
            <a:r>
              <a:rPr lang="en-US" dirty="0"/>
              <a:t>is important to remember which operand generates the call to the function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/>
              <a:t>the = is not overloaded, a default assignment operation is created </a:t>
            </a:r>
            <a:r>
              <a:rPr lang="en-US" dirty="0" smtClean="0"/>
              <a:t>automatically 	for </a:t>
            </a:r>
            <a:r>
              <a:rPr lang="en-US" dirty="0"/>
              <a:t>any class you define.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default assignment is simply </a:t>
            </a:r>
            <a:r>
              <a:rPr lang="en-US" dirty="0">
                <a:solidFill>
                  <a:srgbClr val="92D050"/>
                </a:solidFill>
              </a:rPr>
              <a:t>a member- by-member, bitwise copy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By </a:t>
            </a:r>
            <a:r>
              <a:rPr lang="en-US" dirty="0"/>
              <a:t>overloading the =, you can define explicitly what the assignment does relative to </a:t>
            </a:r>
            <a:r>
              <a:rPr lang="en-US" dirty="0" smtClean="0"/>
              <a:t>	a </a:t>
            </a:r>
            <a:r>
              <a:rPr lang="en-US" dirty="0"/>
              <a:t>class.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/>
              <a:t>this example, the overloaded = does exactly the same thing as the </a:t>
            </a:r>
            <a:r>
              <a:rPr lang="en-US" dirty="0" smtClean="0"/>
              <a:t>default.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Notice </a:t>
            </a:r>
            <a:r>
              <a:rPr lang="en-US" dirty="0">
                <a:solidFill>
                  <a:srgbClr val="0070C0"/>
                </a:solidFill>
              </a:rPr>
              <a:t>that the operator=( ) function returns *this, which is the object that </a:t>
            </a:r>
            <a:r>
              <a:rPr lang="en-US" dirty="0" smtClean="0">
                <a:solidFill>
                  <a:srgbClr val="0070C0"/>
                </a:solidFill>
              </a:rPr>
              <a:t>	generated </a:t>
            </a:r>
            <a:r>
              <a:rPr lang="en-US" dirty="0">
                <a:solidFill>
                  <a:srgbClr val="0070C0"/>
                </a:solidFill>
              </a:rPr>
              <a:t>the call. </a:t>
            </a: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C000"/>
                </a:solidFill>
              </a:rPr>
              <a:t>This </a:t>
            </a:r>
            <a:r>
              <a:rPr lang="en-US" dirty="0">
                <a:solidFill>
                  <a:srgbClr val="FFC000"/>
                </a:solidFill>
              </a:rPr>
              <a:t>arrangement is necessary </a:t>
            </a:r>
            <a:r>
              <a:rPr lang="en-US" dirty="0" smtClean="0">
                <a:solidFill>
                  <a:srgbClr val="FFC000"/>
                </a:solidFill>
              </a:rPr>
              <a:t>for </a:t>
            </a:r>
            <a:r>
              <a:rPr lang="en-US" dirty="0">
                <a:solidFill>
                  <a:srgbClr val="FFC000"/>
                </a:solidFill>
              </a:rPr>
              <a:t>multiple assignment operations </a:t>
            </a:r>
            <a:r>
              <a:rPr lang="en-US" dirty="0" smtClean="0">
                <a:solidFill>
                  <a:srgbClr val="FFC000"/>
                </a:solidFill>
              </a:rPr>
              <a:t>: 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	</a:t>
            </a:r>
            <a:r>
              <a:rPr lang="en-US" dirty="0" smtClean="0">
                <a:solidFill>
                  <a:srgbClr val="FFC000"/>
                </a:solidFill>
              </a:rPr>
              <a:t>ob1 </a:t>
            </a:r>
            <a:r>
              <a:rPr lang="en-US" dirty="0">
                <a:solidFill>
                  <a:srgbClr val="FFC000"/>
                </a:solidFill>
              </a:rPr>
              <a:t>= ob2 = ob3; // multiple assignment</a:t>
            </a:r>
          </a:p>
        </p:txBody>
      </p:sp>
    </p:spTree>
    <p:extLst>
      <p:ext uri="{BB962C8B-B14F-4D97-AF65-F5344CB8AC3E}">
        <p14:creationId xmlns:p14="http://schemas.microsoft.com/office/powerpoint/2010/main" val="206562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62001"/>
          </a:xfrm>
        </p:spPr>
        <p:txBody>
          <a:bodyPr/>
          <a:lstStyle/>
          <a:p>
            <a:pPr algn="ctr"/>
            <a:r>
              <a:rPr lang="en-US" b="1" dirty="0" err="1" smtClean="0">
                <a:solidFill>
                  <a:srgbClr val="FF0000"/>
                </a:solidFill>
              </a:rPr>
              <a:t>Cont</a:t>
            </a:r>
            <a:r>
              <a:rPr lang="en-US" b="1" dirty="0" smtClean="0">
                <a:solidFill>
                  <a:srgbClr val="FF0000"/>
                </a:solidFill>
              </a:rPr>
              <a:t>…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762000"/>
            <a:ext cx="12192000" cy="60960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operator++( )</a:t>
            </a:r>
            <a:r>
              <a:rPr lang="en-US" dirty="0"/>
              <a:t>. </a:t>
            </a:r>
            <a:r>
              <a:rPr lang="en-US" dirty="0" smtClean="0"/>
              <a:t> </a:t>
            </a:r>
            <a:r>
              <a:rPr lang="en-US" dirty="0"/>
              <a:t>it takes no parameters.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Since </a:t>
            </a:r>
            <a:r>
              <a:rPr lang="en-US" dirty="0"/>
              <a:t>++ is a unary operator, its only operand is implicitly passed by using the this </a:t>
            </a:r>
            <a:r>
              <a:rPr lang="en-US" dirty="0" smtClean="0"/>
              <a:t>	pointer.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operator=( ) and operator++( ) </a:t>
            </a:r>
            <a:r>
              <a:rPr lang="en-US" dirty="0"/>
              <a:t>alter the value of an operand.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/>
              <a:t>the case of </a:t>
            </a:r>
            <a:r>
              <a:rPr lang="en-US" dirty="0" smtClean="0"/>
              <a:t>assignment</a:t>
            </a:r>
            <a:r>
              <a:rPr lang="en-US" dirty="0"/>
              <a:t>, the operand on the left (the one generating the call to </a:t>
            </a:r>
            <a:r>
              <a:rPr lang="en-US" dirty="0" smtClean="0"/>
              <a:t>	the operator</a:t>
            </a:r>
            <a:r>
              <a:rPr lang="en-US" dirty="0"/>
              <a:t>=( ) function) is assigned a new value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1873</TotalTime>
  <Words>652</Words>
  <Application>Microsoft Office PowerPoint</Application>
  <PresentationFormat>Widescreen</PresentationFormat>
  <Paragraphs>294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Algerian</vt:lpstr>
      <vt:lpstr>Arial</vt:lpstr>
      <vt:lpstr>Arial Black</vt:lpstr>
      <vt:lpstr>Arial Rounded MT Bold</vt:lpstr>
      <vt:lpstr>Calibri</vt:lpstr>
      <vt:lpstr>Calibri Light</vt:lpstr>
      <vt:lpstr>Wingdings</vt:lpstr>
      <vt:lpstr>Office Theme</vt:lpstr>
      <vt:lpstr>WELCOME  IN HARIOM DEFENSIVE TECHNOLOGY</vt:lpstr>
      <vt:lpstr>C++ (OPERATOR OVERLOADING)</vt:lpstr>
      <vt:lpstr>ALL AT ONE GLANCE</vt:lpstr>
      <vt:lpstr>AGENDA</vt:lpstr>
      <vt:lpstr>OVERVIEW</vt:lpstr>
      <vt:lpstr>CREATING A MEMBER OPERATOR FUNCTION</vt:lpstr>
      <vt:lpstr>Cont…</vt:lpstr>
      <vt:lpstr>Cont…</vt:lpstr>
      <vt:lpstr>Cont…</vt:lpstr>
      <vt:lpstr>Creating Prefix and Postfix Forms of the Increment and Decrement Operators</vt:lpstr>
      <vt:lpstr>Cont…</vt:lpstr>
      <vt:lpstr>OVERLOADING THE SHORTHAND OPERATORS</vt:lpstr>
      <vt:lpstr>OPERATOR OVERLOADING RESTRICTIONS</vt:lpstr>
      <vt:lpstr>Cont…</vt:lpstr>
      <vt:lpstr>OPERATOR OVERLOADING USING A FRIEND FUNCTION</vt:lpstr>
      <vt:lpstr>Using a Friend to Overload ++ or – –</vt:lpstr>
      <vt:lpstr>Friend Operator Functions Add Flexibility</vt:lpstr>
      <vt:lpstr>Overloading new and delete</vt:lpstr>
      <vt:lpstr>Cont…</vt:lpstr>
      <vt:lpstr>Cont…</vt:lpstr>
      <vt:lpstr>overloading new and delete relative to a class</vt:lpstr>
      <vt:lpstr>OUTPUT</vt:lpstr>
      <vt:lpstr>Cont…</vt:lpstr>
      <vt:lpstr>overloading new and delete globally</vt:lpstr>
      <vt:lpstr>Overloading new and delete for Arrays</vt:lpstr>
      <vt:lpstr>Cont…</vt:lpstr>
      <vt:lpstr>Overloading the nothrow Version of new and delete</vt:lpstr>
      <vt:lpstr>Overloading Some Special Operators</vt:lpstr>
      <vt:lpstr>Overloading [ ]</vt:lpstr>
      <vt:lpstr>Cont…</vt:lpstr>
      <vt:lpstr>Overloading ( )</vt:lpstr>
      <vt:lpstr>Overloading –&gt;</vt:lpstr>
      <vt:lpstr>Overloading the Comma Operator</vt:lpstr>
      <vt:lpstr>DEMOs-ON::</vt:lpstr>
      <vt:lpstr>DEMO GOING 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ARDUINO-UNO-4LEDs-DEMO2</dc:title>
  <dc:creator>home</dc:creator>
  <cp:lastModifiedBy>home</cp:lastModifiedBy>
  <cp:revision>152</cp:revision>
  <dcterms:created xsi:type="dcterms:W3CDTF">2021-06-04T21:21:12Z</dcterms:created>
  <dcterms:modified xsi:type="dcterms:W3CDTF">2021-08-09T22:39:01Z</dcterms:modified>
</cp:coreProperties>
</file>